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267" r:id="rId5"/>
    <p:sldId id="283" r:id="rId6"/>
    <p:sldId id="285" r:id="rId7"/>
    <p:sldId id="286" r:id="rId8"/>
    <p:sldId id="287" r:id="rId9"/>
    <p:sldId id="288" r:id="rId10"/>
    <p:sldId id="289" r:id="rId11"/>
    <p:sldId id="284" r:id="rId12"/>
    <p:sldId id="291" r:id="rId13"/>
    <p:sldId id="290"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292" r:id="rId32"/>
    <p:sldId id="28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CDEE075-1410-499B-B339-27051D254FB0}" name="Peggy Banchy" initials="PB" userId="S::peggy.banchy@realityworks.com::a2dbc56a-fc43-46d7-971f-32a67e95d901"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942521"/>
    <a:srgbClr val="0E76BC"/>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462" autoAdjust="0"/>
  </p:normalViewPr>
  <p:slideViewPr>
    <p:cSldViewPr snapToGrid="0">
      <p:cViewPr varScale="1">
        <p:scale>
          <a:sx n="98" d="100"/>
          <a:sy n="98" d="100"/>
        </p:scale>
        <p:origin x="114" y="2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9C79EC5D-1E05-45DE-B38C-309115E993B6}"/>
    <pc:docChg chg="modSld">
      <pc:chgData name="Skyla Moffett" userId="566b70b5-1d19-481f-b7de-3d7490019040" providerId="ADAL" clId="{9C79EC5D-1E05-45DE-B38C-309115E993B6}" dt="2025-04-11T13:55:44.403" v="14" actId="1076"/>
      <pc:docMkLst>
        <pc:docMk/>
      </pc:docMkLst>
      <pc:sldChg chg="modSp mod">
        <pc:chgData name="Skyla Moffett" userId="566b70b5-1d19-481f-b7de-3d7490019040" providerId="ADAL" clId="{9C79EC5D-1E05-45DE-B38C-309115E993B6}" dt="2025-04-11T13:55:30.280" v="13" actId="20577"/>
        <pc:sldMkLst>
          <pc:docMk/>
          <pc:sldMk cId="2832784229" sldId="290"/>
        </pc:sldMkLst>
        <pc:spChg chg="mod">
          <ac:chgData name="Skyla Moffett" userId="566b70b5-1d19-481f-b7de-3d7490019040" providerId="ADAL" clId="{9C79EC5D-1E05-45DE-B38C-309115E993B6}" dt="2025-04-11T13:55:30.280" v="13" actId="20577"/>
          <ac:spMkLst>
            <pc:docMk/>
            <pc:sldMk cId="2832784229" sldId="290"/>
            <ac:spMk id="3" creationId="{89116016-5F06-3D94-F26D-5565519FD6F5}"/>
          </ac:spMkLst>
        </pc:spChg>
      </pc:sldChg>
      <pc:sldChg chg="modSp mod">
        <pc:chgData name="Skyla Moffett" userId="566b70b5-1d19-481f-b7de-3d7490019040" providerId="ADAL" clId="{9C79EC5D-1E05-45DE-B38C-309115E993B6}" dt="2025-04-11T13:55:44.403" v="14" actId="1076"/>
        <pc:sldMkLst>
          <pc:docMk/>
          <pc:sldMk cId="2365924275" sldId="297"/>
        </pc:sldMkLst>
        <pc:spChg chg="mod">
          <ac:chgData name="Skyla Moffett" userId="566b70b5-1d19-481f-b7de-3d7490019040" providerId="ADAL" clId="{9C79EC5D-1E05-45DE-B38C-309115E993B6}" dt="2025-04-11T13:55:44.403" v="14" actId="1076"/>
          <ac:spMkLst>
            <pc:docMk/>
            <pc:sldMk cId="2365924275" sldId="297"/>
            <ac:spMk id="3" creationId="{8EC837E3-9815-48FC-F41D-A685CFACC7C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4/11/2025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2955506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DAEC6-0412-03E1-6B36-F6D62245F94A}"/>
              </a:ext>
            </a:extLst>
          </p:cNvPr>
          <p:cNvSpPr>
            <a:spLocks noGrp="1"/>
          </p:cNvSpPr>
          <p:nvPr>
            <p:ph type="title" hasCustomPrompt="1"/>
          </p:nvPr>
        </p:nvSpPr>
        <p:spPr>
          <a:xfrm>
            <a:off x="278269" y="3081404"/>
            <a:ext cx="11635462" cy="826718"/>
          </a:xfrm>
          <a:prstGeom prst="rect">
            <a:avLst/>
          </a:prstGeom>
        </p:spPr>
        <p:txBody>
          <a:bodyPr/>
          <a:lstStyle>
            <a:lvl1pPr algn="ctr">
              <a:defRPr b="1">
                <a:solidFill>
                  <a:schemeClr val="bg1"/>
                </a:solidFill>
              </a:defRPr>
            </a:lvl1pPr>
          </a:lstStyle>
          <a:p>
            <a:r>
              <a:rPr lang="en-US" dirty="0"/>
              <a:t>Section Subtitle</a:t>
            </a:r>
          </a:p>
        </p:txBody>
      </p:sp>
      <p:sp>
        <p:nvSpPr>
          <p:cNvPr id="4" name="Slide Number Placeholder 2">
            <a:extLst>
              <a:ext uri="{FF2B5EF4-FFF2-40B4-BE49-F238E27FC236}">
                <a16:creationId xmlns:a16="http://schemas.microsoft.com/office/drawing/2014/main" id="{EC4BBECB-6AE2-6740-7A37-DA6417A008E4}"/>
              </a:ext>
            </a:extLst>
          </p:cNvPr>
          <p:cNvSpPr>
            <a:spLocks noGrp="1"/>
          </p:cNvSpPr>
          <p:nvPr>
            <p:ph type="sldNum" sz="quarter" idx="4294967295"/>
          </p:nvPr>
        </p:nvSpPr>
        <p:spPr>
          <a:xfrm>
            <a:off x="9260562" y="6356350"/>
            <a:ext cx="2743200" cy="365125"/>
          </a:xfrm>
          <a:prstGeom prst="rect">
            <a:avLst/>
          </a:prstGeom>
        </p:spPr>
        <p:txBody>
          <a:bodyPr/>
          <a:lstStyle>
            <a:lvl1pPr>
              <a:defRPr>
                <a:solidFill>
                  <a:schemeClr val="bg1"/>
                </a:solidFill>
              </a:defRPr>
            </a:lvl1pPr>
          </a:lstStyle>
          <a:p>
            <a:pPr algn="r"/>
            <a:fld id="{26A73188-35B0-4568-ABA9-135BE372F85A}" type="slidenum">
              <a:rPr lang="en-US" sz="1400" smtClean="0">
                <a:cs typeface="Arial" panose="020B0604020202020204" pitchFamily="34" charset="0"/>
              </a:rPr>
              <a:pPr algn="r"/>
              <a:t>‹#›</a:t>
            </a:fld>
            <a:endParaRPr lang="en-US" sz="1400" dirty="0">
              <a:cs typeface="Arial" panose="020B0604020202020204" pitchFamily="34" charset="0"/>
            </a:endParaRPr>
          </a:p>
        </p:txBody>
      </p:sp>
    </p:spTree>
    <p:extLst>
      <p:ext uri="{BB962C8B-B14F-4D97-AF65-F5344CB8AC3E}">
        <p14:creationId xmlns:p14="http://schemas.microsoft.com/office/powerpoint/2010/main" val="175655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
        <p:nvSpPr>
          <p:cNvPr id="2" name="Slide Number Placeholder 1">
            <a:extLst>
              <a:ext uri="{FF2B5EF4-FFF2-40B4-BE49-F238E27FC236}">
                <a16:creationId xmlns:a16="http://schemas.microsoft.com/office/drawing/2014/main" id="{16240A8C-7E09-87A5-586F-8C9953B59F8C}"/>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pic>
        <p:nvPicPr>
          <p:cNvPr id="3" name="Picture 2" descr="A white circle with black text&#10;&#10;Description automatically generated">
            <a:extLst>
              <a:ext uri="{FF2B5EF4-FFF2-40B4-BE49-F238E27FC236}">
                <a16:creationId xmlns:a16="http://schemas.microsoft.com/office/drawing/2014/main" id="{039AB7E2-551D-92C0-DC1B-22F0B4645D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5" name="Rectangle 2">
            <a:extLst>
              <a:ext uri="{FF2B5EF4-FFF2-40B4-BE49-F238E27FC236}">
                <a16:creationId xmlns:a16="http://schemas.microsoft.com/office/drawing/2014/main" id="{210C440F-91AF-770C-C626-191B7731084A}"/>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E6126E09-49CB-CBB3-03C9-18CBD0EDD97A}"/>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ircle with black text&#10;&#10;Description automatically generated">
            <a:extLst>
              <a:ext uri="{FF2B5EF4-FFF2-40B4-BE49-F238E27FC236}">
                <a16:creationId xmlns:a16="http://schemas.microsoft.com/office/drawing/2014/main" id="{D24A7738-99E7-A575-1645-BC3308CE2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0" r:id="rId3"/>
    <p:sldLayoutId id="2147483655" r:id="rId4"/>
    <p:sldLayoutId id="2147483664" r:id="rId5"/>
    <p:sldLayoutId id="214748365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5.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b="1" i="0" u="none" strike="noStrike" dirty="0">
                <a:effectLst/>
                <a:latin typeface="Arial" panose="020B0604020202020204" pitchFamily="34" charset="0"/>
              </a:rPr>
              <a:t>Birth Control</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p>
        </p:txBody>
      </p:sp>
      <p:pic>
        <p:nvPicPr>
          <p:cNvPr id="4" name="Picture Placeholder 3" descr="Close-up unopened pill packets">
            <a:extLst>
              <a:ext uri="{FF2B5EF4-FFF2-40B4-BE49-F238E27FC236}">
                <a16:creationId xmlns:a16="http://schemas.microsoft.com/office/drawing/2014/main" id="{C8D33DD1-C7DF-65C2-1501-0A0D8603F295}"/>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50818" r="5154"/>
          <a:stretch/>
        </p:blipFill>
        <p:spPr>
          <a:xfrm>
            <a:off x="7489827" y="-166287"/>
            <a:ext cx="4702174" cy="7024287"/>
          </a:xfrm>
        </p:spPr>
      </p:pic>
      <p:pic>
        <p:nvPicPr>
          <p:cNvPr id="5" name="Picture 4" descr="A white circle with black text&#10;&#10;Description automatically generated">
            <a:extLst>
              <a:ext uri="{FF2B5EF4-FFF2-40B4-BE49-F238E27FC236}">
                <a16:creationId xmlns:a16="http://schemas.microsoft.com/office/drawing/2014/main" id="{A866C566-398C-2CBC-2BB6-F27E3F626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201F2D-3A50-2F3C-270C-94EC5302F22E}"/>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9116016-5F06-3D94-F26D-5565519FD6F5}"/>
              </a:ext>
            </a:extLst>
          </p:cNvPr>
          <p:cNvSpPr>
            <a:spLocks noGrp="1"/>
          </p:cNvSpPr>
          <p:nvPr>
            <p:ph type="title"/>
          </p:nvPr>
        </p:nvSpPr>
        <p:spPr/>
        <p:txBody>
          <a:bodyPr/>
          <a:lstStyle/>
          <a:p>
            <a:r>
              <a:rPr lang="en-US" dirty="0"/>
              <a:t>Male Fertility</a:t>
            </a:r>
          </a:p>
        </p:txBody>
      </p:sp>
      <p:sp>
        <p:nvSpPr>
          <p:cNvPr id="4" name="Content Placeholder 3">
            <a:extLst>
              <a:ext uri="{FF2B5EF4-FFF2-40B4-BE49-F238E27FC236}">
                <a16:creationId xmlns:a16="http://schemas.microsoft.com/office/drawing/2014/main" id="{4E049F5A-F20D-9D13-6762-21F0868A41BB}"/>
              </a:ext>
            </a:extLst>
          </p:cNvPr>
          <p:cNvSpPr>
            <a:spLocks noGrp="1"/>
          </p:cNvSpPr>
          <p:nvPr>
            <p:ph sz="half" idx="1"/>
          </p:nvPr>
        </p:nvSpPr>
        <p:spPr/>
        <p:txBody>
          <a:bodyPr/>
          <a:lstStyle/>
          <a:p>
            <a:pPr marL="0" indent="0">
              <a:buNone/>
            </a:pPr>
            <a:r>
              <a:rPr lang="en-US" dirty="0"/>
              <a:t>The seminal fluid contains mucus, plasma, and nutrients for the sperm. The sperm has a long journey to swim through a woman’s vaginal canal and cervix, so it needs plenty of nutrients.</a:t>
            </a:r>
          </a:p>
          <a:p>
            <a:endParaRPr lang="en-US" dirty="0"/>
          </a:p>
        </p:txBody>
      </p:sp>
      <p:pic>
        <p:nvPicPr>
          <p:cNvPr id="7" name="Picture Placeholder 6" descr="A single egg with a long thin wire&#10;&#10;Description automatically generated with medium confidence">
            <a:extLst>
              <a:ext uri="{FF2B5EF4-FFF2-40B4-BE49-F238E27FC236}">
                <a16:creationId xmlns:a16="http://schemas.microsoft.com/office/drawing/2014/main" id="{85E73E35-8178-ADFB-60E8-663EB86A8F04}"/>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7084" r="80"/>
          <a:stretch/>
        </p:blipFill>
        <p:spPr>
          <a:xfrm>
            <a:off x="6373138" y="1050592"/>
            <a:ext cx="4320262" cy="4652963"/>
          </a:xfrm>
        </p:spPr>
      </p:pic>
    </p:spTree>
    <p:extLst>
      <p:ext uri="{BB962C8B-B14F-4D97-AF65-F5344CB8AC3E}">
        <p14:creationId xmlns:p14="http://schemas.microsoft.com/office/powerpoint/2010/main" val="2832784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6B2A57-FABA-9986-8A01-E2E9C4950BC3}"/>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9F46795-CA99-8B0D-BC8C-BD16EB146080}"/>
              </a:ext>
            </a:extLst>
          </p:cNvPr>
          <p:cNvSpPr>
            <a:spLocks noGrp="1"/>
          </p:cNvSpPr>
          <p:nvPr>
            <p:ph type="title"/>
          </p:nvPr>
        </p:nvSpPr>
        <p:spPr/>
        <p:txBody>
          <a:bodyPr/>
          <a:lstStyle/>
          <a:p>
            <a:r>
              <a:rPr lang="en-US" dirty="0"/>
              <a:t>Male Fertility</a:t>
            </a:r>
          </a:p>
        </p:txBody>
      </p:sp>
      <p:sp>
        <p:nvSpPr>
          <p:cNvPr id="4" name="Text Placeholder 3">
            <a:extLst>
              <a:ext uri="{FF2B5EF4-FFF2-40B4-BE49-F238E27FC236}">
                <a16:creationId xmlns:a16="http://schemas.microsoft.com/office/drawing/2014/main" id="{EC679DC3-F7D7-19FC-F4C3-F27F1F63B97F}"/>
              </a:ext>
            </a:extLst>
          </p:cNvPr>
          <p:cNvSpPr>
            <a:spLocks noGrp="1"/>
          </p:cNvSpPr>
          <p:nvPr>
            <p:ph type="body" sz="half" idx="2"/>
          </p:nvPr>
        </p:nvSpPr>
        <p:spPr>
          <a:xfrm>
            <a:off x="277138" y="1341139"/>
            <a:ext cx="7617484" cy="4942701"/>
          </a:xfrm>
        </p:spPr>
        <p:txBody>
          <a:bodyPr/>
          <a:lstStyle/>
          <a:p>
            <a:pPr marL="0" indent="0">
              <a:buNone/>
            </a:pPr>
            <a:r>
              <a:rPr lang="en-US" sz="2800" dirty="0"/>
              <a:t>During sex, the seminal fluid leaves the penis when the male ejaculates. Each time a male ejaculates, up to 300 million sperm are released. Even though this sounds like a big number, very few sperm will survive the long journey to the female fallopian tube. Only one sperm is needed to fertilize an egg.</a:t>
            </a:r>
          </a:p>
          <a:p>
            <a:pPr marL="0" indent="0">
              <a:buNone/>
            </a:pPr>
            <a:r>
              <a:rPr lang="en-US" sz="2800" dirty="0"/>
              <a:t>Sperm can survive up to 5 days in the female’s body. If sperm are in the female’s body close to the time of her ovulation, there’s a greater chance that she could become pregnant.</a:t>
            </a:r>
          </a:p>
          <a:p>
            <a:endParaRPr lang="en-US" dirty="0"/>
          </a:p>
        </p:txBody>
      </p:sp>
      <p:pic>
        <p:nvPicPr>
          <p:cNvPr id="5" name="Google Shape;208;p23">
            <a:extLst>
              <a:ext uri="{FF2B5EF4-FFF2-40B4-BE49-F238E27FC236}">
                <a16:creationId xmlns:a16="http://schemas.microsoft.com/office/drawing/2014/main" id="{2910AEAA-261C-3CF8-158D-F8D99E2AD305}"/>
              </a:ext>
            </a:extLst>
          </p:cNvPr>
          <p:cNvPicPr preferRelativeResize="0"/>
          <p:nvPr/>
        </p:nvPicPr>
        <p:blipFill>
          <a:blip r:embed="rId2">
            <a:alphaModFix/>
          </a:blip>
          <a:stretch>
            <a:fillRect/>
          </a:stretch>
        </p:blipFill>
        <p:spPr>
          <a:xfrm>
            <a:off x="8507994" y="2312099"/>
            <a:ext cx="2853574" cy="2233801"/>
          </a:xfrm>
          <a:prstGeom prst="rect">
            <a:avLst/>
          </a:prstGeom>
          <a:noFill/>
          <a:ln>
            <a:noFill/>
          </a:ln>
        </p:spPr>
      </p:pic>
    </p:spTree>
    <p:extLst>
      <p:ext uri="{BB962C8B-B14F-4D97-AF65-F5344CB8AC3E}">
        <p14:creationId xmlns:p14="http://schemas.microsoft.com/office/powerpoint/2010/main" val="495646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0AE9AA-28A1-7961-2212-9E10AEA4DEE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2EC9FD5-3543-3075-1894-88CD4DE288A0}"/>
              </a:ext>
            </a:extLst>
          </p:cNvPr>
          <p:cNvSpPr>
            <a:spLocks noGrp="1"/>
          </p:cNvSpPr>
          <p:nvPr>
            <p:ph type="title"/>
          </p:nvPr>
        </p:nvSpPr>
        <p:spPr/>
        <p:txBody>
          <a:bodyPr/>
          <a:lstStyle/>
          <a:p>
            <a:r>
              <a:rPr lang="en-US" dirty="0"/>
              <a:t>Avoiding Pregnancy</a:t>
            </a:r>
          </a:p>
        </p:txBody>
      </p:sp>
      <p:sp>
        <p:nvSpPr>
          <p:cNvPr id="4" name="Text Placeholder 3">
            <a:extLst>
              <a:ext uri="{FF2B5EF4-FFF2-40B4-BE49-F238E27FC236}">
                <a16:creationId xmlns:a16="http://schemas.microsoft.com/office/drawing/2014/main" id="{11C72FBE-2F07-4E47-FD93-988652DF3078}"/>
              </a:ext>
            </a:extLst>
          </p:cNvPr>
          <p:cNvSpPr>
            <a:spLocks noGrp="1"/>
          </p:cNvSpPr>
          <p:nvPr>
            <p:ph type="body" sz="half" idx="2"/>
          </p:nvPr>
        </p:nvSpPr>
        <p:spPr>
          <a:xfrm>
            <a:off x="277138" y="1341139"/>
            <a:ext cx="6712137" cy="4942701"/>
          </a:xfrm>
        </p:spPr>
        <p:txBody>
          <a:bodyPr/>
          <a:lstStyle/>
          <a:p>
            <a:pPr marL="0" indent="0">
              <a:lnSpc>
                <a:spcPct val="90000"/>
              </a:lnSpc>
              <a:buNone/>
            </a:pPr>
            <a:r>
              <a:rPr lang="en-US" sz="2800" dirty="0"/>
              <a:t>There are many ways to avoid pregnancy. The only way to completely avoid pregnancy is to not have penis-in-vagina sex.</a:t>
            </a:r>
          </a:p>
          <a:p>
            <a:pPr marL="0" indent="0">
              <a:lnSpc>
                <a:spcPct val="90000"/>
              </a:lnSpc>
              <a:buNone/>
            </a:pPr>
            <a:r>
              <a:rPr lang="en-US" sz="2800" dirty="0"/>
              <a:t>If you do choose to have sex, there are many kinds of birth control to choose from. Each one has different benefits and drawbacks. </a:t>
            </a:r>
          </a:p>
          <a:p>
            <a:pPr marL="0" indent="0">
              <a:lnSpc>
                <a:spcPct val="90000"/>
              </a:lnSpc>
              <a:buNone/>
            </a:pPr>
            <a:r>
              <a:rPr lang="en-US" sz="2800" dirty="0"/>
              <a:t>Next, we will talk about the different kinds of birth control methods available. You will also think about what is important to you in choosing a birth control method.</a:t>
            </a:r>
          </a:p>
          <a:p>
            <a:endParaRPr lang="en-US" dirty="0"/>
          </a:p>
        </p:txBody>
      </p:sp>
      <p:pic>
        <p:nvPicPr>
          <p:cNvPr id="5" name="Google Shape;215;p24" descr="Several pills in a package&#10;&#10;Description automatically generated with medium confidence">
            <a:extLst>
              <a:ext uri="{FF2B5EF4-FFF2-40B4-BE49-F238E27FC236}">
                <a16:creationId xmlns:a16="http://schemas.microsoft.com/office/drawing/2014/main" id="{137468C1-AFD3-056C-A31A-D9C78E4DA510}"/>
              </a:ext>
            </a:extLst>
          </p:cNvPr>
          <p:cNvPicPr preferRelativeResize="0"/>
          <p:nvPr/>
        </p:nvPicPr>
        <p:blipFill>
          <a:blip r:embed="rId2"/>
          <a:srcRect l="4001" r="20940"/>
          <a:stretch/>
        </p:blipFill>
        <p:spPr>
          <a:xfrm>
            <a:off x="7596459" y="1793189"/>
            <a:ext cx="4041775" cy="4038599"/>
          </a:xfrm>
          <a:prstGeom prst="rect">
            <a:avLst/>
          </a:prstGeom>
          <a:noFill/>
          <a:ln>
            <a:noFill/>
          </a:ln>
        </p:spPr>
      </p:pic>
    </p:spTree>
    <p:extLst>
      <p:ext uri="{BB962C8B-B14F-4D97-AF65-F5344CB8AC3E}">
        <p14:creationId xmlns:p14="http://schemas.microsoft.com/office/powerpoint/2010/main" val="2223716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F59C75-16B2-8122-23E4-EA1F4D564BA9}"/>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E1AA1E6-2122-B091-801F-98C5875F68A3}"/>
              </a:ext>
            </a:extLst>
          </p:cNvPr>
          <p:cNvSpPr>
            <a:spLocks noGrp="1"/>
          </p:cNvSpPr>
          <p:nvPr>
            <p:ph type="title"/>
          </p:nvPr>
        </p:nvSpPr>
        <p:spPr/>
        <p:txBody>
          <a:bodyPr/>
          <a:lstStyle/>
          <a:p>
            <a:r>
              <a:rPr lang="en-US" dirty="0"/>
              <a:t>Condoms</a:t>
            </a:r>
          </a:p>
        </p:txBody>
      </p:sp>
      <p:sp>
        <p:nvSpPr>
          <p:cNvPr id="4" name="Text Placeholder 3">
            <a:extLst>
              <a:ext uri="{FF2B5EF4-FFF2-40B4-BE49-F238E27FC236}">
                <a16:creationId xmlns:a16="http://schemas.microsoft.com/office/drawing/2014/main" id="{7C290CC4-19EA-897A-FFE4-CEAA9D4DE447}"/>
              </a:ext>
            </a:extLst>
          </p:cNvPr>
          <p:cNvSpPr>
            <a:spLocks noGrp="1"/>
          </p:cNvSpPr>
          <p:nvPr>
            <p:ph type="body" sz="half" idx="2"/>
          </p:nvPr>
        </p:nvSpPr>
        <p:spPr>
          <a:xfrm>
            <a:off x="277138" y="1341139"/>
            <a:ext cx="9735995" cy="4942701"/>
          </a:xfrm>
        </p:spPr>
        <p:txBody>
          <a:bodyPr/>
          <a:lstStyle/>
          <a:p>
            <a:pPr marL="0" indent="0">
              <a:buNone/>
            </a:pPr>
            <a:r>
              <a:rPr lang="en-US" sz="2400" dirty="0"/>
              <a:t>A condom is the only birth control method that also provides protection against STIs. Even if you choose to use another birth control method, you can also use a condom for extra protection. This is an especially good idea if you do not know your partner’s STI history.</a:t>
            </a:r>
          </a:p>
          <a:p>
            <a:pPr marL="0" indent="0">
              <a:buNone/>
            </a:pPr>
            <a:r>
              <a:rPr lang="en-US" sz="2400" b="1" dirty="0"/>
              <a:t>Pros: </a:t>
            </a:r>
            <a:r>
              <a:rPr lang="en-US" sz="2400" dirty="0"/>
              <a:t>You can purchase condoms over the counter at many stores and they are relatively cheap. There are no side effects since the condom does not contain medication. </a:t>
            </a:r>
          </a:p>
          <a:p>
            <a:pPr marL="0" indent="0">
              <a:buNone/>
            </a:pPr>
            <a:r>
              <a:rPr lang="en-US" sz="2400" b="1" dirty="0"/>
              <a:t>Cons: </a:t>
            </a:r>
            <a:r>
              <a:rPr lang="en-US" sz="2400" dirty="0"/>
              <a:t>Condoms may break during sex and are only about 87% effective in preventing pregnancy, even when used correctly. You must remember to use a new condom every time you have sex. </a:t>
            </a:r>
          </a:p>
          <a:p>
            <a:pPr marL="0" indent="0">
              <a:buNone/>
            </a:pPr>
            <a:r>
              <a:rPr lang="en-US" sz="2400" dirty="0"/>
              <a:t>Some people may have an allergic reaction to latex condoms. If you or your partner are allergic to latex, polyurethane condoms are also available. There are also condoms made of lambskin, but these are not effective at preventing STIs.</a:t>
            </a:r>
          </a:p>
          <a:p>
            <a:endParaRPr lang="en-US" dirty="0"/>
          </a:p>
        </p:txBody>
      </p:sp>
      <p:pic>
        <p:nvPicPr>
          <p:cNvPr id="5" name="Google Shape;222;p25">
            <a:extLst>
              <a:ext uri="{FF2B5EF4-FFF2-40B4-BE49-F238E27FC236}">
                <a16:creationId xmlns:a16="http://schemas.microsoft.com/office/drawing/2014/main" id="{7AD24301-39A6-A5A7-C088-ACBE3B672E2F}"/>
              </a:ext>
            </a:extLst>
          </p:cNvPr>
          <p:cNvPicPr preferRelativeResize="0"/>
          <p:nvPr/>
        </p:nvPicPr>
        <p:blipFill>
          <a:blip r:embed="rId2">
            <a:alphaModFix/>
          </a:blip>
          <a:stretch>
            <a:fillRect/>
          </a:stretch>
        </p:blipFill>
        <p:spPr>
          <a:xfrm>
            <a:off x="10013133" y="2545922"/>
            <a:ext cx="1596554" cy="1517976"/>
          </a:xfrm>
          <a:prstGeom prst="rect">
            <a:avLst/>
          </a:prstGeom>
          <a:noFill/>
          <a:ln>
            <a:noFill/>
          </a:ln>
        </p:spPr>
      </p:pic>
    </p:spTree>
    <p:extLst>
      <p:ext uri="{BB962C8B-B14F-4D97-AF65-F5344CB8AC3E}">
        <p14:creationId xmlns:p14="http://schemas.microsoft.com/office/powerpoint/2010/main" val="3385783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6C71106-E1BD-1D57-66E2-8DB2D1CD186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16394B4-F1A8-0EA3-91AA-ADDEA0B7A0E7}"/>
              </a:ext>
            </a:extLst>
          </p:cNvPr>
          <p:cNvSpPr>
            <a:spLocks noGrp="1"/>
          </p:cNvSpPr>
          <p:nvPr>
            <p:ph type="title"/>
          </p:nvPr>
        </p:nvSpPr>
        <p:spPr/>
        <p:txBody>
          <a:bodyPr/>
          <a:lstStyle/>
          <a:p>
            <a:r>
              <a:rPr lang="en-US" dirty="0"/>
              <a:t>Using a Condom</a:t>
            </a:r>
          </a:p>
        </p:txBody>
      </p:sp>
      <p:sp>
        <p:nvSpPr>
          <p:cNvPr id="4" name="Text Placeholder 3">
            <a:extLst>
              <a:ext uri="{FF2B5EF4-FFF2-40B4-BE49-F238E27FC236}">
                <a16:creationId xmlns:a16="http://schemas.microsoft.com/office/drawing/2014/main" id="{30AEC941-8209-A2B2-2DF4-FE8309DF8694}"/>
              </a:ext>
            </a:extLst>
          </p:cNvPr>
          <p:cNvSpPr>
            <a:spLocks noGrp="1"/>
          </p:cNvSpPr>
          <p:nvPr>
            <p:ph type="body" sz="half" idx="2"/>
          </p:nvPr>
        </p:nvSpPr>
        <p:spPr>
          <a:xfrm>
            <a:off x="277137" y="1341139"/>
            <a:ext cx="9807089" cy="4942701"/>
          </a:xfrm>
        </p:spPr>
        <p:txBody>
          <a:bodyPr/>
          <a:lstStyle/>
          <a:p>
            <a:pPr marL="0" indent="0">
              <a:buNone/>
            </a:pPr>
            <a:r>
              <a:rPr lang="en-US" sz="2800" dirty="0"/>
              <a:t>It can take a little practice to learn how to put on a condom, but it is simple. You can practice putting a condom on a banana to get an idea of how to put a condom on an erect penis.</a:t>
            </a:r>
          </a:p>
          <a:p>
            <a:pPr marL="0" indent="0">
              <a:buNone/>
            </a:pPr>
            <a:r>
              <a:rPr lang="en-US" sz="2800" dirty="0"/>
              <a:t>Carefully remove the condom from its wrapper. You will see that it has a “reservoir” at the tip. This is where the semen will go after ejaculation.</a:t>
            </a:r>
          </a:p>
          <a:p>
            <a:pPr marL="0" indent="0">
              <a:buNone/>
            </a:pPr>
            <a:r>
              <a:rPr lang="en-US" sz="2800" dirty="0"/>
              <a:t>Place the condom over the tip of the erect penis or banana. Gently unroll the condom to its full length over the penis or banana.</a:t>
            </a:r>
          </a:p>
          <a:p>
            <a:endParaRPr lang="en-US" dirty="0"/>
          </a:p>
        </p:txBody>
      </p:sp>
      <p:pic>
        <p:nvPicPr>
          <p:cNvPr id="5" name="Google Shape;230;p26">
            <a:extLst>
              <a:ext uri="{FF2B5EF4-FFF2-40B4-BE49-F238E27FC236}">
                <a16:creationId xmlns:a16="http://schemas.microsoft.com/office/drawing/2014/main" id="{CF2FEC8B-FEAF-8CB0-7BF3-E49D33F46AA9}"/>
              </a:ext>
            </a:extLst>
          </p:cNvPr>
          <p:cNvPicPr preferRelativeResize="0"/>
          <p:nvPr/>
        </p:nvPicPr>
        <p:blipFill rotWithShape="1">
          <a:blip r:embed="rId2">
            <a:alphaModFix/>
          </a:blip>
          <a:srcRect l="31170" t="16809" r="13236" b="24106"/>
          <a:stretch/>
        </p:blipFill>
        <p:spPr>
          <a:xfrm>
            <a:off x="10097834" y="1613940"/>
            <a:ext cx="1908649" cy="1272125"/>
          </a:xfrm>
          <a:prstGeom prst="rect">
            <a:avLst/>
          </a:prstGeom>
          <a:noFill/>
          <a:ln>
            <a:noFill/>
          </a:ln>
        </p:spPr>
      </p:pic>
      <p:pic>
        <p:nvPicPr>
          <p:cNvPr id="6" name="Google Shape;231;p26">
            <a:extLst>
              <a:ext uri="{FF2B5EF4-FFF2-40B4-BE49-F238E27FC236}">
                <a16:creationId xmlns:a16="http://schemas.microsoft.com/office/drawing/2014/main" id="{EF0C1D32-5A8A-8B06-FB22-33342B241BF4}"/>
              </a:ext>
            </a:extLst>
          </p:cNvPr>
          <p:cNvPicPr preferRelativeResize="0"/>
          <p:nvPr/>
        </p:nvPicPr>
        <p:blipFill>
          <a:blip r:embed="rId3">
            <a:alphaModFix/>
          </a:blip>
          <a:stretch>
            <a:fillRect/>
          </a:stretch>
        </p:blipFill>
        <p:spPr>
          <a:xfrm>
            <a:off x="10095113" y="3043815"/>
            <a:ext cx="1908649" cy="1272125"/>
          </a:xfrm>
          <a:prstGeom prst="rect">
            <a:avLst/>
          </a:prstGeom>
          <a:noFill/>
          <a:ln>
            <a:noFill/>
          </a:ln>
        </p:spPr>
      </p:pic>
      <p:pic>
        <p:nvPicPr>
          <p:cNvPr id="7" name="Google Shape;232;p26">
            <a:extLst>
              <a:ext uri="{FF2B5EF4-FFF2-40B4-BE49-F238E27FC236}">
                <a16:creationId xmlns:a16="http://schemas.microsoft.com/office/drawing/2014/main" id="{09FBBF91-8743-0729-DC67-D09D778E3F27}"/>
              </a:ext>
            </a:extLst>
          </p:cNvPr>
          <p:cNvPicPr preferRelativeResize="0"/>
          <p:nvPr/>
        </p:nvPicPr>
        <p:blipFill>
          <a:blip r:embed="rId4">
            <a:alphaModFix/>
          </a:blip>
          <a:stretch>
            <a:fillRect/>
          </a:stretch>
        </p:blipFill>
        <p:spPr>
          <a:xfrm>
            <a:off x="10084227" y="4479133"/>
            <a:ext cx="1905928" cy="1143000"/>
          </a:xfrm>
          <a:prstGeom prst="rect">
            <a:avLst/>
          </a:prstGeom>
          <a:noFill/>
          <a:ln>
            <a:noFill/>
          </a:ln>
        </p:spPr>
      </p:pic>
    </p:spTree>
    <p:extLst>
      <p:ext uri="{BB962C8B-B14F-4D97-AF65-F5344CB8AC3E}">
        <p14:creationId xmlns:p14="http://schemas.microsoft.com/office/powerpoint/2010/main" val="7821910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FFD328A-E238-318A-AAB7-F1ED97451C2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EC837E3-9815-48FC-F41D-A685CFACC7C0}"/>
              </a:ext>
            </a:extLst>
          </p:cNvPr>
          <p:cNvSpPr>
            <a:spLocks noGrp="1"/>
          </p:cNvSpPr>
          <p:nvPr>
            <p:ph type="title"/>
          </p:nvPr>
        </p:nvSpPr>
        <p:spPr>
          <a:xfrm>
            <a:off x="216178" y="217094"/>
            <a:ext cx="9588500" cy="748966"/>
          </a:xfrm>
        </p:spPr>
        <p:txBody>
          <a:bodyPr/>
          <a:lstStyle/>
          <a:p>
            <a:r>
              <a:rPr lang="en-US" dirty="0"/>
              <a:t>Using a Condom</a:t>
            </a:r>
          </a:p>
        </p:txBody>
      </p:sp>
      <p:sp>
        <p:nvSpPr>
          <p:cNvPr id="4" name="Text Placeholder 3">
            <a:extLst>
              <a:ext uri="{FF2B5EF4-FFF2-40B4-BE49-F238E27FC236}">
                <a16:creationId xmlns:a16="http://schemas.microsoft.com/office/drawing/2014/main" id="{37B78926-EFD0-0A2E-56D3-EC7DDC068401}"/>
              </a:ext>
            </a:extLst>
          </p:cNvPr>
          <p:cNvSpPr>
            <a:spLocks noGrp="1"/>
          </p:cNvSpPr>
          <p:nvPr>
            <p:ph type="body" sz="half" idx="2"/>
          </p:nvPr>
        </p:nvSpPr>
        <p:spPr>
          <a:xfrm>
            <a:off x="216178" y="1323722"/>
            <a:ext cx="7570668" cy="4942701"/>
          </a:xfrm>
        </p:spPr>
        <p:txBody>
          <a:bodyPr/>
          <a:lstStyle/>
          <a:p>
            <a:pPr marL="0" indent="0">
              <a:lnSpc>
                <a:spcPct val="90000"/>
              </a:lnSpc>
              <a:buNone/>
            </a:pPr>
            <a:r>
              <a:rPr lang="en-US" sz="2800" dirty="0"/>
              <a:t>Use a new condom every time you have sex, whether or not you ejaculate. To remove the condom after sex, carefully unroll the condom from the penis and throw it in the trash. Remove the condom away from your partner in case any semen spills.</a:t>
            </a:r>
          </a:p>
          <a:p>
            <a:pPr marL="0" indent="0">
              <a:lnSpc>
                <a:spcPct val="90000"/>
              </a:lnSpc>
              <a:buNone/>
            </a:pPr>
            <a:r>
              <a:rPr lang="en-US" sz="2800" dirty="0"/>
              <a:t>If you are having oral or anal sex, condoms are still a good idea. Remember, condoms are the only kind of birth control that also provide some protection from STIs. </a:t>
            </a:r>
          </a:p>
          <a:p>
            <a:endParaRPr lang="en-US" dirty="0"/>
          </a:p>
        </p:txBody>
      </p:sp>
      <p:pic>
        <p:nvPicPr>
          <p:cNvPr id="5" name="Picture 4">
            <a:extLst>
              <a:ext uri="{FF2B5EF4-FFF2-40B4-BE49-F238E27FC236}">
                <a16:creationId xmlns:a16="http://schemas.microsoft.com/office/drawing/2014/main" id="{2112CC5B-FC1B-A389-5561-92AD50954775}"/>
              </a:ext>
            </a:extLst>
          </p:cNvPr>
          <p:cNvPicPr>
            <a:picLocks noChangeAspect="1"/>
          </p:cNvPicPr>
          <p:nvPr/>
        </p:nvPicPr>
        <p:blipFill>
          <a:blip r:embed="rId2"/>
          <a:srcRect l="10219" r="12502" b="1"/>
          <a:stretch/>
        </p:blipFill>
        <p:spPr>
          <a:xfrm>
            <a:off x="7645711" y="2819401"/>
            <a:ext cx="4040188" cy="4038599"/>
          </a:xfrm>
          <a:prstGeom prst="rect">
            <a:avLst/>
          </a:prstGeom>
          <a:noFill/>
        </p:spPr>
      </p:pic>
    </p:spTree>
    <p:extLst>
      <p:ext uri="{BB962C8B-B14F-4D97-AF65-F5344CB8AC3E}">
        <p14:creationId xmlns:p14="http://schemas.microsoft.com/office/powerpoint/2010/main" val="2365924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7F604A-8159-CA2F-B453-0AE4D143F75F}"/>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0CD662A-9801-07CA-E89A-70E92E09C73B}"/>
              </a:ext>
            </a:extLst>
          </p:cNvPr>
          <p:cNvSpPr>
            <a:spLocks noGrp="1"/>
          </p:cNvSpPr>
          <p:nvPr>
            <p:ph type="title"/>
          </p:nvPr>
        </p:nvSpPr>
        <p:spPr/>
        <p:txBody>
          <a:bodyPr/>
          <a:lstStyle/>
          <a:p>
            <a:r>
              <a:rPr lang="en-US" dirty="0"/>
              <a:t>The Pill</a:t>
            </a:r>
          </a:p>
        </p:txBody>
      </p:sp>
      <p:sp>
        <p:nvSpPr>
          <p:cNvPr id="4" name="Text Placeholder 3">
            <a:extLst>
              <a:ext uri="{FF2B5EF4-FFF2-40B4-BE49-F238E27FC236}">
                <a16:creationId xmlns:a16="http://schemas.microsoft.com/office/drawing/2014/main" id="{5B1A10E6-0D81-4BE0-8B06-CE8823DE2BDF}"/>
              </a:ext>
            </a:extLst>
          </p:cNvPr>
          <p:cNvSpPr>
            <a:spLocks noGrp="1"/>
          </p:cNvSpPr>
          <p:nvPr>
            <p:ph type="body" sz="half" idx="2"/>
          </p:nvPr>
        </p:nvSpPr>
        <p:spPr/>
        <p:txBody>
          <a:bodyPr/>
          <a:lstStyle/>
          <a:p>
            <a:pPr marL="0" indent="0">
              <a:lnSpc>
                <a:spcPct val="90000"/>
              </a:lnSpc>
              <a:buNone/>
            </a:pPr>
            <a:r>
              <a:rPr lang="en-US" sz="2800" dirty="0"/>
              <a:t>When many people think of birth control, the birth control pill, or “The Pill” is what first comes to mind. There are many different versions of the pill available. You can talk to your healthcare provider about which one is best for you.</a:t>
            </a:r>
          </a:p>
          <a:p>
            <a:pPr marL="0" indent="0">
              <a:lnSpc>
                <a:spcPct val="90000"/>
              </a:lnSpc>
              <a:buNone/>
            </a:pPr>
            <a:r>
              <a:rPr lang="en-US" sz="2800" dirty="0"/>
              <a:t>The pill contains hormones that affect your menstrual cycle and fertility. The hormones cause changes to your cycle, making it difficult to become pregnant. Like any other birth control method, the pill has its pros and cons. </a:t>
            </a:r>
          </a:p>
          <a:p>
            <a:endParaRPr lang="en-US" dirty="0"/>
          </a:p>
        </p:txBody>
      </p:sp>
    </p:spTree>
    <p:extLst>
      <p:ext uri="{BB962C8B-B14F-4D97-AF65-F5344CB8AC3E}">
        <p14:creationId xmlns:p14="http://schemas.microsoft.com/office/powerpoint/2010/main" val="4212814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B3FAA9-E5BE-03E8-2F49-F1C32CDBE8C0}"/>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18D12B6-FFF1-9C99-70EE-BB0739AAB5B5}"/>
              </a:ext>
            </a:extLst>
          </p:cNvPr>
          <p:cNvSpPr>
            <a:spLocks noGrp="1"/>
          </p:cNvSpPr>
          <p:nvPr>
            <p:ph type="title"/>
          </p:nvPr>
        </p:nvSpPr>
        <p:spPr/>
        <p:txBody>
          <a:bodyPr/>
          <a:lstStyle/>
          <a:p>
            <a:endParaRPr lang="en-US"/>
          </a:p>
        </p:txBody>
      </p:sp>
      <p:sp>
        <p:nvSpPr>
          <p:cNvPr id="4" name="Text Placeholder 3">
            <a:extLst>
              <a:ext uri="{FF2B5EF4-FFF2-40B4-BE49-F238E27FC236}">
                <a16:creationId xmlns:a16="http://schemas.microsoft.com/office/drawing/2014/main" id="{3075BDBA-6567-4F43-4FB1-76F54A94FF8B}"/>
              </a:ext>
            </a:extLst>
          </p:cNvPr>
          <p:cNvSpPr>
            <a:spLocks noGrp="1"/>
          </p:cNvSpPr>
          <p:nvPr>
            <p:ph type="body" sz="half" idx="2"/>
          </p:nvPr>
        </p:nvSpPr>
        <p:spPr>
          <a:xfrm>
            <a:off x="277138" y="1341139"/>
            <a:ext cx="7008082" cy="4942701"/>
          </a:xfrm>
        </p:spPr>
        <p:txBody>
          <a:bodyPr/>
          <a:lstStyle/>
          <a:p>
            <a:pPr marL="0" indent="0">
              <a:lnSpc>
                <a:spcPct val="90000"/>
              </a:lnSpc>
              <a:buNone/>
            </a:pPr>
            <a:r>
              <a:rPr lang="en-US" sz="2400" b="1" dirty="0"/>
              <a:t>Pros: </a:t>
            </a:r>
            <a:r>
              <a:rPr lang="en-US" sz="2400" dirty="0"/>
              <a:t>When used correctly, the pill is 93 percent effective at preventing pregnancy. It is also easy to use for most people. If you have irregular or heavy periods, you may find that the pill helps you have more regular and lighter bleeding. There are also some forms of the pill that can be used to skip periods altogether.</a:t>
            </a:r>
          </a:p>
          <a:p>
            <a:pPr marL="0" indent="0">
              <a:lnSpc>
                <a:spcPct val="90000"/>
              </a:lnSpc>
              <a:buNone/>
            </a:pPr>
            <a:r>
              <a:rPr lang="en-US" sz="2400" b="1" dirty="0"/>
              <a:t>Cons: </a:t>
            </a:r>
            <a:r>
              <a:rPr lang="en-US" sz="2400" dirty="0"/>
              <a:t>The pill must be taken at about the same time every day to be very effective. Some people have a hard time remembering to take the pill every day. It is also possible to experience side effects, like headaches, nausea, or sore breasts. These side effects usually go away after two or three months but may last longer for some people.</a:t>
            </a:r>
          </a:p>
          <a:p>
            <a:endParaRPr lang="en-US" dirty="0"/>
          </a:p>
        </p:txBody>
      </p:sp>
      <p:pic>
        <p:nvPicPr>
          <p:cNvPr id="5" name="Google Shape;253;p29" descr="A close-up of a pill&#10;&#10;Description automatically generated">
            <a:extLst>
              <a:ext uri="{FF2B5EF4-FFF2-40B4-BE49-F238E27FC236}">
                <a16:creationId xmlns:a16="http://schemas.microsoft.com/office/drawing/2014/main" id="{87D91BFC-7AC6-2983-22AE-EB77ECFDE762}"/>
              </a:ext>
            </a:extLst>
          </p:cNvPr>
          <p:cNvPicPr preferRelativeResize="0"/>
          <p:nvPr/>
        </p:nvPicPr>
        <p:blipFill rotWithShape="1">
          <a:blip r:embed="rId2"/>
          <a:srcRect r="4807" b="14486"/>
          <a:stretch/>
        </p:blipFill>
        <p:spPr>
          <a:xfrm>
            <a:off x="7847806" y="2514982"/>
            <a:ext cx="4040188" cy="2595014"/>
          </a:xfrm>
          <a:prstGeom prst="rect">
            <a:avLst/>
          </a:prstGeom>
          <a:noFill/>
          <a:ln>
            <a:noFill/>
          </a:ln>
        </p:spPr>
      </p:pic>
    </p:spTree>
    <p:extLst>
      <p:ext uri="{BB962C8B-B14F-4D97-AF65-F5344CB8AC3E}">
        <p14:creationId xmlns:p14="http://schemas.microsoft.com/office/powerpoint/2010/main" val="2705141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CB7773-AE41-8936-1A1F-2237E4047B78}"/>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CB18B2A-23BD-65B5-D9EF-4A889FD6CC11}"/>
              </a:ext>
            </a:extLst>
          </p:cNvPr>
          <p:cNvSpPr>
            <a:spLocks noGrp="1"/>
          </p:cNvSpPr>
          <p:nvPr>
            <p:ph type="title"/>
          </p:nvPr>
        </p:nvSpPr>
        <p:spPr/>
        <p:txBody>
          <a:bodyPr/>
          <a:lstStyle/>
          <a:p>
            <a:r>
              <a:rPr lang="en-US" dirty="0"/>
              <a:t>The Ring</a:t>
            </a:r>
          </a:p>
        </p:txBody>
      </p:sp>
      <p:sp>
        <p:nvSpPr>
          <p:cNvPr id="4" name="Text Placeholder 3">
            <a:extLst>
              <a:ext uri="{FF2B5EF4-FFF2-40B4-BE49-F238E27FC236}">
                <a16:creationId xmlns:a16="http://schemas.microsoft.com/office/drawing/2014/main" id="{BB662823-44E2-AF27-85AA-5F4A9F270DEE}"/>
              </a:ext>
            </a:extLst>
          </p:cNvPr>
          <p:cNvSpPr>
            <a:spLocks noGrp="1"/>
          </p:cNvSpPr>
          <p:nvPr>
            <p:ph type="body" sz="half" idx="2"/>
          </p:nvPr>
        </p:nvSpPr>
        <p:spPr>
          <a:xfrm>
            <a:off x="277139" y="1341139"/>
            <a:ext cx="6775734" cy="4942701"/>
          </a:xfrm>
        </p:spPr>
        <p:txBody>
          <a:bodyPr/>
          <a:lstStyle/>
          <a:p>
            <a:pPr marL="0" indent="0">
              <a:lnSpc>
                <a:spcPct val="90000"/>
              </a:lnSpc>
              <a:buNone/>
            </a:pPr>
            <a:r>
              <a:rPr lang="en-US" sz="2400" dirty="0"/>
              <a:t>Like the pill, the ring also contains hormones that change the menstrual cycle. You insert the ring into your vagina about once a month and it releases hormones 24/7. You can leave the ring in during sex.</a:t>
            </a:r>
          </a:p>
          <a:p>
            <a:pPr marL="0" indent="0">
              <a:lnSpc>
                <a:spcPct val="90000"/>
              </a:lnSpc>
              <a:buNone/>
            </a:pPr>
            <a:r>
              <a:rPr lang="en-US" sz="2400" b="1" dirty="0"/>
              <a:t>Pros:</a:t>
            </a:r>
            <a:r>
              <a:rPr lang="en-US" sz="2400" dirty="0"/>
              <a:t> When used correctly, the ring is 93 percent effective. The ring only needs to be changed about once a month, so you do not have to remember to do it daily. Like the pill, you may also be able to skip periods with the ring.</a:t>
            </a:r>
          </a:p>
          <a:p>
            <a:pPr marL="0" indent="0">
              <a:lnSpc>
                <a:spcPct val="90000"/>
              </a:lnSpc>
              <a:buNone/>
            </a:pPr>
            <a:r>
              <a:rPr lang="en-US" sz="2400" b="1" dirty="0"/>
              <a:t>Cons: </a:t>
            </a:r>
            <a:r>
              <a:rPr lang="en-US" sz="2400" dirty="0"/>
              <a:t>If you forget to fill your prescription or change your ring on time, you could become pregnant. Like the pill, some people experience side effects from the hormones in the ring.</a:t>
            </a:r>
          </a:p>
          <a:p>
            <a:endParaRPr lang="en-US" dirty="0"/>
          </a:p>
        </p:txBody>
      </p:sp>
      <p:pic>
        <p:nvPicPr>
          <p:cNvPr id="5" name="Google Shape;261;p30" descr="A white rubber ring on a yellow and green surface&#10;&#10;Description automatically generated">
            <a:extLst>
              <a:ext uri="{FF2B5EF4-FFF2-40B4-BE49-F238E27FC236}">
                <a16:creationId xmlns:a16="http://schemas.microsoft.com/office/drawing/2014/main" id="{E2046A07-904A-A842-137A-ED1B756889E4}"/>
              </a:ext>
            </a:extLst>
          </p:cNvPr>
          <p:cNvPicPr preferRelativeResize="0"/>
          <p:nvPr/>
        </p:nvPicPr>
        <p:blipFill>
          <a:blip r:embed="rId2"/>
          <a:stretch>
            <a:fillRect/>
          </a:stretch>
        </p:blipFill>
        <p:spPr>
          <a:xfrm>
            <a:off x="7670540" y="2296823"/>
            <a:ext cx="4041775" cy="3031331"/>
          </a:xfrm>
          <a:prstGeom prst="rect">
            <a:avLst/>
          </a:prstGeom>
          <a:noFill/>
          <a:ln>
            <a:noFill/>
          </a:ln>
        </p:spPr>
      </p:pic>
    </p:spTree>
    <p:extLst>
      <p:ext uri="{BB962C8B-B14F-4D97-AF65-F5344CB8AC3E}">
        <p14:creationId xmlns:p14="http://schemas.microsoft.com/office/powerpoint/2010/main" val="361454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261A72-617C-0240-36AF-0B45EBD094B8}"/>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4C9A2CE-889E-6DB8-5AB2-0C2AEF9E6B85}"/>
              </a:ext>
            </a:extLst>
          </p:cNvPr>
          <p:cNvSpPr>
            <a:spLocks noGrp="1"/>
          </p:cNvSpPr>
          <p:nvPr>
            <p:ph type="title"/>
          </p:nvPr>
        </p:nvSpPr>
        <p:spPr/>
        <p:txBody>
          <a:bodyPr/>
          <a:lstStyle/>
          <a:p>
            <a:r>
              <a:rPr lang="en-US" dirty="0"/>
              <a:t>The Shot</a:t>
            </a:r>
          </a:p>
        </p:txBody>
      </p:sp>
      <p:sp>
        <p:nvSpPr>
          <p:cNvPr id="4" name="Text Placeholder 3">
            <a:extLst>
              <a:ext uri="{FF2B5EF4-FFF2-40B4-BE49-F238E27FC236}">
                <a16:creationId xmlns:a16="http://schemas.microsoft.com/office/drawing/2014/main" id="{AB461775-3259-5423-2B31-ECEB6E144369}"/>
              </a:ext>
            </a:extLst>
          </p:cNvPr>
          <p:cNvSpPr>
            <a:spLocks noGrp="1"/>
          </p:cNvSpPr>
          <p:nvPr>
            <p:ph type="body" sz="half" idx="2"/>
          </p:nvPr>
        </p:nvSpPr>
        <p:spPr>
          <a:xfrm>
            <a:off x="277138" y="1341139"/>
            <a:ext cx="9758777" cy="4942701"/>
          </a:xfrm>
        </p:spPr>
        <p:txBody>
          <a:bodyPr/>
          <a:lstStyle/>
          <a:p>
            <a:pPr marL="0" indent="0">
              <a:lnSpc>
                <a:spcPct val="90000"/>
              </a:lnSpc>
              <a:buNone/>
            </a:pPr>
            <a:r>
              <a:rPr lang="en-US" sz="2400" dirty="0"/>
              <a:t>The Depo-Provera shot, AKA “depo shot,” is another birth control method that contains hormones. With the shot, you visit the doctor or clinic every three months to get your injection. The medication stays in your body and is released slowly over time. The injection is given in your arm or butt cheek.</a:t>
            </a:r>
          </a:p>
          <a:p>
            <a:pPr marL="0" indent="0">
              <a:lnSpc>
                <a:spcPct val="90000"/>
              </a:lnSpc>
              <a:buNone/>
            </a:pPr>
            <a:r>
              <a:rPr lang="en-US" sz="2400" b="1" dirty="0"/>
              <a:t>Pros: </a:t>
            </a:r>
            <a:r>
              <a:rPr lang="en-US" sz="2400" dirty="0"/>
              <a:t>When used perfectly, the shot is 99 percent effective at preventing pregnancy. There is no pill to remember since one injection lasts about three months. Over time, you may stop having periods while on the shot.</a:t>
            </a:r>
          </a:p>
          <a:p>
            <a:pPr marL="0" indent="0">
              <a:lnSpc>
                <a:spcPct val="90000"/>
              </a:lnSpc>
              <a:buNone/>
            </a:pPr>
            <a:r>
              <a:rPr lang="en-US" sz="2400" b="1" dirty="0"/>
              <a:t>Cons: </a:t>
            </a:r>
            <a:r>
              <a:rPr lang="en-US" sz="2400" dirty="0"/>
              <a:t>You will need to visit your medical provider every three months to get your injection. If you miss your appointment or are late getting your shot, you could become pregnant. As with other hormonal birth control methods, some people may experience side effects, like headache or nausea, though these may go away after a few months.</a:t>
            </a:r>
          </a:p>
          <a:p>
            <a:endParaRPr lang="en-US" dirty="0"/>
          </a:p>
        </p:txBody>
      </p:sp>
      <p:pic>
        <p:nvPicPr>
          <p:cNvPr id="5" name="Google Shape;268;p31" descr="A peach with a syringe in it&#10;&#10;Description automatically generated">
            <a:extLst>
              <a:ext uri="{FF2B5EF4-FFF2-40B4-BE49-F238E27FC236}">
                <a16:creationId xmlns:a16="http://schemas.microsoft.com/office/drawing/2014/main" id="{F387F022-3219-6867-B2F3-CD4D67A5B2A0}"/>
              </a:ext>
            </a:extLst>
          </p:cNvPr>
          <p:cNvPicPr preferRelativeResize="0"/>
          <p:nvPr/>
        </p:nvPicPr>
        <p:blipFill>
          <a:blip r:embed="rId2"/>
          <a:stretch>
            <a:fillRect/>
          </a:stretch>
        </p:blipFill>
        <p:spPr>
          <a:xfrm>
            <a:off x="9585973" y="3558177"/>
            <a:ext cx="2848131" cy="2848131"/>
          </a:xfrm>
          <a:prstGeom prst="rect">
            <a:avLst/>
          </a:prstGeom>
          <a:noFill/>
          <a:ln>
            <a:noFill/>
          </a:ln>
        </p:spPr>
      </p:pic>
    </p:spTree>
    <p:extLst>
      <p:ext uri="{BB962C8B-B14F-4D97-AF65-F5344CB8AC3E}">
        <p14:creationId xmlns:p14="http://schemas.microsoft.com/office/powerpoint/2010/main" val="526201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14CD0B-E1A0-DBC0-ACE9-78B5AAA1C2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8E6FF8D-D50B-7CA0-ADD5-87EA3BAACBFF}"/>
              </a:ext>
            </a:extLst>
          </p:cNvPr>
          <p:cNvSpPr>
            <a:spLocks noGrp="1"/>
          </p:cNvSpPr>
          <p:nvPr>
            <p:ph type="title"/>
          </p:nvPr>
        </p:nvSpPr>
        <p:spPr/>
        <p:txBody>
          <a:bodyPr/>
          <a:lstStyle/>
          <a:p>
            <a:r>
              <a:rPr lang="en-US" dirty="0"/>
              <a:t>Birth Control</a:t>
            </a:r>
          </a:p>
        </p:txBody>
      </p:sp>
      <p:sp>
        <p:nvSpPr>
          <p:cNvPr id="4" name="Content Placeholder 3">
            <a:extLst>
              <a:ext uri="{FF2B5EF4-FFF2-40B4-BE49-F238E27FC236}">
                <a16:creationId xmlns:a16="http://schemas.microsoft.com/office/drawing/2014/main" id="{AD5E9157-2032-E2B7-90B0-F35E924BFD20}"/>
              </a:ext>
            </a:extLst>
          </p:cNvPr>
          <p:cNvSpPr>
            <a:spLocks noGrp="1"/>
          </p:cNvSpPr>
          <p:nvPr>
            <p:ph sz="half" idx="1"/>
          </p:nvPr>
        </p:nvSpPr>
        <p:spPr>
          <a:xfrm>
            <a:off x="279400" y="1524000"/>
            <a:ext cx="6655554" cy="4652963"/>
          </a:xfrm>
        </p:spPr>
        <p:txBody>
          <a:bodyPr/>
          <a:lstStyle/>
          <a:p>
            <a:pPr marL="0" indent="0">
              <a:buNone/>
            </a:pPr>
            <a:r>
              <a:rPr lang="en-US" sz="2800" dirty="0"/>
              <a:t>You already learned that abstinence, or not having sex, is the only 100% effective way to prevent sexually transmitted infections (STIs). Abstinence is also the only 100% effective way to prevent pregnancy.</a:t>
            </a:r>
          </a:p>
          <a:p>
            <a:pPr marL="0" indent="0">
              <a:buNone/>
            </a:pPr>
            <a:r>
              <a:rPr lang="en-US" sz="2800" dirty="0"/>
              <a:t>When the time comes that you do choose to have sex, you will need to know how to prevent an unplanned pregnancy. In this lesson, we will talk about different ways to prevent pregnancy. </a:t>
            </a:r>
          </a:p>
          <a:p>
            <a:endParaRPr lang="en-US" dirty="0"/>
          </a:p>
        </p:txBody>
      </p:sp>
      <p:pic>
        <p:nvPicPr>
          <p:cNvPr id="10" name="Google Shape;223;p25">
            <a:extLst>
              <a:ext uri="{FF2B5EF4-FFF2-40B4-BE49-F238E27FC236}">
                <a16:creationId xmlns:a16="http://schemas.microsoft.com/office/drawing/2014/main" id="{2E4BE53F-48E6-6B65-6AA3-C1BD46C4330A}"/>
              </a:ext>
            </a:extLst>
          </p:cNvPr>
          <p:cNvPicPr preferRelativeResize="0"/>
          <p:nvPr/>
        </p:nvPicPr>
        <p:blipFill>
          <a:blip r:embed="rId2">
            <a:alphaModFix/>
          </a:blip>
          <a:stretch>
            <a:fillRect/>
          </a:stretch>
        </p:blipFill>
        <p:spPr>
          <a:xfrm>
            <a:off x="6795381" y="1962208"/>
            <a:ext cx="2617325" cy="3482525"/>
          </a:xfrm>
          <a:prstGeom prst="rect">
            <a:avLst/>
          </a:prstGeom>
          <a:noFill/>
          <a:ln>
            <a:noFill/>
          </a:ln>
        </p:spPr>
      </p:pic>
    </p:spTree>
    <p:extLst>
      <p:ext uri="{BB962C8B-B14F-4D97-AF65-F5344CB8AC3E}">
        <p14:creationId xmlns:p14="http://schemas.microsoft.com/office/powerpoint/2010/main" val="39572317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0FCDC6-94B8-6902-7F42-B870F28DF3F3}"/>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E3FB58A-A3B1-1934-8287-58557EC2497F}"/>
              </a:ext>
            </a:extLst>
          </p:cNvPr>
          <p:cNvSpPr>
            <a:spLocks noGrp="1"/>
          </p:cNvSpPr>
          <p:nvPr>
            <p:ph type="title"/>
          </p:nvPr>
        </p:nvSpPr>
        <p:spPr/>
        <p:txBody>
          <a:bodyPr/>
          <a:lstStyle/>
          <a:p>
            <a:r>
              <a:rPr lang="en-US" dirty="0"/>
              <a:t>The Birth Control Implant</a:t>
            </a:r>
          </a:p>
        </p:txBody>
      </p:sp>
      <p:sp>
        <p:nvSpPr>
          <p:cNvPr id="4" name="Text Placeholder 3">
            <a:extLst>
              <a:ext uri="{FF2B5EF4-FFF2-40B4-BE49-F238E27FC236}">
                <a16:creationId xmlns:a16="http://schemas.microsoft.com/office/drawing/2014/main" id="{3CEB1F2E-58E4-0EA6-042D-E5D6D1C72999}"/>
              </a:ext>
            </a:extLst>
          </p:cNvPr>
          <p:cNvSpPr>
            <a:spLocks noGrp="1"/>
          </p:cNvSpPr>
          <p:nvPr>
            <p:ph type="body" sz="half" idx="2"/>
          </p:nvPr>
        </p:nvSpPr>
        <p:spPr>
          <a:xfrm>
            <a:off x="277139" y="1341139"/>
            <a:ext cx="8484516" cy="4942701"/>
          </a:xfrm>
        </p:spPr>
        <p:txBody>
          <a:bodyPr/>
          <a:lstStyle/>
          <a:p>
            <a:pPr marL="0" indent="0">
              <a:lnSpc>
                <a:spcPct val="90000"/>
              </a:lnSpc>
              <a:buNone/>
            </a:pPr>
            <a:r>
              <a:rPr lang="en-US" sz="2400" dirty="0"/>
              <a:t>The birth control implant is another long-lasting hormonal birth control method. The implant is a small, thin rod  about the size of a matchstick. A doctor or nurse inserts it under the skin of your upper arm. </a:t>
            </a:r>
          </a:p>
          <a:p>
            <a:pPr marL="0" indent="0">
              <a:lnSpc>
                <a:spcPct val="90000"/>
              </a:lnSpc>
              <a:buNone/>
            </a:pPr>
            <a:r>
              <a:rPr lang="en-US" sz="2400" dirty="0"/>
              <a:t>The hormones in the implant last five years. When you no longer want the implant, or when it is time to replace it, a doctor or nurse removes it for you.</a:t>
            </a:r>
          </a:p>
          <a:p>
            <a:pPr marL="0" indent="0">
              <a:lnSpc>
                <a:spcPct val="90000"/>
              </a:lnSpc>
              <a:buNone/>
            </a:pPr>
            <a:r>
              <a:rPr lang="en-US" sz="2400" b="1" dirty="0"/>
              <a:t>Pros: </a:t>
            </a:r>
            <a:r>
              <a:rPr lang="en-US" sz="2400" dirty="0"/>
              <a:t>Because it lasts for five years, the implant is 99 percent effective. You do not have to remember to take a daily pill, refill prescriptions, or visit a clinic every few months. It may also make your periods lighter and reduce cramping.</a:t>
            </a:r>
          </a:p>
          <a:p>
            <a:pPr marL="0" indent="0">
              <a:lnSpc>
                <a:spcPct val="90000"/>
              </a:lnSpc>
              <a:buNone/>
            </a:pPr>
            <a:r>
              <a:rPr lang="en-US" sz="2400" b="1" dirty="0"/>
              <a:t>Cons: </a:t>
            </a:r>
            <a:r>
              <a:rPr lang="en-US" sz="2400" dirty="0"/>
              <a:t>Like all hormonal birth control methods, some people may experience side effects with the implant. These often go away after a few months. You might also get some temporary bruising on your arm after the implant is inserted.</a:t>
            </a:r>
          </a:p>
          <a:p>
            <a:endParaRPr lang="en-US" dirty="0"/>
          </a:p>
        </p:txBody>
      </p:sp>
      <p:pic>
        <p:nvPicPr>
          <p:cNvPr id="5" name="Google Shape;275;p32" descr="A white object with a plastic handle&#10;&#10;Description automatically generated">
            <a:extLst>
              <a:ext uri="{FF2B5EF4-FFF2-40B4-BE49-F238E27FC236}">
                <a16:creationId xmlns:a16="http://schemas.microsoft.com/office/drawing/2014/main" id="{48C4460B-7F5B-5FF3-EA16-B76ED5E5143A}"/>
              </a:ext>
            </a:extLst>
          </p:cNvPr>
          <p:cNvPicPr preferRelativeResize="0"/>
          <p:nvPr/>
        </p:nvPicPr>
        <p:blipFill rotWithShape="1">
          <a:blip r:embed="rId2"/>
          <a:srcRect l="20710" r="4261"/>
          <a:stretch/>
        </p:blipFill>
        <p:spPr>
          <a:xfrm>
            <a:off x="8761654" y="2097990"/>
            <a:ext cx="3430346" cy="3428997"/>
          </a:xfrm>
          <a:prstGeom prst="rect">
            <a:avLst/>
          </a:prstGeom>
          <a:noFill/>
          <a:ln>
            <a:noFill/>
          </a:ln>
        </p:spPr>
      </p:pic>
    </p:spTree>
    <p:extLst>
      <p:ext uri="{BB962C8B-B14F-4D97-AF65-F5344CB8AC3E}">
        <p14:creationId xmlns:p14="http://schemas.microsoft.com/office/powerpoint/2010/main" val="2394737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F2F6F4-EA8A-BE5E-ED5D-AE885FCEB77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6C04C00-3867-93B8-352F-331514FBD2F7}"/>
              </a:ext>
            </a:extLst>
          </p:cNvPr>
          <p:cNvSpPr>
            <a:spLocks noGrp="1"/>
          </p:cNvSpPr>
          <p:nvPr>
            <p:ph type="title"/>
          </p:nvPr>
        </p:nvSpPr>
        <p:spPr/>
        <p:txBody>
          <a:bodyPr/>
          <a:lstStyle/>
          <a:p>
            <a:r>
              <a:rPr lang="en-US" dirty="0"/>
              <a:t>The Patch</a:t>
            </a:r>
          </a:p>
        </p:txBody>
      </p:sp>
      <p:sp>
        <p:nvSpPr>
          <p:cNvPr id="4" name="Text Placeholder 3">
            <a:extLst>
              <a:ext uri="{FF2B5EF4-FFF2-40B4-BE49-F238E27FC236}">
                <a16:creationId xmlns:a16="http://schemas.microsoft.com/office/drawing/2014/main" id="{18A9F405-3D38-0F49-29EB-AAD706EBA91C}"/>
              </a:ext>
            </a:extLst>
          </p:cNvPr>
          <p:cNvSpPr>
            <a:spLocks noGrp="1"/>
          </p:cNvSpPr>
          <p:nvPr>
            <p:ph type="body" sz="half" idx="2"/>
          </p:nvPr>
        </p:nvSpPr>
        <p:spPr>
          <a:xfrm>
            <a:off x="277138" y="1341139"/>
            <a:ext cx="9346547" cy="4942701"/>
          </a:xfrm>
        </p:spPr>
        <p:txBody>
          <a:bodyPr/>
          <a:lstStyle/>
          <a:p>
            <a:pPr marL="0" indent="0">
              <a:buNone/>
            </a:pPr>
            <a:r>
              <a:rPr lang="en-US" sz="2800" dirty="0"/>
              <a:t>The birth control patch contains hormones and sticks to your skin. The patch can be applied to your upper arm, belly, butt, or back. The hormones are released through your skin. You change the patch once per week.</a:t>
            </a:r>
          </a:p>
          <a:p>
            <a:pPr marL="0" indent="0">
              <a:buNone/>
            </a:pPr>
            <a:r>
              <a:rPr lang="en-US" sz="2800" b="1" dirty="0"/>
              <a:t>Pros: </a:t>
            </a:r>
            <a:r>
              <a:rPr lang="en-US" sz="2800" dirty="0"/>
              <a:t>The patch is about 93 percent effective at preventing pregnancy. The patch is easy to use and only must be changed once per week. You may be able to skip your period with the patch.</a:t>
            </a:r>
          </a:p>
          <a:p>
            <a:pPr marL="0" indent="0">
              <a:buNone/>
            </a:pPr>
            <a:r>
              <a:rPr lang="en-US" sz="2800" b="1" dirty="0"/>
              <a:t>Cons: </a:t>
            </a:r>
            <a:r>
              <a:rPr lang="en-US" sz="2800" dirty="0"/>
              <a:t>If you forget to change your patch on time, you can become pregnant. Some people may get skin irritation from the ingredients in the patch, or experience other side effects, like headache, nausea, or breast tenderness. </a:t>
            </a:r>
          </a:p>
          <a:p>
            <a:endParaRPr lang="en-US" dirty="0"/>
          </a:p>
        </p:txBody>
      </p:sp>
      <p:pic>
        <p:nvPicPr>
          <p:cNvPr id="5" name="Picture 4">
            <a:extLst>
              <a:ext uri="{FF2B5EF4-FFF2-40B4-BE49-F238E27FC236}">
                <a16:creationId xmlns:a16="http://schemas.microsoft.com/office/drawing/2014/main" id="{2960CDD3-5D7F-214E-C22D-F76C74FB6A26}"/>
              </a:ext>
            </a:extLst>
          </p:cNvPr>
          <p:cNvPicPr>
            <a:picLocks noChangeAspect="1"/>
          </p:cNvPicPr>
          <p:nvPr/>
        </p:nvPicPr>
        <p:blipFill rotWithShape="1">
          <a:blip r:embed="rId2"/>
          <a:srcRect r="17838"/>
          <a:stretch/>
        </p:blipFill>
        <p:spPr>
          <a:xfrm flipH="1">
            <a:off x="9623685" y="1626350"/>
            <a:ext cx="2324100" cy="1883910"/>
          </a:xfrm>
          <a:prstGeom prst="rect">
            <a:avLst/>
          </a:prstGeom>
        </p:spPr>
      </p:pic>
    </p:spTree>
    <p:extLst>
      <p:ext uri="{BB962C8B-B14F-4D97-AF65-F5344CB8AC3E}">
        <p14:creationId xmlns:p14="http://schemas.microsoft.com/office/powerpoint/2010/main" val="24288445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0634EB-BC0F-6928-E07C-7AAEB3EA5DF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398F25A-76E3-1C62-912D-2CFC595D0C4E}"/>
              </a:ext>
            </a:extLst>
          </p:cNvPr>
          <p:cNvSpPr>
            <a:spLocks noGrp="1"/>
          </p:cNvSpPr>
          <p:nvPr>
            <p:ph type="title"/>
          </p:nvPr>
        </p:nvSpPr>
        <p:spPr/>
        <p:txBody>
          <a:bodyPr/>
          <a:lstStyle/>
          <a:p>
            <a:r>
              <a:rPr lang="en-US" dirty="0"/>
              <a:t>The IUD</a:t>
            </a:r>
          </a:p>
        </p:txBody>
      </p:sp>
      <p:sp>
        <p:nvSpPr>
          <p:cNvPr id="4" name="Text Placeholder 3">
            <a:extLst>
              <a:ext uri="{FF2B5EF4-FFF2-40B4-BE49-F238E27FC236}">
                <a16:creationId xmlns:a16="http://schemas.microsoft.com/office/drawing/2014/main" id="{495A45C7-4AA0-861A-F73D-272614BD9588}"/>
              </a:ext>
            </a:extLst>
          </p:cNvPr>
          <p:cNvSpPr>
            <a:spLocks noGrp="1"/>
          </p:cNvSpPr>
          <p:nvPr>
            <p:ph type="body" sz="half" idx="2"/>
          </p:nvPr>
        </p:nvSpPr>
        <p:spPr>
          <a:xfrm>
            <a:off x="277138" y="1341139"/>
            <a:ext cx="10126036" cy="4942701"/>
          </a:xfrm>
        </p:spPr>
        <p:txBody>
          <a:bodyPr/>
          <a:lstStyle/>
          <a:p>
            <a:pPr marL="0" indent="0">
              <a:buNone/>
            </a:pPr>
            <a:r>
              <a:rPr lang="en-US" sz="2400" dirty="0"/>
              <a:t>IUD stands for intrauterine device, meaning a device that goes inside your uterus. Some IUDs contain hormones, and some do not. The IUD is a long-lasting form of birth control and must be placed and removed by a medical professional. </a:t>
            </a:r>
          </a:p>
          <a:p>
            <a:pPr marL="0" indent="0">
              <a:buNone/>
            </a:pPr>
            <a:r>
              <a:rPr lang="en-US" sz="2400" b="1" dirty="0"/>
              <a:t>Pros: </a:t>
            </a:r>
            <a:r>
              <a:rPr lang="en-US" sz="2400" dirty="0"/>
              <a:t>Once your IUD is placed in your uterus, it is effective for 3-12 years depending on which brand you choose. Because the IUD is a “get it and forget it” type of method, it is over 99 percent effective at preventing pregnancy since you do not need to remember pills, patches, or shots. Many people have lighter or even no period with an IUD.</a:t>
            </a:r>
          </a:p>
          <a:p>
            <a:pPr marL="0" indent="0">
              <a:buNone/>
            </a:pPr>
            <a:r>
              <a:rPr lang="en-US" sz="2400" b="1" dirty="0"/>
              <a:t>Cons: </a:t>
            </a:r>
            <a:r>
              <a:rPr lang="en-US" sz="2400" dirty="0"/>
              <a:t>Some people experience pain or discomfort when the IUD is inserted in their uterus. It is common to have strong cramps right after the IUD is placed. The cramping usually goes away after a few hours. Some people also experience headache, nausea, or breast tenderness with the hormonal IUD.</a:t>
            </a:r>
          </a:p>
          <a:p>
            <a:endParaRPr lang="en-US" dirty="0"/>
          </a:p>
        </p:txBody>
      </p:sp>
      <p:pic>
        <p:nvPicPr>
          <p:cNvPr id="5" name="Google Shape;289;p34">
            <a:extLst>
              <a:ext uri="{FF2B5EF4-FFF2-40B4-BE49-F238E27FC236}">
                <a16:creationId xmlns:a16="http://schemas.microsoft.com/office/drawing/2014/main" id="{3897A5D5-3ABF-8193-D6C5-893DFB31BD38}"/>
              </a:ext>
            </a:extLst>
          </p:cNvPr>
          <p:cNvPicPr preferRelativeResize="0"/>
          <p:nvPr/>
        </p:nvPicPr>
        <p:blipFill rotWithShape="1">
          <a:blip r:embed="rId2">
            <a:alphaModFix/>
          </a:blip>
          <a:srcRect l="28230" t="14412" r="26529"/>
          <a:stretch/>
        </p:blipFill>
        <p:spPr>
          <a:xfrm>
            <a:off x="10403174" y="2638269"/>
            <a:ext cx="1620301" cy="2125225"/>
          </a:xfrm>
          <a:prstGeom prst="rect">
            <a:avLst/>
          </a:prstGeom>
          <a:noFill/>
          <a:ln>
            <a:noFill/>
          </a:ln>
        </p:spPr>
      </p:pic>
    </p:spTree>
    <p:extLst>
      <p:ext uri="{BB962C8B-B14F-4D97-AF65-F5344CB8AC3E}">
        <p14:creationId xmlns:p14="http://schemas.microsoft.com/office/powerpoint/2010/main" val="20610315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50E49A-0635-375E-5D8D-CC84758F310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C7140E3-BF21-D6A6-0144-40EBEEFBDCFE}"/>
              </a:ext>
            </a:extLst>
          </p:cNvPr>
          <p:cNvSpPr>
            <a:spLocks noGrp="1"/>
          </p:cNvSpPr>
          <p:nvPr>
            <p:ph type="title"/>
          </p:nvPr>
        </p:nvSpPr>
        <p:spPr/>
        <p:txBody>
          <a:bodyPr/>
          <a:lstStyle/>
          <a:p>
            <a:r>
              <a:rPr lang="en-US" dirty="0"/>
              <a:t>Emergency Contraception</a:t>
            </a:r>
          </a:p>
        </p:txBody>
      </p:sp>
      <p:sp>
        <p:nvSpPr>
          <p:cNvPr id="4" name="Text Placeholder 3">
            <a:extLst>
              <a:ext uri="{FF2B5EF4-FFF2-40B4-BE49-F238E27FC236}">
                <a16:creationId xmlns:a16="http://schemas.microsoft.com/office/drawing/2014/main" id="{6E75D664-9462-3749-5C62-2C263921E1FE}"/>
              </a:ext>
            </a:extLst>
          </p:cNvPr>
          <p:cNvSpPr>
            <a:spLocks noGrp="1"/>
          </p:cNvSpPr>
          <p:nvPr>
            <p:ph type="body" sz="half" idx="2"/>
          </p:nvPr>
        </p:nvSpPr>
        <p:spPr>
          <a:xfrm>
            <a:off x="277137" y="1341139"/>
            <a:ext cx="9087967" cy="4942701"/>
          </a:xfrm>
        </p:spPr>
        <p:txBody>
          <a:bodyPr/>
          <a:lstStyle/>
          <a:p>
            <a:pPr marL="0" indent="0">
              <a:buNone/>
            </a:pPr>
            <a:r>
              <a:rPr lang="en-US" sz="2800" dirty="0"/>
              <a:t>What happens if a condom breaks, or I miss a pill/patch/ring? Emergency contraception, or “the morning after pill” is not a regular birth control method. You can think of it as a “backup method” to be used when your usual birth control methods fails.</a:t>
            </a:r>
          </a:p>
          <a:p>
            <a:pPr marL="0" indent="0">
              <a:buNone/>
            </a:pPr>
            <a:r>
              <a:rPr lang="en-US" sz="2800" dirty="0"/>
              <a:t>Condoms and hormonal birth control methods are very effective, especially when used together! However, sometimes condoms break, or you might forget to take a pill. Or maybe you forgot to use any protection at all. In these cases, you can use emergency contraception to prevent pregnancy.</a:t>
            </a:r>
          </a:p>
          <a:p>
            <a:endParaRPr lang="en-US" dirty="0"/>
          </a:p>
        </p:txBody>
      </p:sp>
      <p:pic>
        <p:nvPicPr>
          <p:cNvPr id="5" name="Picture 4">
            <a:extLst>
              <a:ext uri="{FF2B5EF4-FFF2-40B4-BE49-F238E27FC236}">
                <a16:creationId xmlns:a16="http://schemas.microsoft.com/office/drawing/2014/main" id="{9601401B-855F-FDAC-9BDD-57B3A3C53E76}"/>
              </a:ext>
            </a:extLst>
          </p:cNvPr>
          <p:cNvPicPr>
            <a:picLocks noChangeAspect="1"/>
          </p:cNvPicPr>
          <p:nvPr/>
        </p:nvPicPr>
        <p:blipFill>
          <a:blip r:embed="rId2"/>
          <a:stretch>
            <a:fillRect/>
          </a:stretch>
        </p:blipFill>
        <p:spPr>
          <a:xfrm>
            <a:off x="9578105" y="2825561"/>
            <a:ext cx="2336758" cy="1755820"/>
          </a:xfrm>
          <a:prstGeom prst="rect">
            <a:avLst/>
          </a:prstGeom>
        </p:spPr>
      </p:pic>
    </p:spTree>
    <p:extLst>
      <p:ext uri="{BB962C8B-B14F-4D97-AF65-F5344CB8AC3E}">
        <p14:creationId xmlns:p14="http://schemas.microsoft.com/office/powerpoint/2010/main" val="17386982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C6119E-9CA5-38BB-E426-8DA8DF91E1CE}"/>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F9BBA0F-D9F7-3F24-CBE9-6AA4A768ED6B}"/>
              </a:ext>
            </a:extLst>
          </p:cNvPr>
          <p:cNvSpPr>
            <a:spLocks noGrp="1"/>
          </p:cNvSpPr>
          <p:nvPr>
            <p:ph type="title"/>
          </p:nvPr>
        </p:nvSpPr>
        <p:spPr/>
        <p:txBody>
          <a:bodyPr/>
          <a:lstStyle/>
          <a:p>
            <a:r>
              <a:rPr lang="en-US" dirty="0"/>
              <a:t>Emergency Contraception</a:t>
            </a:r>
          </a:p>
        </p:txBody>
      </p:sp>
      <p:sp>
        <p:nvSpPr>
          <p:cNvPr id="4" name="Text Placeholder 3">
            <a:extLst>
              <a:ext uri="{FF2B5EF4-FFF2-40B4-BE49-F238E27FC236}">
                <a16:creationId xmlns:a16="http://schemas.microsoft.com/office/drawing/2014/main" id="{142F844A-7C12-EB41-8E4E-AA80966E8EC7}"/>
              </a:ext>
            </a:extLst>
          </p:cNvPr>
          <p:cNvSpPr>
            <a:spLocks noGrp="1"/>
          </p:cNvSpPr>
          <p:nvPr>
            <p:ph type="body" sz="half" idx="2"/>
          </p:nvPr>
        </p:nvSpPr>
        <p:spPr/>
        <p:txBody>
          <a:bodyPr/>
          <a:lstStyle/>
          <a:p>
            <a:pPr marL="0" indent="0">
              <a:lnSpc>
                <a:spcPct val="90000"/>
              </a:lnSpc>
              <a:buNone/>
            </a:pPr>
            <a:r>
              <a:rPr lang="en-US" sz="2400" dirty="0"/>
              <a:t>When you take the emergency contraception pill within 120 hours, or five days, after having unprotected sex, it is 75-89 percent effective at preventing pregnancy. The sooner you can take the pill, the more effective it is. </a:t>
            </a:r>
          </a:p>
          <a:p>
            <a:pPr marL="0" indent="0">
              <a:lnSpc>
                <a:spcPct val="90000"/>
              </a:lnSpc>
              <a:buNone/>
            </a:pPr>
            <a:r>
              <a:rPr lang="en-US" sz="2400" dirty="0"/>
              <a:t>Emergency contraception works by changing your menstrual cycle, like how regular birth control pills work. You can often buy emergency contraception in the drugstore without a prescription, or you may be able to get it for free with a prescription from a doctor or clinic. </a:t>
            </a:r>
          </a:p>
          <a:p>
            <a:pPr marL="0" indent="0">
              <a:lnSpc>
                <a:spcPct val="90000"/>
              </a:lnSpc>
              <a:buNone/>
            </a:pPr>
            <a:r>
              <a:rPr lang="en-US" sz="2400" dirty="0"/>
              <a:t>Emergency contraception may cause your period to come sooner or later than usual or be lighter or heavier than usual. If your period is late, it is a good idea to take a pregnancy test just to be sure.</a:t>
            </a:r>
          </a:p>
          <a:p>
            <a:pPr marL="0" indent="0">
              <a:lnSpc>
                <a:spcPct val="90000"/>
              </a:lnSpc>
              <a:buNone/>
            </a:pPr>
            <a:r>
              <a:rPr lang="en-US" sz="2400" dirty="0"/>
              <a:t>If you want long-term birth control, an IUD can also be inserted within five days after having unprotected sex and is also very effective as emergency contraception. Remember, the sooner you take emergency contraception, the better it works!</a:t>
            </a:r>
          </a:p>
          <a:p>
            <a:endParaRPr lang="en-US" dirty="0"/>
          </a:p>
        </p:txBody>
      </p:sp>
    </p:spTree>
    <p:extLst>
      <p:ext uri="{BB962C8B-B14F-4D97-AF65-F5344CB8AC3E}">
        <p14:creationId xmlns:p14="http://schemas.microsoft.com/office/powerpoint/2010/main" val="6705860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37203C-E599-2307-6D7A-D7D2E52AB3B2}"/>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1E631F2-E571-0D24-1D8D-75D3B7F24639}"/>
              </a:ext>
            </a:extLst>
          </p:cNvPr>
          <p:cNvSpPr>
            <a:spLocks noGrp="1"/>
          </p:cNvSpPr>
          <p:nvPr>
            <p:ph type="title"/>
          </p:nvPr>
        </p:nvSpPr>
        <p:spPr/>
        <p:txBody>
          <a:bodyPr/>
          <a:lstStyle/>
          <a:p>
            <a:r>
              <a:rPr lang="en-US" dirty="0"/>
              <a:t>If a Condom Breaks….</a:t>
            </a:r>
          </a:p>
        </p:txBody>
      </p:sp>
      <p:sp>
        <p:nvSpPr>
          <p:cNvPr id="4" name="Text Placeholder 3">
            <a:extLst>
              <a:ext uri="{FF2B5EF4-FFF2-40B4-BE49-F238E27FC236}">
                <a16:creationId xmlns:a16="http://schemas.microsoft.com/office/drawing/2014/main" id="{238D1ED9-6B74-9A4F-CE05-87CB2541E908}"/>
              </a:ext>
            </a:extLst>
          </p:cNvPr>
          <p:cNvSpPr>
            <a:spLocks noGrp="1"/>
          </p:cNvSpPr>
          <p:nvPr>
            <p:ph type="body" sz="half" idx="2"/>
          </p:nvPr>
        </p:nvSpPr>
        <p:spPr>
          <a:xfrm>
            <a:off x="277138" y="1341139"/>
            <a:ext cx="9061734" cy="4942701"/>
          </a:xfrm>
        </p:spPr>
        <p:txBody>
          <a:bodyPr/>
          <a:lstStyle/>
          <a:p>
            <a:pPr marL="0" indent="0">
              <a:buNone/>
            </a:pPr>
            <a:r>
              <a:rPr lang="en-US" sz="2800" dirty="0"/>
              <a:t>If your condom breaks during sex, there is one more thing you will need to think about besides possible pregnancy: Getting a sexually transmitted infection, or STI.</a:t>
            </a:r>
          </a:p>
          <a:p>
            <a:pPr marL="0" indent="0">
              <a:buNone/>
            </a:pPr>
            <a:r>
              <a:rPr lang="en-US" sz="2800" dirty="0"/>
              <a:t>If you had sex with a new partner or are unsure of their STI status, it is a good idea for both of you to get tested if a condom breaks. Continue using condoms while you wait for your STI test results.</a:t>
            </a:r>
          </a:p>
          <a:p>
            <a:pPr marL="0" indent="0">
              <a:buNone/>
            </a:pPr>
            <a:r>
              <a:rPr lang="en-US" sz="2800" dirty="0"/>
              <a:t>It can be scary to think about the possible consequences when a condom breaks. However, you can take steps like getting emergency contraception and STI testing to keep both you and your partner safe.</a:t>
            </a:r>
          </a:p>
          <a:p>
            <a:endParaRPr lang="en-US" dirty="0"/>
          </a:p>
        </p:txBody>
      </p:sp>
      <p:pic>
        <p:nvPicPr>
          <p:cNvPr id="5" name="Picture 4">
            <a:extLst>
              <a:ext uri="{FF2B5EF4-FFF2-40B4-BE49-F238E27FC236}">
                <a16:creationId xmlns:a16="http://schemas.microsoft.com/office/drawing/2014/main" id="{18BA0EA9-6EB1-9E7D-D752-C0927452EB42}"/>
              </a:ext>
            </a:extLst>
          </p:cNvPr>
          <p:cNvPicPr>
            <a:picLocks noChangeAspect="1"/>
          </p:cNvPicPr>
          <p:nvPr/>
        </p:nvPicPr>
        <p:blipFill>
          <a:blip r:embed="rId2"/>
          <a:stretch>
            <a:fillRect/>
          </a:stretch>
        </p:blipFill>
        <p:spPr>
          <a:xfrm>
            <a:off x="9559577" y="1931233"/>
            <a:ext cx="2444185" cy="3962400"/>
          </a:xfrm>
          <a:prstGeom prst="rect">
            <a:avLst/>
          </a:prstGeom>
        </p:spPr>
      </p:pic>
    </p:spTree>
    <p:extLst>
      <p:ext uri="{BB962C8B-B14F-4D97-AF65-F5344CB8AC3E}">
        <p14:creationId xmlns:p14="http://schemas.microsoft.com/office/powerpoint/2010/main" val="3518248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1C4AC8-42AF-0325-EC00-4DF018250B4D}"/>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FB5B4F5-6959-872E-4B97-2FE17A2D28B8}"/>
              </a:ext>
            </a:extLst>
          </p:cNvPr>
          <p:cNvSpPr>
            <a:spLocks noGrp="1"/>
          </p:cNvSpPr>
          <p:nvPr>
            <p:ph type="title"/>
          </p:nvPr>
        </p:nvSpPr>
        <p:spPr/>
        <p:txBody>
          <a:bodyPr/>
          <a:lstStyle/>
          <a:p>
            <a:r>
              <a:rPr lang="en-US" dirty="0"/>
              <a:t>And Now a Word for the Guys…</a:t>
            </a:r>
          </a:p>
        </p:txBody>
      </p:sp>
      <p:sp>
        <p:nvSpPr>
          <p:cNvPr id="4" name="Text Placeholder 3">
            <a:extLst>
              <a:ext uri="{FF2B5EF4-FFF2-40B4-BE49-F238E27FC236}">
                <a16:creationId xmlns:a16="http://schemas.microsoft.com/office/drawing/2014/main" id="{87A4279C-1411-C15B-3C76-ED2A944C7952}"/>
              </a:ext>
            </a:extLst>
          </p:cNvPr>
          <p:cNvSpPr>
            <a:spLocks noGrp="1"/>
          </p:cNvSpPr>
          <p:nvPr>
            <p:ph type="body" sz="half" idx="2"/>
          </p:nvPr>
        </p:nvSpPr>
        <p:spPr/>
        <p:txBody>
          <a:bodyPr/>
          <a:lstStyle/>
          <a:p>
            <a:pPr marL="0" indent="0">
              <a:buNone/>
            </a:pPr>
            <a:r>
              <a:rPr lang="en-US" sz="2800" dirty="0"/>
              <a:t>Did you notice that most of the birth control methods we talked about today are for women? Right now, hormonal birth control is only available for women. However, a possible pill or shot may be in the works for men.</a:t>
            </a:r>
          </a:p>
          <a:p>
            <a:pPr marL="0" indent="0">
              <a:buNone/>
            </a:pPr>
            <a:r>
              <a:rPr lang="en-US" sz="2800" dirty="0"/>
              <a:t>This birth control method may work by either reducing the production of sperm or reducing sperm’s motility (slowing it down), so it cannot reach an egg. Stay tuned, and in the meantime, keep using condoms! They are the only type of birth control that also can prevent STIs.</a:t>
            </a:r>
          </a:p>
          <a:p>
            <a:endParaRPr lang="en-US" dirty="0"/>
          </a:p>
        </p:txBody>
      </p:sp>
    </p:spTree>
    <p:extLst>
      <p:ext uri="{BB962C8B-B14F-4D97-AF65-F5344CB8AC3E}">
        <p14:creationId xmlns:p14="http://schemas.microsoft.com/office/powerpoint/2010/main" val="27034027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6E8A07-CA4A-2BC8-7EF8-9F7BB31A0B5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D26A4BB-6884-6AB4-2A7E-C98BBB056545}"/>
              </a:ext>
            </a:extLst>
          </p:cNvPr>
          <p:cNvSpPr>
            <a:spLocks noGrp="1"/>
          </p:cNvSpPr>
          <p:nvPr>
            <p:ph type="title"/>
          </p:nvPr>
        </p:nvSpPr>
        <p:spPr/>
        <p:txBody>
          <a:bodyPr/>
          <a:lstStyle/>
          <a:p>
            <a:r>
              <a:rPr lang="en-US" dirty="0"/>
              <a:t>And a Word for People Not Having Penis-in-Vagina Sex…</a:t>
            </a:r>
          </a:p>
        </p:txBody>
      </p:sp>
      <p:sp>
        <p:nvSpPr>
          <p:cNvPr id="4" name="Text Placeholder 3">
            <a:extLst>
              <a:ext uri="{FF2B5EF4-FFF2-40B4-BE49-F238E27FC236}">
                <a16:creationId xmlns:a16="http://schemas.microsoft.com/office/drawing/2014/main" id="{7FA7479B-4372-0401-1701-145B776A39C3}"/>
              </a:ext>
            </a:extLst>
          </p:cNvPr>
          <p:cNvSpPr>
            <a:spLocks noGrp="1"/>
          </p:cNvSpPr>
          <p:nvPr>
            <p:ph type="body" sz="half" idx="2"/>
          </p:nvPr>
        </p:nvSpPr>
        <p:spPr>
          <a:xfrm>
            <a:off x="277138" y="1341139"/>
            <a:ext cx="8016170" cy="4942701"/>
          </a:xfrm>
        </p:spPr>
        <p:txBody>
          <a:bodyPr/>
          <a:lstStyle/>
          <a:p>
            <a:pPr marL="0" indent="0">
              <a:buNone/>
            </a:pPr>
            <a:r>
              <a:rPr lang="en-US" sz="2800" dirty="0"/>
              <a:t>If you and/or your partner are gay, lesbian, bisexual, transgender, or nonbinary, it can be easy to think that you do not need to worry about contraception or STIs. </a:t>
            </a:r>
          </a:p>
          <a:p>
            <a:pPr marL="0" indent="0">
              <a:buNone/>
            </a:pPr>
            <a:r>
              <a:rPr lang="en-US" sz="2800" dirty="0"/>
              <a:t>Safer sex is for everyone! If there is a chance you or your partner could become pregnant, birth control is an important consideration. </a:t>
            </a:r>
          </a:p>
          <a:p>
            <a:pPr marL="0" indent="0">
              <a:buNone/>
            </a:pPr>
            <a:r>
              <a:rPr lang="en-US" sz="2800" dirty="0"/>
              <a:t>Condoms can be used by people of all genders and sexual orientations. Everyone should consider themselves at risk of getting an STI, no matter how you identify. </a:t>
            </a:r>
          </a:p>
          <a:p>
            <a:endParaRPr lang="en-US" dirty="0"/>
          </a:p>
        </p:txBody>
      </p:sp>
      <p:pic>
        <p:nvPicPr>
          <p:cNvPr id="5" name="Google Shape;324;p39">
            <a:extLst>
              <a:ext uri="{FF2B5EF4-FFF2-40B4-BE49-F238E27FC236}">
                <a16:creationId xmlns:a16="http://schemas.microsoft.com/office/drawing/2014/main" id="{2506D056-5204-D3E1-9040-10975E8B6B3B}"/>
              </a:ext>
            </a:extLst>
          </p:cNvPr>
          <p:cNvPicPr preferRelativeResize="0"/>
          <p:nvPr/>
        </p:nvPicPr>
        <p:blipFill>
          <a:blip r:embed="rId2">
            <a:alphaModFix/>
          </a:blip>
          <a:stretch>
            <a:fillRect/>
          </a:stretch>
        </p:blipFill>
        <p:spPr>
          <a:xfrm>
            <a:off x="8644237" y="2602700"/>
            <a:ext cx="3270625" cy="2179874"/>
          </a:xfrm>
          <a:prstGeom prst="rect">
            <a:avLst/>
          </a:prstGeom>
          <a:noFill/>
          <a:ln>
            <a:noFill/>
          </a:ln>
        </p:spPr>
      </p:pic>
    </p:spTree>
    <p:extLst>
      <p:ext uri="{BB962C8B-B14F-4D97-AF65-F5344CB8AC3E}">
        <p14:creationId xmlns:p14="http://schemas.microsoft.com/office/powerpoint/2010/main" val="6209218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227F35-D826-4668-D4D8-8551316E7D05}"/>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985ECED-9F1F-6870-C75E-B0C0DC36497A}"/>
              </a:ext>
            </a:extLst>
          </p:cNvPr>
          <p:cNvSpPr>
            <a:spLocks noGrp="1"/>
          </p:cNvSpPr>
          <p:nvPr>
            <p:ph type="title"/>
          </p:nvPr>
        </p:nvSpPr>
        <p:spPr/>
        <p:txBody>
          <a:bodyPr/>
          <a:lstStyle/>
          <a:p>
            <a:r>
              <a:rPr lang="en-US" dirty="0"/>
              <a:t>Remember</a:t>
            </a:r>
          </a:p>
        </p:txBody>
      </p:sp>
      <p:pic>
        <p:nvPicPr>
          <p:cNvPr id="13" name="Picture Placeholder 12">
            <a:extLst>
              <a:ext uri="{FF2B5EF4-FFF2-40B4-BE49-F238E27FC236}">
                <a16:creationId xmlns:a16="http://schemas.microsoft.com/office/drawing/2014/main" id="{C25FD53B-06B3-5C50-B4F8-A2EADD635EAD}"/>
              </a:ext>
            </a:extLst>
          </p:cNvPr>
          <p:cNvPicPr>
            <a:picLocks noGrp="1" noChangeAspect="1"/>
          </p:cNvPicPr>
          <p:nvPr>
            <p:ph type="pic" idx="10"/>
          </p:nvPr>
        </p:nvPicPr>
        <p:blipFill>
          <a:blip r:embed="rId2">
            <a:extLst>
              <a:ext uri="{28A0092B-C50C-407E-A947-70E740481C1C}">
                <a14:useLocalDpi xmlns:a14="http://schemas.microsoft.com/office/drawing/2010/main" val="0"/>
              </a:ext>
            </a:extLst>
          </a:blip>
          <a:srcRect l="3582" r="3582"/>
          <a:stretch>
            <a:fillRect/>
          </a:stretch>
        </p:blipFill>
        <p:spPr/>
      </p:pic>
      <p:sp>
        <p:nvSpPr>
          <p:cNvPr id="11" name="Content Placeholder 10">
            <a:extLst>
              <a:ext uri="{FF2B5EF4-FFF2-40B4-BE49-F238E27FC236}">
                <a16:creationId xmlns:a16="http://schemas.microsoft.com/office/drawing/2014/main" id="{E6CB0B9F-57F4-80EC-5571-CC2AF890725A}"/>
              </a:ext>
            </a:extLst>
          </p:cNvPr>
          <p:cNvSpPr>
            <a:spLocks noGrp="1"/>
          </p:cNvSpPr>
          <p:nvPr>
            <p:ph sz="half" idx="1"/>
          </p:nvPr>
        </p:nvSpPr>
        <p:spPr/>
        <p:txBody>
          <a:bodyPr/>
          <a:lstStyle/>
          <a:p>
            <a:pPr marL="0" indent="0">
              <a:buNone/>
            </a:pPr>
            <a:r>
              <a:rPr lang="en-US" sz="2800" dirty="0"/>
              <a:t>It is easier to relax and enjoy sex when you are not worrying about pregnancy or STIs!</a:t>
            </a:r>
          </a:p>
          <a:p>
            <a:endParaRPr lang="en-US" dirty="0"/>
          </a:p>
        </p:txBody>
      </p:sp>
    </p:spTree>
    <p:extLst>
      <p:ext uri="{BB962C8B-B14F-4D97-AF65-F5344CB8AC3E}">
        <p14:creationId xmlns:p14="http://schemas.microsoft.com/office/powerpoint/2010/main" val="8798501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33F771-F61C-E21D-CF49-21C4E29E6F1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79ECA85E-A1D6-4168-D3E6-2E35AB2696C8}"/>
              </a:ext>
            </a:extLst>
          </p:cNvPr>
          <p:cNvSpPr>
            <a:spLocks noGrp="1"/>
          </p:cNvSpPr>
          <p:nvPr>
            <p:ph type="title"/>
          </p:nvPr>
        </p:nvSpPr>
        <p:spPr/>
        <p:txBody>
          <a:bodyPr/>
          <a:lstStyle/>
          <a:p>
            <a:r>
              <a:rPr lang="en-US" dirty="0"/>
              <a:t>Female Fertility</a:t>
            </a:r>
          </a:p>
        </p:txBody>
      </p:sp>
      <p:sp>
        <p:nvSpPr>
          <p:cNvPr id="4" name="Text Placeholder 3">
            <a:extLst>
              <a:ext uri="{FF2B5EF4-FFF2-40B4-BE49-F238E27FC236}">
                <a16:creationId xmlns:a16="http://schemas.microsoft.com/office/drawing/2014/main" id="{87E61E60-D53F-95DE-3DD2-84F701441F49}"/>
              </a:ext>
            </a:extLst>
          </p:cNvPr>
          <p:cNvSpPr>
            <a:spLocks noGrp="1"/>
          </p:cNvSpPr>
          <p:nvPr>
            <p:ph type="body" sz="half" idx="2"/>
          </p:nvPr>
        </p:nvSpPr>
        <p:spPr>
          <a:xfrm>
            <a:off x="277138" y="1341139"/>
            <a:ext cx="8061104" cy="4942701"/>
          </a:xfrm>
        </p:spPr>
        <p:txBody>
          <a:bodyPr/>
          <a:lstStyle/>
          <a:p>
            <a:pPr marL="0" indent="0">
              <a:lnSpc>
                <a:spcPct val="90000"/>
              </a:lnSpc>
              <a:buNone/>
            </a:pPr>
            <a:r>
              <a:rPr lang="en-US" dirty="0"/>
              <a:t>People who have a uterus and ovaries usually have a menstrual cycle. If you have a monthly period, you may already be familiar with this cycle. The menstrual cycle can be 21-35 days long, but the average length is 28 days. </a:t>
            </a:r>
          </a:p>
          <a:p>
            <a:pPr marL="0" indent="0">
              <a:lnSpc>
                <a:spcPct val="90000"/>
              </a:lnSpc>
              <a:buNone/>
            </a:pPr>
            <a:r>
              <a:rPr lang="en-US" dirty="0"/>
              <a:t>The length of the cycle can vary slightly from month to month. Most women find that their cycle is usually about the same length every month. The menstrual cycle is divided into four phases: follicular, ovulatory, luteal, and menstrual.</a:t>
            </a:r>
          </a:p>
          <a:p>
            <a:endParaRPr lang="en-US" dirty="0"/>
          </a:p>
        </p:txBody>
      </p:sp>
      <p:pic>
        <p:nvPicPr>
          <p:cNvPr id="5" name="Google Shape;151;p15" descr="A diagram of a person with arrows&#10;&#10;Description automatically generated">
            <a:extLst>
              <a:ext uri="{FF2B5EF4-FFF2-40B4-BE49-F238E27FC236}">
                <a16:creationId xmlns:a16="http://schemas.microsoft.com/office/drawing/2014/main" id="{FDB4DB3C-774F-344C-FE81-F0BDA87A7720}"/>
              </a:ext>
            </a:extLst>
          </p:cNvPr>
          <p:cNvPicPr preferRelativeResize="0"/>
          <p:nvPr/>
        </p:nvPicPr>
        <p:blipFill rotWithShape="1">
          <a:blip r:embed="rId2"/>
          <a:srcRect l="23388" t="11343" r="23790" b="15094"/>
          <a:stretch/>
        </p:blipFill>
        <p:spPr>
          <a:xfrm>
            <a:off x="8143100" y="1341139"/>
            <a:ext cx="3449599" cy="4804112"/>
          </a:xfrm>
          <a:prstGeom prst="rect">
            <a:avLst/>
          </a:prstGeom>
          <a:noFill/>
          <a:ln>
            <a:noFill/>
          </a:ln>
        </p:spPr>
      </p:pic>
    </p:spTree>
    <p:extLst>
      <p:ext uri="{BB962C8B-B14F-4D97-AF65-F5344CB8AC3E}">
        <p14:creationId xmlns:p14="http://schemas.microsoft.com/office/powerpoint/2010/main" val="20216089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5AC2D68-4D14-0968-9FE9-6EAAE10BCF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89E4DD7-038F-ABA1-2E79-8B5A0799F039}"/>
              </a:ext>
            </a:extLst>
          </p:cNvPr>
          <p:cNvSpPr>
            <a:spLocks noGrp="1"/>
          </p:cNvSpPr>
          <p:nvPr>
            <p:ph type="title"/>
          </p:nvPr>
        </p:nvSpPr>
        <p:spPr/>
        <p:txBody>
          <a:bodyPr/>
          <a:lstStyle/>
          <a:p>
            <a:r>
              <a:rPr lang="en-US" dirty="0"/>
              <a:t>The Follicular Phase</a:t>
            </a:r>
          </a:p>
        </p:txBody>
      </p:sp>
      <p:sp>
        <p:nvSpPr>
          <p:cNvPr id="4" name="Text Placeholder 3">
            <a:extLst>
              <a:ext uri="{FF2B5EF4-FFF2-40B4-BE49-F238E27FC236}">
                <a16:creationId xmlns:a16="http://schemas.microsoft.com/office/drawing/2014/main" id="{604FE2D9-858C-D91E-AA2C-F54E8C1D1570}"/>
              </a:ext>
            </a:extLst>
          </p:cNvPr>
          <p:cNvSpPr>
            <a:spLocks noGrp="1"/>
          </p:cNvSpPr>
          <p:nvPr>
            <p:ph type="body" sz="half" idx="2"/>
          </p:nvPr>
        </p:nvSpPr>
        <p:spPr>
          <a:xfrm>
            <a:off x="277138" y="1341139"/>
            <a:ext cx="8649199" cy="4942701"/>
          </a:xfrm>
        </p:spPr>
        <p:txBody>
          <a:bodyPr/>
          <a:lstStyle/>
          <a:p>
            <a:pPr marL="0" indent="0">
              <a:buNone/>
            </a:pPr>
            <a:r>
              <a:rPr lang="en-US" sz="2800" dirty="0"/>
              <a:t>The follicular phase begins on the first day of the menstrual cycle, which is also the first day of your period. During this phase, the hormone estrogen begins to increase in your body and the lining of your uterus begins to thicken. The uterine lining is also called the endometrium. </a:t>
            </a:r>
          </a:p>
          <a:p>
            <a:pPr marL="0" indent="0">
              <a:buNone/>
            </a:pPr>
            <a:r>
              <a:rPr lang="en-US" sz="2800" dirty="0"/>
              <a:t>At the same time, follicle-stimulating hormone (FSH) causes egg follicles in your ovaries to grow. During the next phase of the cycle, an egg will be released.</a:t>
            </a:r>
          </a:p>
          <a:p>
            <a:endParaRPr lang="en-US" dirty="0"/>
          </a:p>
        </p:txBody>
      </p:sp>
      <p:pic>
        <p:nvPicPr>
          <p:cNvPr id="5" name="Google Shape;158;p16">
            <a:extLst>
              <a:ext uri="{FF2B5EF4-FFF2-40B4-BE49-F238E27FC236}">
                <a16:creationId xmlns:a16="http://schemas.microsoft.com/office/drawing/2014/main" id="{9CAABBA7-57F0-B272-A467-A93AD6D5ED1C}"/>
              </a:ext>
            </a:extLst>
          </p:cNvPr>
          <p:cNvPicPr preferRelativeResize="0"/>
          <p:nvPr/>
        </p:nvPicPr>
        <p:blipFill>
          <a:blip r:embed="rId2">
            <a:alphaModFix/>
          </a:blip>
          <a:stretch>
            <a:fillRect/>
          </a:stretch>
        </p:blipFill>
        <p:spPr>
          <a:xfrm>
            <a:off x="9015237" y="2747337"/>
            <a:ext cx="2988525" cy="1363325"/>
          </a:xfrm>
          <a:prstGeom prst="rect">
            <a:avLst/>
          </a:prstGeom>
          <a:noFill/>
          <a:ln>
            <a:noFill/>
          </a:ln>
        </p:spPr>
      </p:pic>
    </p:spTree>
    <p:extLst>
      <p:ext uri="{BB962C8B-B14F-4D97-AF65-F5344CB8AC3E}">
        <p14:creationId xmlns:p14="http://schemas.microsoft.com/office/powerpoint/2010/main" val="4260589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6637DFD-D858-0597-E2B2-7C40CCFFC12E}"/>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DDFDB33-15F7-20DA-8F67-61E0AA283F33}"/>
              </a:ext>
            </a:extLst>
          </p:cNvPr>
          <p:cNvSpPr>
            <a:spLocks noGrp="1"/>
          </p:cNvSpPr>
          <p:nvPr>
            <p:ph type="title"/>
          </p:nvPr>
        </p:nvSpPr>
        <p:spPr/>
        <p:txBody>
          <a:bodyPr/>
          <a:lstStyle/>
          <a:p>
            <a:r>
              <a:rPr lang="en-US" dirty="0"/>
              <a:t> The Ovulatory Phase</a:t>
            </a:r>
            <a:br>
              <a:rPr lang="en-US" dirty="0"/>
            </a:br>
            <a:endParaRPr lang="en-US" dirty="0"/>
          </a:p>
        </p:txBody>
      </p:sp>
      <p:sp>
        <p:nvSpPr>
          <p:cNvPr id="4" name="Text Placeholder 3">
            <a:extLst>
              <a:ext uri="{FF2B5EF4-FFF2-40B4-BE49-F238E27FC236}">
                <a16:creationId xmlns:a16="http://schemas.microsoft.com/office/drawing/2014/main" id="{E1FB05B0-B096-6467-3F99-134BB419CA7B}"/>
              </a:ext>
            </a:extLst>
          </p:cNvPr>
          <p:cNvSpPr>
            <a:spLocks noGrp="1"/>
          </p:cNvSpPr>
          <p:nvPr>
            <p:ph type="body" sz="half" idx="2"/>
          </p:nvPr>
        </p:nvSpPr>
        <p:spPr>
          <a:xfrm>
            <a:off x="277138" y="1341139"/>
            <a:ext cx="8151638" cy="4942701"/>
          </a:xfrm>
        </p:spPr>
        <p:txBody>
          <a:bodyPr/>
          <a:lstStyle/>
          <a:p>
            <a:pPr marL="0" indent="0">
              <a:buNone/>
            </a:pPr>
            <a:r>
              <a:rPr lang="en-US" sz="2800" dirty="0"/>
              <a:t>During the ovulatory phase, luteinizing hormone (LH) rises and causes one of your ovaries to release an egg. This is called ovulation and occurs around day 14 of your cycle. Some people may ovulate a few days before or after day 14.  </a:t>
            </a:r>
          </a:p>
          <a:p>
            <a:pPr marL="0" indent="0">
              <a:buNone/>
            </a:pPr>
            <a:r>
              <a:rPr lang="en-US" sz="2800" dirty="0"/>
              <a:t>Around the time of ovulation, the cervix opens slightly and produces extra mucus. The cervix is the small opening that leads from the vagina to the uterus. </a:t>
            </a:r>
          </a:p>
          <a:p>
            <a:pPr marL="0" indent="0">
              <a:buNone/>
            </a:pPr>
            <a:r>
              <a:rPr lang="en-US" sz="2800" dirty="0"/>
              <a:t>Many women notice increased cervical mucus during ovulation, which may look a bit like egg whites. This is normal.</a:t>
            </a:r>
          </a:p>
          <a:p>
            <a:endParaRPr lang="en-US" dirty="0"/>
          </a:p>
        </p:txBody>
      </p:sp>
      <p:pic>
        <p:nvPicPr>
          <p:cNvPr id="5" name="Google Shape;165;p17">
            <a:extLst>
              <a:ext uri="{FF2B5EF4-FFF2-40B4-BE49-F238E27FC236}">
                <a16:creationId xmlns:a16="http://schemas.microsoft.com/office/drawing/2014/main" id="{36F95074-F29F-AD16-7CFE-915F9ADB3EA7}"/>
              </a:ext>
            </a:extLst>
          </p:cNvPr>
          <p:cNvPicPr preferRelativeResize="0"/>
          <p:nvPr/>
        </p:nvPicPr>
        <p:blipFill rotWithShape="1">
          <a:blip r:embed="rId2">
            <a:alphaModFix/>
          </a:blip>
          <a:srcRect t="4313" b="9753"/>
          <a:stretch/>
        </p:blipFill>
        <p:spPr>
          <a:xfrm>
            <a:off x="8708679" y="2296377"/>
            <a:ext cx="2971799" cy="2526152"/>
          </a:xfrm>
          <a:prstGeom prst="rect">
            <a:avLst/>
          </a:prstGeom>
          <a:noFill/>
          <a:ln>
            <a:noFill/>
          </a:ln>
        </p:spPr>
      </p:pic>
    </p:spTree>
    <p:extLst>
      <p:ext uri="{BB962C8B-B14F-4D97-AF65-F5344CB8AC3E}">
        <p14:creationId xmlns:p14="http://schemas.microsoft.com/office/powerpoint/2010/main" val="4171980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A9077F-61F9-D2BA-A247-A5D235471BB6}"/>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0DDE4CE-C34C-7108-E726-A8824651A883}"/>
              </a:ext>
            </a:extLst>
          </p:cNvPr>
          <p:cNvSpPr>
            <a:spLocks noGrp="1"/>
          </p:cNvSpPr>
          <p:nvPr>
            <p:ph type="title"/>
          </p:nvPr>
        </p:nvSpPr>
        <p:spPr/>
        <p:txBody>
          <a:bodyPr/>
          <a:lstStyle/>
          <a:p>
            <a:r>
              <a:rPr lang="en-US" dirty="0"/>
              <a:t>The Luteal Phase</a:t>
            </a:r>
          </a:p>
        </p:txBody>
      </p:sp>
      <p:sp>
        <p:nvSpPr>
          <p:cNvPr id="4" name="Text Placeholder 3">
            <a:extLst>
              <a:ext uri="{FF2B5EF4-FFF2-40B4-BE49-F238E27FC236}">
                <a16:creationId xmlns:a16="http://schemas.microsoft.com/office/drawing/2014/main" id="{62F4B40D-10DC-BC85-D180-AFF1C09C674B}"/>
              </a:ext>
            </a:extLst>
          </p:cNvPr>
          <p:cNvSpPr>
            <a:spLocks noGrp="1"/>
          </p:cNvSpPr>
          <p:nvPr>
            <p:ph type="body" sz="half" idx="2"/>
          </p:nvPr>
        </p:nvSpPr>
        <p:spPr>
          <a:xfrm>
            <a:off x="277138" y="1341139"/>
            <a:ext cx="6096502" cy="4942701"/>
          </a:xfrm>
        </p:spPr>
        <p:txBody>
          <a:bodyPr/>
          <a:lstStyle/>
          <a:p>
            <a:pPr marL="0" indent="0">
              <a:buNone/>
            </a:pPr>
            <a:r>
              <a:rPr lang="en-US" sz="2800" dirty="0"/>
              <a:t>The luteal phase happens after ovulation from about day 15 to day 28. During this phase, the hormone progesterone increases to prepare your uterine lining for possible pregnancy. The egg travels from the ovary through the fallopian tube.</a:t>
            </a:r>
          </a:p>
          <a:p>
            <a:pPr marL="0" indent="0">
              <a:buNone/>
            </a:pPr>
            <a:r>
              <a:rPr lang="en-US" sz="2800" dirty="0"/>
              <a:t>If a male’s sperm traveled to the fallopian tube and reaches the egg, the fertilized egg travels to the uterus, where it may implant in the uterine lining and pregnancy occurs.</a:t>
            </a:r>
          </a:p>
          <a:p>
            <a:endParaRPr lang="en-US" dirty="0"/>
          </a:p>
        </p:txBody>
      </p:sp>
      <p:pic>
        <p:nvPicPr>
          <p:cNvPr id="5" name="Google Shape;172;p18">
            <a:extLst>
              <a:ext uri="{FF2B5EF4-FFF2-40B4-BE49-F238E27FC236}">
                <a16:creationId xmlns:a16="http://schemas.microsoft.com/office/drawing/2014/main" id="{7331D77A-E501-63EA-D9C1-E97F1790DB92}"/>
              </a:ext>
            </a:extLst>
          </p:cNvPr>
          <p:cNvPicPr preferRelativeResize="0"/>
          <p:nvPr/>
        </p:nvPicPr>
        <p:blipFill rotWithShape="1">
          <a:blip r:embed="rId2">
            <a:alphaModFix/>
          </a:blip>
          <a:srcRect t="5037" b="10015"/>
          <a:stretch/>
        </p:blipFill>
        <p:spPr>
          <a:xfrm>
            <a:off x="7515717" y="2331871"/>
            <a:ext cx="3489690" cy="2743200"/>
          </a:xfrm>
          <a:prstGeom prst="rect">
            <a:avLst/>
          </a:prstGeom>
          <a:noFill/>
          <a:ln>
            <a:noFill/>
          </a:ln>
        </p:spPr>
      </p:pic>
    </p:spTree>
    <p:extLst>
      <p:ext uri="{BB962C8B-B14F-4D97-AF65-F5344CB8AC3E}">
        <p14:creationId xmlns:p14="http://schemas.microsoft.com/office/powerpoint/2010/main" val="948869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BAAE105-4970-E117-38E8-B09C7E1285F7}"/>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832FBA8-ED45-9549-D4A3-A64D730C7105}"/>
              </a:ext>
            </a:extLst>
          </p:cNvPr>
          <p:cNvSpPr>
            <a:spLocks noGrp="1"/>
          </p:cNvSpPr>
          <p:nvPr>
            <p:ph type="title"/>
          </p:nvPr>
        </p:nvSpPr>
        <p:spPr/>
        <p:txBody>
          <a:bodyPr/>
          <a:lstStyle/>
          <a:p>
            <a:r>
              <a:rPr lang="en-US" dirty="0"/>
              <a:t>The </a:t>
            </a:r>
            <a:r>
              <a:rPr lang="en-US" dirty="0" err="1"/>
              <a:t>Menses</a:t>
            </a:r>
            <a:r>
              <a:rPr lang="en-US" dirty="0"/>
              <a:t> Phase (Menstruation)</a:t>
            </a:r>
          </a:p>
        </p:txBody>
      </p:sp>
      <p:sp>
        <p:nvSpPr>
          <p:cNvPr id="4" name="Text Placeholder 3">
            <a:extLst>
              <a:ext uri="{FF2B5EF4-FFF2-40B4-BE49-F238E27FC236}">
                <a16:creationId xmlns:a16="http://schemas.microsoft.com/office/drawing/2014/main" id="{D91E4202-8EAA-3F89-BD77-FCFD92F03F74}"/>
              </a:ext>
            </a:extLst>
          </p:cNvPr>
          <p:cNvSpPr>
            <a:spLocks noGrp="1"/>
          </p:cNvSpPr>
          <p:nvPr>
            <p:ph type="body" sz="half" idx="2"/>
          </p:nvPr>
        </p:nvSpPr>
        <p:spPr>
          <a:xfrm>
            <a:off x="277138" y="1341139"/>
            <a:ext cx="8187852" cy="4942701"/>
          </a:xfrm>
        </p:spPr>
        <p:txBody>
          <a:bodyPr/>
          <a:lstStyle/>
          <a:p>
            <a:pPr marL="0" indent="0">
              <a:buNone/>
            </a:pPr>
            <a:r>
              <a:rPr lang="en-US" sz="2800" dirty="0"/>
              <a:t>If pregnancy didn’t occur during the luteal phase, the menses phase, or menstruation, occurs. This is also known as your period.</a:t>
            </a:r>
          </a:p>
          <a:p>
            <a:pPr marL="0" indent="0">
              <a:buNone/>
            </a:pPr>
            <a:r>
              <a:rPr lang="en-US" sz="2800" dirty="0"/>
              <a:t>During menstruation, your uterus sheds its lining and vaginal bleeding (your period) occurs. This happens around day 28 of your cycle and overlaps with the start of the follicular phase. When your period starts, a new menstrual cycle begins.</a:t>
            </a:r>
          </a:p>
          <a:p>
            <a:pPr marL="0" indent="0">
              <a:buNone/>
            </a:pPr>
            <a:r>
              <a:rPr lang="en-US" sz="2800" dirty="0"/>
              <a:t>A normal period lasts from 3-7 days. If your period is longer than this or your bleeding seems extra heavy (soaking through a pad or tampon every hour), talk to your doctor. </a:t>
            </a:r>
          </a:p>
          <a:p>
            <a:endParaRPr lang="en-US" dirty="0"/>
          </a:p>
        </p:txBody>
      </p:sp>
      <p:pic>
        <p:nvPicPr>
          <p:cNvPr id="5" name="Google Shape;179;p19">
            <a:extLst>
              <a:ext uri="{FF2B5EF4-FFF2-40B4-BE49-F238E27FC236}">
                <a16:creationId xmlns:a16="http://schemas.microsoft.com/office/drawing/2014/main" id="{50986A42-8982-12E4-6975-79F4250FFE97}"/>
              </a:ext>
            </a:extLst>
          </p:cNvPr>
          <p:cNvPicPr preferRelativeResize="0"/>
          <p:nvPr/>
        </p:nvPicPr>
        <p:blipFill rotWithShape="1">
          <a:blip r:embed="rId2">
            <a:alphaModFix/>
          </a:blip>
          <a:srcRect l="11825" r="9179" b="33448"/>
          <a:stretch/>
        </p:blipFill>
        <p:spPr>
          <a:xfrm>
            <a:off x="8638262" y="2405764"/>
            <a:ext cx="3276600" cy="2813449"/>
          </a:xfrm>
          <a:prstGeom prst="rect">
            <a:avLst/>
          </a:prstGeom>
          <a:noFill/>
          <a:ln>
            <a:noFill/>
          </a:ln>
        </p:spPr>
      </p:pic>
    </p:spTree>
    <p:extLst>
      <p:ext uri="{BB962C8B-B14F-4D97-AF65-F5344CB8AC3E}">
        <p14:creationId xmlns:p14="http://schemas.microsoft.com/office/powerpoint/2010/main" val="104032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93DFA33-75B7-B596-5BA6-70F88DAB66E5}"/>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377BAF2A-B468-8EC4-3384-92544C010978}"/>
              </a:ext>
            </a:extLst>
          </p:cNvPr>
          <p:cNvSpPr>
            <a:spLocks noGrp="1"/>
          </p:cNvSpPr>
          <p:nvPr>
            <p:ph type="title"/>
          </p:nvPr>
        </p:nvSpPr>
        <p:spPr/>
        <p:txBody>
          <a:bodyPr/>
          <a:lstStyle/>
          <a:p>
            <a:r>
              <a:rPr lang="en-US" dirty="0"/>
              <a:t>Know Your Body</a:t>
            </a:r>
          </a:p>
        </p:txBody>
      </p:sp>
      <p:sp>
        <p:nvSpPr>
          <p:cNvPr id="4" name="Content Placeholder 3">
            <a:extLst>
              <a:ext uri="{FF2B5EF4-FFF2-40B4-BE49-F238E27FC236}">
                <a16:creationId xmlns:a16="http://schemas.microsoft.com/office/drawing/2014/main" id="{9CFF7051-F5CF-D4B6-5408-676F989D6DD7}"/>
              </a:ext>
            </a:extLst>
          </p:cNvPr>
          <p:cNvSpPr>
            <a:spLocks noGrp="1"/>
          </p:cNvSpPr>
          <p:nvPr>
            <p:ph sz="half" idx="1"/>
          </p:nvPr>
        </p:nvSpPr>
        <p:spPr/>
        <p:txBody>
          <a:bodyPr/>
          <a:lstStyle/>
          <a:p>
            <a:pPr marL="0" indent="0">
              <a:buNone/>
            </a:pPr>
            <a:r>
              <a:rPr lang="en-US" sz="2800" dirty="0"/>
              <a:t>Keeping track of your period can help you understand what is normal for your body. You can use a calendar to mark the first day of your period. </a:t>
            </a:r>
          </a:p>
          <a:p>
            <a:pPr marL="0" indent="0">
              <a:buNone/>
            </a:pPr>
            <a:r>
              <a:rPr lang="en-US" sz="2800" dirty="0"/>
              <a:t>There are several free smartphone apps you can use to track your period. Just search for “period tracker” or “fertility tracker” in your app store.</a:t>
            </a:r>
          </a:p>
          <a:p>
            <a:endParaRPr lang="en-US" dirty="0"/>
          </a:p>
        </p:txBody>
      </p:sp>
      <p:pic>
        <p:nvPicPr>
          <p:cNvPr id="7" name="Picture Placeholder 6" descr="A phone with a screen and text&#10;&#10;Description automatically generated with medium confidence">
            <a:extLst>
              <a:ext uri="{FF2B5EF4-FFF2-40B4-BE49-F238E27FC236}">
                <a16:creationId xmlns:a16="http://schemas.microsoft.com/office/drawing/2014/main" id="{59BDA448-6C1E-7654-2B83-E4A932465A25}"/>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746" t="-41928" r="-4088" b="-45264"/>
          <a:stretch/>
        </p:blipFill>
        <p:spPr>
          <a:xfrm>
            <a:off x="6143646" y="1524000"/>
            <a:ext cx="4320262" cy="4652963"/>
          </a:xfrm>
        </p:spPr>
      </p:pic>
    </p:spTree>
    <p:extLst>
      <p:ext uri="{BB962C8B-B14F-4D97-AF65-F5344CB8AC3E}">
        <p14:creationId xmlns:p14="http://schemas.microsoft.com/office/powerpoint/2010/main" val="131398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7D0264C-0081-64E4-84CB-49EA2A8E89F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43400E3-1A94-A60D-AA84-CF51437CBF79}"/>
              </a:ext>
            </a:extLst>
          </p:cNvPr>
          <p:cNvSpPr>
            <a:spLocks noGrp="1"/>
          </p:cNvSpPr>
          <p:nvPr>
            <p:ph type="title"/>
          </p:nvPr>
        </p:nvSpPr>
        <p:spPr/>
        <p:txBody>
          <a:bodyPr/>
          <a:lstStyle/>
          <a:p>
            <a:r>
              <a:rPr lang="en-US" dirty="0"/>
              <a:t>Male Fertility</a:t>
            </a:r>
          </a:p>
        </p:txBody>
      </p:sp>
      <p:sp>
        <p:nvSpPr>
          <p:cNvPr id="4" name="Text Placeholder 3">
            <a:extLst>
              <a:ext uri="{FF2B5EF4-FFF2-40B4-BE49-F238E27FC236}">
                <a16:creationId xmlns:a16="http://schemas.microsoft.com/office/drawing/2014/main" id="{F4C0BC1C-79E5-CA62-065C-619C46658430}"/>
              </a:ext>
            </a:extLst>
          </p:cNvPr>
          <p:cNvSpPr>
            <a:spLocks noGrp="1"/>
          </p:cNvSpPr>
          <p:nvPr>
            <p:ph type="body" sz="half" idx="2"/>
          </p:nvPr>
        </p:nvSpPr>
        <p:spPr>
          <a:xfrm>
            <a:off x="277139" y="1341139"/>
            <a:ext cx="8124478" cy="4942701"/>
          </a:xfrm>
        </p:spPr>
        <p:txBody>
          <a:bodyPr/>
          <a:lstStyle/>
          <a:p>
            <a:pPr marL="0" indent="0">
              <a:buNone/>
            </a:pPr>
            <a:r>
              <a:rPr lang="en-US" sz="2400" dirty="0"/>
              <a:t>People who have a penis and testes (balls) produce sperm, which can fertilize a female’s egg and cause pregnancy. Sperm is produced in the testes. </a:t>
            </a:r>
          </a:p>
          <a:p>
            <a:pPr marL="0" indent="0">
              <a:buNone/>
            </a:pPr>
            <a:r>
              <a:rPr lang="en-US" sz="2400" dirty="0"/>
              <a:t>The testes hang in a sack outside the body which is called the scrotum. Sperm functions best at a slightly lower temperature than the rest of your body. Because the testes hang away from the body, they keep the sperm cool. </a:t>
            </a:r>
          </a:p>
          <a:p>
            <a:pPr marL="0" indent="0">
              <a:buNone/>
            </a:pPr>
            <a:r>
              <a:rPr lang="en-US" sz="2400" dirty="0"/>
              <a:t>The hormone testosterone tells the testes to produce sperm. Sperm is stored in the scrotum in the epididymis. It travels to the penis through a cord-like structure, called the vas deferens. </a:t>
            </a:r>
          </a:p>
          <a:p>
            <a:pPr marL="0" indent="0">
              <a:buNone/>
            </a:pPr>
            <a:r>
              <a:rPr lang="en-US" sz="2400" dirty="0"/>
              <a:t>On the way to the penis, sperm travels through the prostate gland, which produces seminal fluid.</a:t>
            </a:r>
          </a:p>
          <a:p>
            <a:endParaRPr lang="en-US" dirty="0"/>
          </a:p>
        </p:txBody>
      </p:sp>
      <p:pic>
        <p:nvPicPr>
          <p:cNvPr id="5" name="Google Shape;193;p21">
            <a:extLst>
              <a:ext uri="{FF2B5EF4-FFF2-40B4-BE49-F238E27FC236}">
                <a16:creationId xmlns:a16="http://schemas.microsoft.com/office/drawing/2014/main" id="{7AEA13F2-35D1-F191-3DEB-7DD07DCA6237}"/>
              </a:ext>
            </a:extLst>
          </p:cNvPr>
          <p:cNvPicPr preferRelativeResize="0"/>
          <p:nvPr/>
        </p:nvPicPr>
        <p:blipFill rotWithShape="1">
          <a:blip r:embed="rId2">
            <a:alphaModFix/>
          </a:blip>
          <a:srcRect l="49029" t="20695" r="4109" b="5312"/>
          <a:stretch/>
        </p:blipFill>
        <p:spPr>
          <a:xfrm>
            <a:off x="8594587" y="1985599"/>
            <a:ext cx="3409175" cy="3805601"/>
          </a:xfrm>
          <a:prstGeom prst="rect">
            <a:avLst/>
          </a:prstGeom>
          <a:noFill/>
          <a:ln>
            <a:noFill/>
          </a:ln>
        </p:spPr>
      </p:pic>
    </p:spTree>
    <p:extLst>
      <p:ext uri="{BB962C8B-B14F-4D97-AF65-F5344CB8AC3E}">
        <p14:creationId xmlns:p14="http://schemas.microsoft.com/office/powerpoint/2010/main" val="1326727461"/>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2.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 ds:uri="28bcb3dc-31ef-448d-a4a8-0cc4607c165d"/>
    <ds:schemaRef ds:uri="72eb4e80-5a82-4d8f-9e8d-f394faf2d649"/>
  </ds:schemaRefs>
</ds:datastoreItem>
</file>

<file path=customXml/itemProps3.xml><?xml version="1.0" encoding="utf-8"?>
<ds:datastoreItem xmlns:ds="http://schemas.openxmlformats.org/officeDocument/2006/customXml" ds:itemID="{4FC16931-552F-4EFF-8DE1-66F3C2D6C0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2459663-953b-4be8-950c-f515997e3b1d"/>
    <ds:schemaRef ds:uri="a4d344ba-fb81-43fb-9db5-da850cb54cf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4116</TotalTime>
  <Words>3063</Words>
  <Application>Microsoft Office PowerPoint</Application>
  <PresentationFormat>Widescreen</PresentationFormat>
  <Paragraphs>127</Paragraphs>
  <Slides>29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Theme</vt:lpstr>
      <vt:lpstr>Birth Control</vt:lpstr>
      <vt:lpstr>Birth Control</vt:lpstr>
      <vt:lpstr>Female Fertility</vt:lpstr>
      <vt:lpstr>The Follicular Phase</vt:lpstr>
      <vt:lpstr> The Ovulatory Phase </vt:lpstr>
      <vt:lpstr>The Luteal Phase</vt:lpstr>
      <vt:lpstr>The Menses Phase (Menstruation)</vt:lpstr>
      <vt:lpstr>Know Your Body</vt:lpstr>
      <vt:lpstr>Male Fertility</vt:lpstr>
      <vt:lpstr>Male Fertility</vt:lpstr>
      <vt:lpstr>Male Fertility</vt:lpstr>
      <vt:lpstr>Avoiding Pregnancy</vt:lpstr>
      <vt:lpstr>Condoms</vt:lpstr>
      <vt:lpstr>Using a Condom</vt:lpstr>
      <vt:lpstr>Using a Condom</vt:lpstr>
      <vt:lpstr>The Pill</vt:lpstr>
      <vt:lpstr>PowerPoint Presentation</vt:lpstr>
      <vt:lpstr>The Ring</vt:lpstr>
      <vt:lpstr>The Shot</vt:lpstr>
      <vt:lpstr>The Birth Control Implant</vt:lpstr>
      <vt:lpstr>The Patch</vt:lpstr>
      <vt:lpstr>The IUD</vt:lpstr>
      <vt:lpstr>Emergency Contraception</vt:lpstr>
      <vt:lpstr>Emergency Contraception</vt:lpstr>
      <vt:lpstr>If a Condom Breaks….</vt:lpstr>
      <vt:lpstr>And Now a Word for the Guys…</vt:lpstr>
      <vt:lpstr>And a Word for People Not Having Penis-in-Vagina Sex…</vt:lpstr>
      <vt:lpstr>Remember</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34</cp:revision>
  <dcterms:created xsi:type="dcterms:W3CDTF">2024-04-29T12:35:10Z</dcterms:created>
  <dcterms:modified xsi:type="dcterms:W3CDTF">2025-04-11T13:55:55Z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