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67" r:id="rId5"/>
    <p:sldId id="283" r:id="rId6"/>
    <p:sldId id="284" r:id="rId7"/>
    <p:sldId id="285" r:id="rId8"/>
    <p:sldId id="28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CDEE075-1410-499B-B339-27051D254FB0}" name="Peggy Banchy" initials="PB" userId="S::peggy.banchy@realityworks.com::a2dbc56a-fc43-46d7-971f-32a67e95d90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3B5"/>
    <a:srgbClr val="942521"/>
    <a:srgbClr val="0E76BC"/>
    <a:srgbClr val="5C791B"/>
    <a:srgbClr val="506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81462" autoAdjust="0"/>
  </p:normalViewPr>
  <p:slideViewPr>
    <p:cSldViewPr snapToGrid="0">
      <p:cViewPr varScale="1">
        <p:scale>
          <a:sx n="98" d="100"/>
          <a:sy n="98" d="100"/>
        </p:scale>
        <p:origin x="11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kyla Moffett" userId="566b70b5-1d19-481f-b7de-3d7490019040" providerId="ADAL" clId="{53E2B7A7-89A1-40B5-9131-AA4ED1964DA0}"/>
    <pc:docChg chg="modSld">
      <pc:chgData name="Skyla Moffett" userId="566b70b5-1d19-481f-b7de-3d7490019040" providerId="ADAL" clId="{53E2B7A7-89A1-40B5-9131-AA4ED1964DA0}" dt="2025-04-11T13:57:45.294" v="1" actId="20577"/>
      <pc:docMkLst>
        <pc:docMk/>
      </pc:docMkLst>
      <pc:sldChg chg="modSp mod">
        <pc:chgData name="Skyla Moffett" userId="566b70b5-1d19-481f-b7de-3d7490019040" providerId="ADAL" clId="{53E2B7A7-89A1-40B5-9131-AA4ED1964DA0}" dt="2025-04-11T13:57:20.772" v="0" actId="18131"/>
        <pc:sldMkLst>
          <pc:docMk/>
          <pc:sldMk cId="2377802797" sldId="267"/>
        </pc:sldMkLst>
        <pc:picChg chg="mod modCrop">
          <ac:chgData name="Skyla Moffett" userId="566b70b5-1d19-481f-b7de-3d7490019040" providerId="ADAL" clId="{53E2B7A7-89A1-40B5-9131-AA4ED1964DA0}" dt="2025-04-11T13:57:20.772" v="0" actId="18131"/>
          <ac:picMkLst>
            <pc:docMk/>
            <pc:sldMk cId="2377802797" sldId="267"/>
            <ac:picMk id="4" creationId="{C8D33DD1-C7DF-65C2-1501-0A0D8603F295}"/>
          </ac:picMkLst>
        </pc:picChg>
      </pc:sldChg>
      <pc:sldChg chg="modSp mod">
        <pc:chgData name="Skyla Moffett" userId="566b70b5-1d19-481f-b7de-3d7490019040" providerId="ADAL" clId="{53E2B7A7-89A1-40B5-9131-AA4ED1964DA0}" dt="2025-04-11T13:57:45.294" v="1" actId="20577"/>
        <pc:sldMkLst>
          <pc:docMk/>
          <pc:sldMk cId="4258414628" sldId="284"/>
        </pc:sldMkLst>
        <pc:graphicFrameChg chg="modGraphic">
          <ac:chgData name="Skyla Moffett" userId="566b70b5-1d19-481f-b7de-3d7490019040" providerId="ADAL" clId="{53E2B7A7-89A1-40B5-9131-AA4ED1964DA0}" dt="2025-04-11T13:57:45.294" v="1" actId="20577"/>
          <ac:graphicFrameMkLst>
            <pc:docMk/>
            <pc:sldMk cId="4258414628" sldId="284"/>
            <ac:graphicFrameMk id="4" creationId="{677844CC-5FD5-699B-1C71-32803C9AD30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6C328-C42E-4160-923B-5DB49B776EED}" type="datetimeFigureOut">
              <a:rPr lang="en-US" smtClean="0"/>
              <a:t>4/11/2025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D0974-E3D0-4C63-B1BF-D16E28E7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8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D0974-E3D0-4C63-B1BF-D16E28E770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550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Introduce Baby to the class. Explain that Baby is about the weight of a typical newborn, approximately six-and-a-half to seven pounds (three kilograms).</a:t>
            </a:r>
            <a:endParaRPr lang="en-US" sz="1200" dirty="0">
              <a:effectLst/>
              <a:latin typeface="Times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D0974-E3D0-4C63-B1BF-D16E28E770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94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>
            <a:extLst>
              <a:ext uri="{FF2B5EF4-FFF2-40B4-BE49-F238E27FC236}">
                <a16:creationId xmlns:a16="http://schemas.microsoft.com/office/drawing/2014/main" id="{1CAF50B8-D107-0ED9-C9A2-CA7F255417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8229600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760703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800000"/>
              </a:highlight>
            </a:endParaRP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CF2F6BF5-74D5-FCCC-4F3F-5A0CDE714C3F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7591425" y="-14515"/>
            <a:ext cx="4600575" cy="6872515"/>
          </a:xfrm>
          <a:custGeom>
            <a:avLst/>
            <a:gdLst>
              <a:gd name="connsiteX0" fmla="*/ 0 w 4572000"/>
              <a:gd name="connsiteY0" fmla="*/ 0 h 6858000"/>
              <a:gd name="connsiteX1" fmla="*/ 4572000 w 4572000"/>
              <a:gd name="connsiteY1" fmla="*/ 0 h 6858000"/>
              <a:gd name="connsiteX2" fmla="*/ 4572000 w 4572000"/>
              <a:gd name="connsiteY2" fmla="*/ 6858000 h 6858000"/>
              <a:gd name="connsiteX3" fmla="*/ 0 w 4572000"/>
              <a:gd name="connsiteY3" fmla="*/ 6858000 h 6858000"/>
              <a:gd name="connsiteX4" fmla="*/ 0 w 4572000"/>
              <a:gd name="connsiteY4" fmla="*/ 0 h 6858000"/>
              <a:gd name="connsiteX0" fmla="*/ 725715 w 4572000"/>
              <a:gd name="connsiteY0" fmla="*/ 0 h 6872515"/>
              <a:gd name="connsiteX1" fmla="*/ 4572000 w 4572000"/>
              <a:gd name="connsiteY1" fmla="*/ 14515 h 6872515"/>
              <a:gd name="connsiteX2" fmla="*/ 4572000 w 4572000"/>
              <a:gd name="connsiteY2" fmla="*/ 6872515 h 6872515"/>
              <a:gd name="connsiteX3" fmla="*/ 0 w 4572000"/>
              <a:gd name="connsiteY3" fmla="*/ 6872515 h 6872515"/>
              <a:gd name="connsiteX4" fmla="*/ 725715 w 4572000"/>
              <a:gd name="connsiteY4" fmla="*/ 0 h 6872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6872515">
                <a:moveTo>
                  <a:pt x="725715" y="0"/>
                </a:moveTo>
                <a:lnTo>
                  <a:pt x="4572000" y="14515"/>
                </a:lnTo>
                <a:lnTo>
                  <a:pt x="4572000" y="6872515"/>
                </a:lnTo>
                <a:lnTo>
                  <a:pt x="0" y="6872515"/>
                </a:lnTo>
                <a:lnTo>
                  <a:pt x="725715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38236C0-FF2B-ACB4-0D16-96212DF5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94" y="2657475"/>
            <a:ext cx="7266214" cy="146636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C1C3B50E-1AAE-FB87-B383-F689D8F931F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00294" y="4238625"/>
            <a:ext cx="6989532" cy="10382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956EB23-06B9-CDB9-DCA6-294DF9D95D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12" y="5462407"/>
            <a:ext cx="2189516" cy="9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6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134738-AB0F-D336-EB4F-F76FF30F94A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DAEC6-0412-03E1-6B36-F6D62245F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8269" y="3081404"/>
            <a:ext cx="11635462" cy="826718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Subtitle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EC4BBECB-6AE2-6740-7A37-DA6417A008E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26A73188-35B0-4568-ABA9-135BE372F85A}" type="slidenum">
              <a:rPr lang="en-US" sz="1400" smtClean="0"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557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8A553A81-4490-5718-3E32-2E18A2477D83}"/>
              </a:ext>
            </a:extLst>
          </p:cNvPr>
          <p:cNvSpPr/>
          <p:nvPr userDrawn="1"/>
        </p:nvSpPr>
        <p:spPr>
          <a:xfrm>
            <a:off x="0" y="5705475"/>
            <a:ext cx="12192000" cy="1152524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31A6A4D-1892-9F57-CB02-17D046A234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75" y="5952750"/>
            <a:ext cx="1557274" cy="69200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240A8C-7E09-87A5-586F-8C9953B59F8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09780" y="5281425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039AB7E2-551D-92C0-DC1B-22F0B4645D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38" y="5879135"/>
            <a:ext cx="841760" cy="80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6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58926730-069F-1B8D-E1FD-633F75E2459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114F69-C4A1-B9BE-8E02-80D0BE049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301626"/>
            <a:ext cx="10414000" cy="74896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3E74F93-1941-77D6-7F23-A65ED4950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9400" y="1524000"/>
            <a:ext cx="5664198" cy="46529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6C67B54-E0CF-36EF-E91C-4846D6AE07C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43646" y="1524000"/>
            <a:ext cx="4320262" cy="4652963"/>
          </a:xfrm>
          <a:custGeom>
            <a:avLst/>
            <a:gdLst>
              <a:gd name="connsiteX0" fmla="*/ 0 w 3939262"/>
              <a:gd name="connsiteY0" fmla="*/ 0 h 4652963"/>
              <a:gd name="connsiteX1" fmla="*/ 3939262 w 3939262"/>
              <a:gd name="connsiteY1" fmla="*/ 0 h 4652963"/>
              <a:gd name="connsiteX2" fmla="*/ 3939262 w 3939262"/>
              <a:gd name="connsiteY2" fmla="*/ 4652963 h 4652963"/>
              <a:gd name="connsiteX3" fmla="*/ 0 w 3939262"/>
              <a:gd name="connsiteY3" fmla="*/ 4652963 h 4652963"/>
              <a:gd name="connsiteX4" fmla="*/ 0 w 3939262"/>
              <a:gd name="connsiteY4" fmla="*/ 0 h 4652963"/>
              <a:gd name="connsiteX0" fmla="*/ 0 w 4320262"/>
              <a:gd name="connsiteY0" fmla="*/ 0 h 4652963"/>
              <a:gd name="connsiteX1" fmla="*/ 4320262 w 4320262"/>
              <a:gd name="connsiteY1" fmla="*/ 0 h 4652963"/>
              <a:gd name="connsiteX2" fmla="*/ 3939262 w 4320262"/>
              <a:gd name="connsiteY2" fmla="*/ 4652963 h 4652963"/>
              <a:gd name="connsiteX3" fmla="*/ 0 w 4320262"/>
              <a:gd name="connsiteY3" fmla="*/ 4652963 h 4652963"/>
              <a:gd name="connsiteX4" fmla="*/ 0 w 4320262"/>
              <a:gd name="connsiteY4" fmla="*/ 0 h 4652963"/>
              <a:gd name="connsiteX0" fmla="*/ 0 w 4320262"/>
              <a:gd name="connsiteY0" fmla="*/ 0 h 4652963"/>
              <a:gd name="connsiteX1" fmla="*/ 4320262 w 4320262"/>
              <a:gd name="connsiteY1" fmla="*/ 0 h 4652963"/>
              <a:gd name="connsiteX2" fmla="*/ 3545562 w 4320262"/>
              <a:gd name="connsiteY2" fmla="*/ 4652963 h 4652963"/>
              <a:gd name="connsiteX3" fmla="*/ 0 w 4320262"/>
              <a:gd name="connsiteY3" fmla="*/ 4652963 h 4652963"/>
              <a:gd name="connsiteX4" fmla="*/ 0 w 4320262"/>
              <a:gd name="connsiteY4" fmla="*/ 0 h 465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262" h="4652963">
                <a:moveTo>
                  <a:pt x="0" y="0"/>
                </a:moveTo>
                <a:lnTo>
                  <a:pt x="4320262" y="0"/>
                </a:lnTo>
                <a:lnTo>
                  <a:pt x="3545562" y="4652963"/>
                </a:lnTo>
                <a:lnTo>
                  <a:pt x="0" y="465296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210C440F-91AF-770C-C626-191B7731084A}"/>
              </a:ext>
            </a:extLst>
          </p:cNvPr>
          <p:cNvSpPr/>
          <p:nvPr userDrawn="1"/>
        </p:nvSpPr>
        <p:spPr>
          <a:xfrm rot="10800000">
            <a:off x="9911272" y="0"/>
            <a:ext cx="2184399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3872611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387261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000">
                <a:srgbClr val="0073B5"/>
              </a:gs>
              <a:gs pos="100000">
                <a:srgbClr val="5C791B">
                  <a:tint val="23500"/>
                  <a:satMod val="160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6126E09-49CB-CBB3-03C9-18CBD0EDD97A}"/>
              </a:ext>
            </a:extLst>
          </p:cNvPr>
          <p:cNvSpPr/>
          <p:nvPr userDrawn="1"/>
        </p:nvSpPr>
        <p:spPr>
          <a:xfrm rot="10800000">
            <a:off x="10007600" y="0"/>
            <a:ext cx="2184400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  <a:gd name="connsiteX0" fmla="*/ 0 w 15448987"/>
              <a:gd name="connsiteY0" fmla="*/ 12700 h 6870700"/>
              <a:gd name="connsiteX1" fmla="*/ 15448987 w 15448987"/>
              <a:gd name="connsiteY1" fmla="*/ 0 h 6870700"/>
              <a:gd name="connsiteX2" fmla="*/ 7607030 w 15448987"/>
              <a:gd name="connsiteY2" fmla="*/ 6870700 h 6870700"/>
              <a:gd name="connsiteX3" fmla="*/ 0 w 15448987"/>
              <a:gd name="connsiteY3" fmla="*/ 6870700 h 6870700"/>
              <a:gd name="connsiteX4" fmla="*/ 0 w 15448987"/>
              <a:gd name="connsiteY4" fmla="*/ 12700 h 6870700"/>
              <a:gd name="connsiteX0" fmla="*/ 0 w 34309983"/>
              <a:gd name="connsiteY0" fmla="*/ 38100 h 6896100"/>
              <a:gd name="connsiteX1" fmla="*/ 34309983 w 34309983"/>
              <a:gd name="connsiteY1" fmla="*/ 0 h 6896100"/>
              <a:gd name="connsiteX2" fmla="*/ 7607030 w 34309983"/>
              <a:gd name="connsiteY2" fmla="*/ 6896100 h 6896100"/>
              <a:gd name="connsiteX3" fmla="*/ 0 w 34309983"/>
              <a:gd name="connsiteY3" fmla="*/ 6896100 h 6896100"/>
              <a:gd name="connsiteX4" fmla="*/ 0 w 34309983"/>
              <a:gd name="connsiteY4" fmla="*/ 38100 h 6896100"/>
              <a:gd name="connsiteX0" fmla="*/ 0 w 34309983"/>
              <a:gd name="connsiteY0" fmla="*/ 0 h 6858000"/>
              <a:gd name="connsiteX1" fmla="*/ 34309983 w 34309983"/>
              <a:gd name="connsiteY1" fmla="*/ 0 h 6858000"/>
              <a:gd name="connsiteX2" fmla="*/ 7607030 w 34309983"/>
              <a:gd name="connsiteY2" fmla="*/ 6858000 h 6858000"/>
              <a:gd name="connsiteX3" fmla="*/ 0 w 34309983"/>
              <a:gd name="connsiteY3" fmla="*/ 6858000 h 6858000"/>
              <a:gd name="connsiteX4" fmla="*/ 0 w 34309983"/>
              <a:gd name="connsiteY4" fmla="*/ 0 h 6858000"/>
              <a:gd name="connsiteX0" fmla="*/ 0 w 46883980"/>
              <a:gd name="connsiteY0" fmla="*/ 50800 h 6858000"/>
              <a:gd name="connsiteX1" fmla="*/ 46883980 w 46883980"/>
              <a:gd name="connsiteY1" fmla="*/ 0 h 6858000"/>
              <a:gd name="connsiteX2" fmla="*/ 20181027 w 46883980"/>
              <a:gd name="connsiteY2" fmla="*/ 6858000 h 6858000"/>
              <a:gd name="connsiteX3" fmla="*/ 12573997 w 46883980"/>
              <a:gd name="connsiteY3" fmla="*/ 6858000 h 6858000"/>
              <a:gd name="connsiteX4" fmla="*/ 0 w 46883980"/>
              <a:gd name="connsiteY4" fmla="*/ 50800 h 6858000"/>
              <a:gd name="connsiteX0" fmla="*/ 0 w 48141380"/>
              <a:gd name="connsiteY0" fmla="*/ 1270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13831397 w 48141380"/>
              <a:gd name="connsiteY3" fmla="*/ 6858000 h 6858000"/>
              <a:gd name="connsiteX4" fmla="*/ 0 w 48141380"/>
              <a:gd name="connsiteY4" fmla="*/ 12700 h 6858000"/>
              <a:gd name="connsiteX0" fmla="*/ 0 w 48141380"/>
              <a:gd name="connsiteY0" fmla="*/ 12700 h 6896100"/>
              <a:gd name="connsiteX1" fmla="*/ 48141380 w 48141380"/>
              <a:gd name="connsiteY1" fmla="*/ 0 h 6896100"/>
              <a:gd name="connsiteX2" fmla="*/ 21438427 w 48141380"/>
              <a:gd name="connsiteY2" fmla="*/ 6858000 h 6896100"/>
              <a:gd name="connsiteX3" fmla="*/ 0 w 48141380"/>
              <a:gd name="connsiteY3" fmla="*/ 6896100 h 6896100"/>
              <a:gd name="connsiteX4" fmla="*/ 0 w 48141380"/>
              <a:gd name="connsiteY4" fmla="*/ 12700 h 6896100"/>
              <a:gd name="connsiteX0" fmla="*/ 0 w 48141380"/>
              <a:gd name="connsiteY0" fmla="*/ 1270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419133 w 48141380"/>
              <a:gd name="connsiteY3" fmla="*/ 6845300 h 6858000"/>
              <a:gd name="connsiteX4" fmla="*/ 0 w 48141380"/>
              <a:gd name="connsiteY4" fmla="*/ 1270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419133 w 48141380"/>
              <a:gd name="connsiteY3" fmla="*/ 6845300 h 6858000"/>
              <a:gd name="connsiteX4" fmla="*/ 0 w 48141380"/>
              <a:gd name="connsiteY4" fmla="*/ 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6286999 w 48141380"/>
              <a:gd name="connsiteY3" fmla="*/ 6654800 h 6858000"/>
              <a:gd name="connsiteX4" fmla="*/ 0 w 48141380"/>
              <a:gd name="connsiteY4" fmla="*/ 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0 w 48141380"/>
              <a:gd name="connsiteY3" fmla="*/ 6858000 h 6858000"/>
              <a:gd name="connsiteX4" fmla="*/ 0 w 4814138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41380" h="6858000">
                <a:moveTo>
                  <a:pt x="0" y="0"/>
                </a:moveTo>
                <a:lnTo>
                  <a:pt x="48141380" y="0"/>
                </a:lnTo>
                <a:lnTo>
                  <a:pt x="214384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D24A7738-99E7-A575-1645-BC3308CE28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880" y="5441692"/>
            <a:ext cx="1165289" cy="111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24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AFC56AA4-366D-EA5B-A32A-211192054CF3}"/>
              </a:ext>
            </a:extLst>
          </p:cNvPr>
          <p:cNvSpPr/>
          <p:nvPr userDrawn="1"/>
        </p:nvSpPr>
        <p:spPr>
          <a:xfrm rot="10800000" flipV="1">
            <a:off x="10007600" y="328"/>
            <a:ext cx="2184400" cy="1133328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760703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5824D23E-E6BD-DE24-AFF4-7A829EA01A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40DC069-BF88-8198-F2FA-FE8E8046FC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301626"/>
            <a:ext cx="9588500" cy="74896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Now what?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AEB02D3-29CF-B433-5B59-ADB91F875A8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77138" y="1341139"/>
            <a:ext cx="11726624" cy="4942701"/>
          </a:xfrm>
          <a:prstGeom prst="rect">
            <a:avLst/>
          </a:prstGeo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Download our Basic Trade Skills Concepts Guide: https://www.realityworks.com/trade-skills-implementation-page/</a:t>
            </a:r>
          </a:p>
          <a:p>
            <a:pPr lvl="0"/>
            <a:r>
              <a:rPr lang="en-US" dirty="0"/>
              <a:t>Request a consultation by completing this free form (or scanning the code) ___</a:t>
            </a:r>
          </a:p>
          <a:p>
            <a:pPr lvl="0"/>
            <a:r>
              <a:rPr lang="en-US" dirty="0"/>
              <a:t>Enter our Welding Month Giveaway: https://www.realityworks.com/were-celebrating-national-welding-month-with-a-giveaway/ </a:t>
            </a:r>
          </a:p>
          <a:p>
            <a:pPr lvl="0"/>
            <a:r>
              <a:rPr lang="en-US" dirty="0"/>
              <a:t>Contact us with questions!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3FF63EC-884B-A9D4-1715-2A0512DB4F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30" y="226576"/>
            <a:ext cx="1513920" cy="67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13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134738-AB0F-D336-EB4F-F76FF30F94A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8439923-8080-BFA1-ABD9-3AAF85CA18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714438"/>
            <a:ext cx="11635462" cy="2540098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For more information please contact </a:t>
            </a:r>
            <a:br>
              <a:rPr lang="en-US" dirty="0"/>
            </a:br>
            <a:r>
              <a:rPr lang="en-US" dirty="0"/>
              <a:t>Realityworks, Inc. through email at information@realityworks.com </a:t>
            </a:r>
            <a:br>
              <a:rPr lang="en-US" dirty="0"/>
            </a:br>
            <a:r>
              <a:rPr lang="en-US" dirty="0"/>
              <a:t>or call toll free at 800.830.1416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C514692-4913-88A0-8B43-33EE0787FC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903" y="3847797"/>
            <a:ext cx="4520193" cy="200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83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55" r:id="rId4"/>
    <p:sldLayoutId id="2147483664" r:id="rId5"/>
    <p:sldLayoutId id="2147483658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6CE891-02CB-0048-9344-169898426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94" y="2766763"/>
            <a:ext cx="5359593" cy="1466364"/>
          </a:xfrm>
        </p:spPr>
        <p:txBody>
          <a:bodyPr/>
          <a:lstStyle/>
          <a:p>
            <a:r>
              <a:rPr lang="en-US" sz="4000" dirty="0"/>
              <a:t>Care and Needs of an Infant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6F97433-FF1A-56A0-C3C7-1071214EB255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00294" y="4233127"/>
            <a:ext cx="6989532" cy="10382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err="1"/>
              <a:t>RealCare</a:t>
            </a:r>
            <a:r>
              <a:rPr lang="en-US" sz="2400" dirty="0"/>
              <a:t> Program: Life Skills and Healthy Choices for Middle School Students Curriculum</a:t>
            </a:r>
          </a:p>
        </p:txBody>
      </p:sp>
      <p:pic>
        <p:nvPicPr>
          <p:cNvPr id="4" name="Picture Placeholder 3" descr="Feet of sleeping baby">
            <a:extLst>
              <a:ext uri="{FF2B5EF4-FFF2-40B4-BE49-F238E27FC236}">
                <a16:creationId xmlns:a16="http://schemas.microsoft.com/office/drawing/2014/main" id="{C8D33DD1-C7DF-65C2-1501-0A0D8603F29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0" t="-2367" r="17992" b="2367"/>
          <a:stretch/>
        </p:blipFill>
        <p:spPr>
          <a:xfrm>
            <a:off x="7489827" y="-166287"/>
            <a:ext cx="4702174" cy="7024287"/>
          </a:xfrm>
        </p:spPr>
      </p:pic>
      <p:pic>
        <p:nvPicPr>
          <p:cNvPr id="5" name="Picture 4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A866C566-398C-2CBC-2BB6-F27E3F6260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67" y="449503"/>
            <a:ext cx="2105653" cy="201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02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AD4B9A-0190-28FD-A515-C3A7E3DBA74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D76122-F17C-32D9-F81E-415AF2738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68091C-97AE-8636-8374-4CB7B0D16DD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What do you know about caring for a baby?</a:t>
            </a:r>
          </a:p>
          <a:p>
            <a:pPr lvl="1"/>
            <a:r>
              <a:rPr lang="en-US" sz="2400" dirty="0"/>
              <a:t>Do you have any brothers or sisters?</a:t>
            </a:r>
          </a:p>
          <a:p>
            <a:r>
              <a:rPr lang="en-US" dirty="0"/>
              <a:t>What are some of the most important things to consider when caring for a baby?</a:t>
            </a:r>
          </a:p>
          <a:p>
            <a:r>
              <a:rPr lang="en-US" dirty="0"/>
              <a:t>What questions do you have about infant care?</a:t>
            </a:r>
          </a:p>
          <a:p>
            <a:endParaRPr lang="en-US" dirty="0"/>
          </a:p>
        </p:txBody>
      </p:sp>
      <p:pic>
        <p:nvPicPr>
          <p:cNvPr id="9" name="Picture Placeholder 8" descr="Cute baby fingers">
            <a:extLst>
              <a:ext uri="{FF2B5EF4-FFF2-40B4-BE49-F238E27FC236}">
                <a16:creationId xmlns:a16="http://schemas.microsoft.com/office/drawing/2014/main" id="{70965DA2-D789-581E-0061-213F745228F2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53" r="4305"/>
          <a:stretch/>
        </p:blipFill>
        <p:spPr>
          <a:xfrm>
            <a:off x="6143646" y="1524000"/>
            <a:ext cx="4320262" cy="4652963"/>
          </a:xfrm>
        </p:spPr>
      </p:pic>
    </p:spTree>
    <p:extLst>
      <p:ext uri="{BB962C8B-B14F-4D97-AF65-F5344CB8AC3E}">
        <p14:creationId xmlns:p14="http://schemas.microsoft.com/office/powerpoint/2010/main" val="4129129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6A4BEC-82F5-192E-E53B-7FA32DA4CB2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3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7476F3-C170-815B-1D46-FA7691B25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Introducing </a:t>
            </a:r>
            <a:r>
              <a:rPr lang="en-US" dirty="0" err="1"/>
              <a:t>RealCare</a:t>
            </a:r>
            <a:r>
              <a:rPr lang="en-US" dirty="0"/>
              <a:t> Baby</a:t>
            </a:r>
            <a:r>
              <a:rPr lang="en-US" baseline="30000" dirty="0"/>
              <a:t>®</a:t>
            </a:r>
            <a:r>
              <a:rPr lang="en-US" dirty="0"/>
              <a:t> (Baby)</a:t>
            </a:r>
          </a:p>
        </p:txBody>
      </p:sp>
      <p:graphicFrame>
        <p:nvGraphicFramePr>
          <p:cNvPr id="4" name="Content Placeholder 5">
            <a:extLst>
              <a:ext uri="{FF2B5EF4-FFF2-40B4-BE49-F238E27FC236}">
                <a16:creationId xmlns:a16="http://schemas.microsoft.com/office/drawing/2014/main" id="{677844CC-5FD5-699B-1C71-32803C9AD3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351302"/>
              </p:ext>
            </p:extLst>
          </p:nvPr>
        </p:nvGraphicFramePr>
        <p:xfrm>
          <a:off x="599253" y="1447800"/>
          <a:ext cx="10726632" cy="5109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686">
                  <a:extLst>
                    <a:ext uri="{9D8B030D-6E8A-4147-A177-3AD203B41FA5}">
                      <a16:colId xmlns:a16="http://schemas.microsoft.com/office/drawing/2014/main" val="434487178"/>
                    </a:ext>
                  </a:extLst>
                </a:gridCol>
                <a:gridCol w="5559402">
                  <a:extLst>
                    <a:ext uri="{9D8B030D-6E8A-4147-A177-3AD203B41FA5}">
                      <a16:colId xmlns:a16="http://schemas.microsoft.com/office/drawing/2014/main" val="1796498373"/>
                    </a:ext>
                  </a:extLst>
                </a:gridCol>
                <a:gridCol w="3575544">
                  <a:extLst>
                    <a:ext uri="{9D8B030D-6E8A-4147-A177-3AD203B41FA5}">
                      <a16:colId xmlns:a16="http://schemas.microsoft.com/office/drawing/2014/main" val="100433014"/>
                    </a:ext>
                  </a:extLst>
                </a:gridCol>
              </a:tblGrid>
              <a:tr h="357450">
                <a:tc>
                  <a:txBody>
                    <a:bodyPr/>
                    <a:lstStyle/>
                    <a:p>
                      <a:r>
                        <a:rPr lang="en-US" sz="1700" dirty="0"/>
                        <a:t>Activity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Action Required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Feedback</a:t>
                      </a:r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2565617184"/>
                  </a:ext>
                </a:extLst>
              </a:tr>
              <a:tr h="605449">
                <a:tc>
                  <a:txBody>
                    <a:bodyPr/>
                    <a:lstStyle/>
                    <a:p>
                      <a:r>
                        <a:rPr lang="en-US" sz="1700" dirty="0"/>
                        <a:t>Head support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Let head fall back, rock to stop crying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Crying stops</a:t>
                      </a:r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2063729336"/>
                  </a:ext>
                </a:extLst>
              </a:tr>
              <a:tr h="616969">
                <a:tc>
                  <a:txBody>
                    <a:bodyPr/>
                    <a:lstStyle/>
                    <a:p>
                      <a:r>
                        <a:rPr lang="en-US" sz="1700" dirty="0"/>
                        <a:t>Feeding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ID Baby and put bottle to Baby’s mouth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Feeding sounds, coos when finished</a:t>
                      </a:r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863727992"/>
                  </a:ext>
                </a:extLst>
              </a:tr>
              <a:tr h="616969">
                <a:tc>
                  <a:txBody>
                    <a:bodyPr/>
                    <a:lstStyle/>
                    <a:p>
                      <a:r>
                        <a:rPr lang="en-US" sz="1700" dirty="0"/>
                        <a:t>Burping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ID Baby and pat Baby’s back gently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Breathing sounds, burps when finished</a:t>
                      </a:r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3391104895"/>
                  </a:ext>
                </a:extLst>
              </a:tr>
              <a:tr h="357450">
                <a:tc>
                  <a:txBody>
                    <a:bodyPr/>
                    <a:lstStyle/>
                    <a:p>
                      <a:r>
                        <a:rPr lang="en-US" sz="1700" dirty="0"/>
                        <a:t>Diapering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ID Baby and change Baby’s diaper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Coo</a:t>
                      </a:r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2401817119"/>
                  </a:ext>
                </a:extLst>
              </a:tr>
              <a:tr h="616969">
                <a:tc>
                  <a:txBody>
                    <a:bodyPr/>
                    <a:lstStyle/>
                    <a:p>
                      <a:r>
                        <a:rPr lang="en-US" sz="1700" dirty="0"/>
                        <a:t>Rocking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ID Baby and rock Baby gently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Breathing sounds, coos when finished</a:t>
                      </a:r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816099498"/>
                  </a:ext>
                </a:extLst>
              </a:tr>
              <a:tr h="616969">
                <a:tc>
                  <a:txBody>
                    <a:bodyPr/>
                    <a:lstStyle/>
                    <a:p>
                      <a:r>
                        <a:rPr lang="en-US" sz="1700" dirty="0"/>
                        <a:t>Fussy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ID Baby, nothing will stop the crying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Crying stops after specified time</a:t>
                      </a:r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2760373797"/>
                  </a:ext>
                </a:extLst>
              </a:tr>
              <a:tr h="605449">
                <a:tc>
                  <a:txBody>
                    <a:bodyPr/>
                    <a:lstStyle/>
                    <a:p>
                      <a:r>
                        <a:rPr lang="en-US" sz="1700" dirty="0"/>
                        <a:t>Play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ID Baby, turn Baby’s </a:t>
                      </a:r>
                      <a:r>
                        <a:rPr lang="en-US" sz="1700"/>
                        <a:t>toy on, </a:t>
                      </a:r>
                      <a:r>
                        <a:rPr lang="en-US" sz="1700" dirty="0"/>
                        <a:t>and play with Baby using the toy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Baby giggles, coos </a:t>
                      </a:r>
                      <a:r>
                        <a:rPr lang="en-US" sz="1700"/>
                        <a:t>when finished</a:t>
                      </a:r>
                      <a:endParaRPr lang="en-US" sz="1700" dirty="0"/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2320404856"/>
                  </a:ext>
                </a:extLst>
              </a:tr>
              <a:tr h="357450">
                <a:tc>
                  <a:txBody>
                    <a:bodyPr/>
                    <a:lstStyle/>
                    <a:p>
                      <a:r>
                        <a:rPr lang="en-US" sz="1700" dirty="0"/>
                        <a:t>Happy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None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Coo</a:t>
                      </a:r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2571796592"/>
                  </a:ext>
                </a:extLst>
              </a:tr>
              <a:tr h="357450">
                <a:tc>
                  <a:txBody>
                    <a:bodyPr/>
                    <a:lstStyle/>
                    <a:p>
                      <a:r>
                        <a:rPr lang="en-US" sz="1700" dirty="0"/>
                        <a:t>Cough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None</a:t>
                      </a:r>
                    </a:p>
                  </a:txBody>
                  <a:tcPr marL="88283" marR="88283" marT="44142" marB="44142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Cough</a:t>
                      </a:r>
                    </a:p>
                  </a:txBody>
                  <a:tcPr marL="88283" marR="88283" marT="44142" marB="44142"/>
                </a:tc>
                <a:extLst>
                  <a:ext uri="{0D108BD9-81ED-4DB2-BD59-A6C34878D82A}">
                    <a16:rowId xmlns:a16="http://schemas.microsoft.com/office/drawing/2014/main" val="29382879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414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122AD3-9F8A-F230-74A5-67484817F1E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4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78BC0CE-EBDC-B680-3C97-124E7BF9E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Information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0870B4-9949-E97D-4DBE-CF024C2B18D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800" dirty="0"/>
              <a:t>Letter to Your Family</a:t>
            </a:r>
          </a:p>
          <a:p>
            <a:r>
              <a:rPr lang="en-US" sz="2800" dirty="0"/>
              <a:t>Parent/Guardian Permission Form</a:t>
            </a:r>
          </a:p>
          <a:p>
            <a:r>
              <a:rPr lang="en-US" sz="2800" dirty="0"/>
              <a:t>Safety Precautions</a:t>
            </a:r>
          </a:p>
          <a:p>
            <a:r>
              <a:rPr lang="en-US" sz="2800" dirty="0"/>
              <a:t>Participant Contract</a:t>
            </a:r>
          </a:p>
          <a:p>
            <a:endParaRPr lang="en-US" dirty="0"/>
          </a:p>
        </p:txBody>
      </p:sp>
      <p:pic>
        <p:nvPicPr>
          <p:cNvPr id="6" name="Graphic 5" descr="Comment Important with solid fill">
            <a:extLst>
              <a:ext uri="{FF2B5EF4-FFF2-40B4-BE49-F238E27FC236}">
                <a16:creationId xmlns:a16="http://schemas.microsoft.com/office/drawing/2014/main" id="{C0DBBB01-83E2-CD54-C7A5-A54D1A2D9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43598" y="1752603"/>
            <a:ext cx="4038599" cy="403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036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C9E8E-71E4-1613-C2FE-7C5C7CC1F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1326185"/>
            <a:ext cx="11635462" cy="20094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600" dirty="0"/>
              <a:t>For more information, please contact Realityworks, Inc. through email at information@realityworks.com </a:t>
            </a:r>
            <a:br>
              <a:rPr lang="en-US" sz="3600" dirty="0"/>
            </a:br>
            <a:r>
              <a:rPr lang="en-US" sz="3600" dirty="0"/>
              <a:t>or call toll free at 800.830.1416</a:t>
            </a:r>
          </a:p>
        </p:txBody>
      </p:sp>
    </p:spTree>
    <p:extLst>
      <p:ext uri="{BB962C8B-B14F-4D97-AF65-F5344CB8AC3E}">
        <p14:creationId xmlns:p14="http://schemas.microsoft.com/office/powerpoint/2010/main" val="2115075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FFC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d344ba-fb81-43fb-9db5-da850cb54cf2" xsi:nil="true"/>
    <lcf76f155ced4ddcb4097134ff3c332f xmlns="62459663-953b-4be8-950c-f515997e3b1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56B3C8225F2D479C0D7183EFB59362" ma:contentTypeVersion="19" ma:contentTypeDescription="Create a new document." ma:contentTypeScope="" ma:versionID="0d41d6f826b589e19c955755b0c05814">
  <xsd:schema xmlns:xsd="http://www.w3.org/2001/XMLSchema" xmlns:xs="http://www.w3.org/2001/XMLSchema" xmlns:p="http://schemas.microsoft.com/office/2006/metadata/properties" xmlns:ns2="62459663-953b-4be8-950c-f515997e3b1d" xmlns:ns3="a4d344ba-fb81-43fb-9db5-da850cb54cf2" targetNamespace="http://schemas.microsoft.com/office/2006/metadata/properties" ma:root="true" ma:fieldsID="3b7091463c88b33665fb9f02fdeadc71" ns2:_="" ns3:_="">
    <xsd:import namespace="62459663-953b-4be8-950c-f515997e3b1d"/>
    <xsd:import namespace="a4d344ba-fb81-43fb-9db5-da850cb54c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59663-953b-4be8-950c-f515997e3b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fdf83ff-4477-4b7c-a8a8-0358ea899a4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d344ba-fb81-43fb-9db5-da850cb54cf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3f79108-1cfb-4f52-ade6-796f1379a3a3}" ma:internalName="TaxCatchAll" ma:showField="CatchAllData" ma:web="a4d344ba-fb81-43fb-9db5-da850cb54c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6AD61A-41EC-4A08-9476-0AF2F8653C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D8211C-F252-47EA-B3F0-7A1040D9D7B7}">
  <ds:schemaRefs>
    <ds:schemaRef ds:uri="http://schemas.microsoft.com/office/2006/metadata/properties"/>
    <ds:schemaRef ds:uri="http://schemas.microsoft.com/office/infopath/2007/PartnerControls"/>
    <ds:schemaRef ds:uri="a4d344ba-fb81-43fb-9db5-da850cb54cf2"/>
    <ds:schemaRef ds:uri="62459663-953b-4be8-950c-f515997e3b1d"/>
    <ds:schemaRef ds:uri="28bcb3dc-31ef-448d-a4a8-0cc4607c165d"/>
    <ds:schemaRef ds:uri="72eb4e80-5a82-4d8f-9e8d-f394faf2d649"/>
  </ds:schemaRefs>
</ds:datastoreItem>
</file>

<file path=customXml/itemProps3.xml><?xml version="1.0" encoding="utf-8"?>
<ds:datastoreItem xmlns:ds="http://schemas.openxmlformats.org/officeDocument/2006/customXml" ds:itemID="{4AE3FC45-03FF-4E0A-BE15-F1CC58F412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459663-953b-4be8-950c-f515997e3b1d"/>
    <ds:schemaRef ds:uri="a4d344ba-fb81-43fb-9db5-da850cb54cf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4968</TotalTime>
  <Words>254</Words>
  <Application>Microsoft Office PowerPoint</Application>
  <PresentationFormat>Widescreen</PresentationFormat>
  <Paragraphs>50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</vt:lpstr>
      <vt:lpstr>Times New Roman</vt:lpstr>
      <vt:lpstr>Office Theme</vt:lpstr>
      <vt:lpstr>Care and Needs of an Infant</vt:lpstr>
      <vt:lpstr>Think About It…</vt:lpstr>
      <vt:lpstr>Introducing RealCare Baby® (Baby)</vt:lpstr>
      <vt:lpstr>Important Information</vt:lpstr>
      <vt:lpstr>For more information, please contact Realityworks, Inc. through email at information@realityworks.com  or call toll free at 800.830.1416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Allen Jacobson</dc:creator>
  <cp:lastModifiedBy>Skyla Moffett</cp:lastModifiedBy>
  <cp:revision>34</cp:revision>
  <dcterms:created xsi:type="dcterms:W3CDTF">2024-04-29T12:35:10Z</dcterms:created>
  <dcterms:modified xsi:type="dcterms:W3CDTF">2025-04-11T13:57:51Z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0x010100C456B3C8225F2D479C0D7183EFB59362</vt:lpwstr>
  </property>
  <property fmtid="{D5CDD505-2E9C-101B-9397-08002B2CF9AE}" pid="3" name="MediaServiceImageTags">
    <vt:lpwstr/>
  </property>
</Properties>
</file>