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67" r:id="rId5"/>
    <p:sldId id="298" r:id="rId6"/>
    <p:sldId id="295" r:id="rId7"/>
    <p:sldId id="299" r:id="rId8"/>
    <p:sldId id="296" r:id="rId9"/>
    <p:sldId id="300" r:id="rId10"/>
    <p:sldId id="301" r:id="rId11"/>
    <p:sldId id="303" r:id="rId12"/>
    <p:sldId id="304" r:id="rId13"/>
    <p:sldId id="305" r:id="rId14"/>
    <p:sldId id="306" r:id="rId15"/>
    <p:sldId id="297" r:id="rId16"/>
    <p:sldId id="28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EB17BA9-AF50-468F-F5B1-4FB8DD11EDF2}" name="Skyla Moffett" initials="SM" userId="S::skyla.moffett@realityworks.com::566b70b5-1d19-481f-b7de-3d749001904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3B5"/>
    <a:srgbClr val="0E76BC"/>
    <a:srgbClr val="942521"/>
    <a:srgbClr val="5C791B"/>
    <a:srgbClr val="506E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A60509-700D-4DBC-B436-BE47BB3626C5}" v="3" dt="2024-09-27T14:45:51.6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77858" autoAdjust="0"/>
  </p:normalViewPr>
  <p:slideViewPr>
    <p:cSldViewPr snapToGrid="0">
      <p:cViewPr varScale="1">
        <p:scale>
          <a:sx n="101" d="100"/>
          <a:sy n="101" d="100"/>
        </p:scale>
        <p:origin x="81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kyla Moffett" userId="566b70b5-1d19-481f-b7de-3d7490019040" providerId="ADAL" clId="{A5D689B4-1D9B-467E-AD41-55F3F5388BA8}"/>
    <pc:docChg chg="modSld">
      <pc:chgData name="Skyla Moffett" userId="566b70b5-1d19-481f-b7de-3d7490019040" providerId="ADAL" clId="{A5D689B4-1D9B-467E-AD41-55F3F5388BA8}" dt="2024-09-27T18:01:35.975" v="6" actId="20577"/>
      <pc:docMkLst>
        <pc:docMk/>
      </pc:docMkLst>
      <pc:sldChg chg="modSp mod">
        <pc:chgData name="Skyla Moffett" userId="566b70b5-1d19-481f-b7de-3d7490019040" providerId="ADAL" clId="{A5D689B4-1D9B-467E-AD41-55F3F5388BA8}" dt="2024-09-27T18:01:35.975" v="6" actId="20577"/>
        <pc:sldMkLst>
          <pc:docMk/>
          <pc:sldMk cId="1937881307" sldId="303"/>
        </pc:sldMkLst>
        <pc:spChg chg="mod">
          <ac:chgData name="Skyla Moffett" userId="566b70b5-1d19-481f-b7de-3d7490019040" providerId="ADAL" clId="{A5D689B4-1D9B-467E-AD41-55F3F5388BA8}" dt="2024-09-27T18:01:35.975" v="6" actId="20577"/>
          <ac:spMkLst>
            <pc:docMk/>
            <pc:sldMk cId="1937881307" sldId="303"/>
            <ac:spMk id="4" creationId="{69B7ACB1-48F1-E20D-5A05-2891A1070B7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B6C328-C42E-4160-923B-5DB49B776EED}" type="datetimeFigureOut">
              <a:rPr lang="en-US" smtClean="0"/>
              <a:t>9/27/2024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2D0974-E3D0-4C63-B1BF-D16E28E770F9}" type="slidenum">
              <a:rPr lang="en-US" smtClean="0"/>
              <a:t>‹#›</a:t>
            </a:fld>
            <a:endParaRPr lang="en-US"/>
          </a:p>
        </p:txBody>
      </p:sp>
    </p:spTree>
    <p:extLst>
      <p:ext uri="{BB962C8B-B14F-4D97-AF65-F5344CB8AC3E}">
        <p14:creationId xmlns:p14="http://schemas.microsoft.com/office/powerpoint/2010/main" val="1264981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rPr>
              <a:t>We will discuss how the media plays a role in some of the decisions we make. Ask, “What types of media are you exposed to on a daily basis?” </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1</a:t>
            </a:fld>
            <a:endParaRPr lang="en-US"/>
          </a:p>
        </p:txBody>
      </p:sp>
    </p:spTree>
    <p:extLst>
      <p:ext uri="{BB962C8B-B14F-4D97-AF65-F5344CB8AC3E}">
        <p14:creationId xmlns:p14="http://schemas.microsoft.com/office/powerpoint/2010/main" val="2381703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rPr>
              <a:t>Do you wear what you like, what is in style, or what celebrities promote?</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10</a:t>
            </a:fld>
            <a:endParaRPr lang="en-US"/>
          </a:p>
        </p:txBody>
      </p:sp>
    </p:spTree>
    <p:extLst>
      <p:ext uri="{BB962C8B-B14F-4D97-AF65-F5344CB8AC3E}">
        <p14:creationId xmlns:p14="http://schemas.microsoft.com/office/powerpoint/2010/main" val="2230161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rPr>
              <a:t>Have students describe this ad. </a:t>
            </a:r>
            <a:r>
              <a:rPr lang="en-US" sz="1200" dirty="0">
                <a:effectLst/>
                <a:latin typeface="Times New Roman" panose="02020603050405020304" pitchFamily="18" charset="0"/>
                <a:ea typeface="Arial" panose="020B0604020202020204" pitchFamily="34" charset="0"/>
              </a:rPr>
              <a:t>What do you think about when you see this ad? </a:t>
            </a:r>
            <a:r>
              <a:rPr lang="en-US" sz="1200" dirty="0">
                <a:solidFill>
                  <a:srgbClr val="000000"/>
                </a:solidFill>
                <a:latin typeface="Arial" panose="020B0604020202020204" pitchFamily="34" charset="0"/>
              </a:rPr>
              <a:t>What do you think is too “suggestive” for use in advertising?</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11</a:t>
            </a:fld>
            <a:endParaRPr lang="en-US"/>
          </a:p>
        </p:txBody>
      </p:sp>
    </p:spTree>
    <p:extLst>
      <p:ext uri="{BB962C8B-B14F-4D97-AF65-F5344CB8AC3E}">
        <p14:creationId xmlns:p14="http://schemas.microsoft.com/office/powerpoint/2010/main" val="4294625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rPr>
              <a:t>The average teen spends almost five hours per day on social media.</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2</a:t>
            </a:fld>
            <a:endParaRPr lang="en-US"/>
          </a:p>
        </p:txBody>
      </p:sp>
    </p:spTree>
    <p:extLst>
      <p:ext uri="{BB962C8B-B14F-4D97-AF65-F5344CB8AC3E}">
        <p14:creationId xmlns:p14="http://schemas.microsoft.com/office/powerpoint/2010/main" val="3025079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rPr>
              <a:t>Read the questions to the class and allow students about one minute to answer each question.</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3</a:t>
            </a:fld>
            <a:endParaRPr lang="en-US"/>
          </a:p>
        </p:txBody>
      </p:sp>
    </p:spTree>
    <p:extLst>
      <p:ext uri="{BB962C8B-B14F-4D97-AF65-F5344CB8AC3E}">
        <p14:creationId xmlns:p14="http://schemas.microsoft.com/office/powerpoint/2010/main" val="4152848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rPr>
              <a:t>The idea behind sexual ads is to shock you, grab your attention, and get you thinking about their product. </a:t>
            </a:r>
            <a:r>
              <a:rPr lang="en-US" sz="1200" dirty="0">
                <a:effectLst/>
                <a:latin typeface="Times New Roman" panose="02020603050405020304" pitchFamily="18" charset="0"/>
                <a:ea typeface="Arial" panose="020B0604020202020204" pitchFamily="34" charset="0"/>
              </a:rPr>
              <a:t>Ask students if they think sex sells. Students should explain their answers. </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4</a:t>
            </a:fld>
            <a:endParaRPr lang="en-US"/>
          </a:p>
        </p:txBody>
      </p:sp>
    </p:spTree>
    <p:extLst>
      <p:ext uri="{BB962C8B-B14F-4D97-AF65-F5344CB8AC3E}">
        <p14:creationId xmlns:p14="http://schemas.microsoft.com/office/powerpoint/2010/main" val="1718191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rPr>
              <a:t>Have a student read the slide aloud.</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5</a:t>
            </a:fld>
            <a:endParaRPr lang="en-US"/>
          </a:p>
        </p:txBody>
      </p:sp>
    </p:spTree>
    <p:extLst>
      <p:ext uri="{BB962C8B-B14F-4D97-AF65-F5344CB8AC3E}">
        <p14:creationId xmlns:p14="http://schemas.microsoft.com/office/powerpoint/2010/main" val="13512409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rPr>
              <a:t>Have a student read the slide aloud.</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6</a:t>
            </a:fld>
            <a:endParaRPr lang="en-US"/>
          </a:p>
        </p:txBody>
      </p:sp>
    </p:spTree>
    <p:extLst>
      <p:ext uri="{BB962C8B-B14F-4D97-AF65-F5344CB8AC3E}">
        <p14:creationId xmlns:p14="http://schemas.microsoft.com/office/powerpoint/2010/main" val="40916280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rPr>
              <a:t>Give students about a minute to discuss the question.</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7</a:t>
            </a:fld>
            <a:endParaRPr lang="en-US"/>
          </a:p>
        </p:txBody>
      </p:sp>
    </p:spTree>
    <p:extLst>
      <p:ext uri="{BB962C8B-B14F-4D97-AF65-F5344CB8AC3E}">
        <p14:creationId xmlns:p14="http://schemas.microsoft.com/office/powerpoint/2010/main" val="3655126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457200">
              <a:spcBef>
                <a:spcPts val="0"/>
              </a:spcBef>
              <a:spcAft>
                <a:spcPts val="1000"/>
              </a:spcAft>
              <a:tabLst>
                <a:tab pos="22860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8</a:t>
            </a:fld>
            <a:endParaRPr lang="en-US"/>
          </a:p>
        </p:txBody>
      </p:sp>
    </p:spTree>
    <p:extLst>
      <p:ext uri="{BB962C8B-B14F-4D97-AF65-F5344CB8AC3E}">
        <p14:creationId xmlns:p14="http://schemas.microsoft.com/office/powerpoint/2010/main" val="2271222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rPr>
              <a:t>Essentially, the media is desensitizing sexual images. They are making it seem like it is not a big deal since we see it everywhere, but it is not reality.</a:t>
            </a:r>
            <a:br>
              <a:rPr lang="en-US" dirty="0"/>
            </a:br>
            <a:endParaRPr lang="en-US" dirty="0"/>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9</a:t>
            </a:fld>
            <a:endParaRPr lang="en-US"/>
          </a:p>
        </p:txBody>
      </p:sp>
    </p:spTree>
    <p:extLst>
      <p:ext uri="{BB962C8B-B14F-4D97-AF65-F5344CB8AC3E}">
        <p14:creationId xmlns:p14="http://schemas.microsoft.com/office/powerpoint/2010/main" val="5268048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Rectangle 2">
            <a:extLst>
              <a:ext uri="{FF2B5EF4-FFF2-40B4-BE49-F238E27FC236}">
                <a16:creationId xmlns:a16="http://schemas.microsoft.com/office/drawing/2014/main" id="{1CAF50B8-D107-0ED9-C9A2-CA7F2554178D}"/>
              </a:ext>
            </a:extLst>
          </p:cNvPr>
          <p:cNvSpPr>
            <a:spLocks noGrp="1" noRot="1" noMove="1" noResize="1" noEditPoints="1" noAdjustHandles="1" noChangeArrowheads="1" noChangeShapeType="1"/>
          </p:cNvSpPr>
          <p:nvPr userDrawn="1"/>
        </p:nvSpPr>
        <p:spPr>
          <a:xfrm>
            <a:off x="0" y="0"/>
            <a:ext cx="82296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0000"/>
              </a:highlight>
            </a:endParaRPr>
          </a:p>
        </p:txBody>
      </p:sp>
      <p:sp>
        <p:nvSpPr>
          <p:cNvPr id="20" name="Picture Placeholder 2">
            <a:extLst>
              <a:ext uri="{FF2B5EF4-FFF2-40B4-BE49-F238E27FC236}">
                <a16:creationId xmlns:a16="http://schemas.microsoft.com/office/drawing/2014/main" id="{CF2F6BF5-74D5-FCCC-4F3F-5A0CDE714C3F}"/>
              </a:ext>
            </a:extLst>
          </p:cNvPr>
          <p:cNvSpPr>
            <a:spLocks noGrp="1" noChangeAspect="1"/>
          </p:cNvSpPr>
          <p:nvPr>
            <p:ph type="pic" idx="1"/>
          </p:nvPr>
        </p:nvSpPr>
        <p:spPr>
          <a:xfrm>
            <a:off x="7591425" y="-14515"/>
            <a:ext cx="4600575" cy="6872515"/>
          </a:xfrm>
          <a:custGeom>
            <a:avLst/>
            <a:gdLst>
              <a:gd name="connsiteX0" fmla="*/ 0 w 4572000"/>
              <a:gd name="connsiteY0" fmla="*/ 0 h 6858000"/>
              <a:gd name="connsiteX1" fmla="*/ 4572000 w 4572000"/>
              <a:gd name="connsiteY1" fmla="*/ 0 h 6858000"/>
              <a:gd name="connsiteX2" fmla="*/ 4572000 w 4572000"/>
              <a:gd name="connsiteY2" fmla="*/ 6858000 h 6858000"/>
              <a:gd name="connsiteX3" fmla="*/ 0 w 4572000"/>
              <a:gd name="connsiteY3" fmla="*/ 6858000 h 6858000"/>
              <a:gd name="connsiteX4" fmla="*/ 0 w 4572000"/>
              <a:gd name="connsiteY4" fmla="*/ 0 h 6858000"/>
              <a:gd name="connsiteX0" fmla="*/ 725715 w 4572000"/>
              <a:gd name="connsiteY0" fmla="*/ 0 h 6872515"/>
              <a:gd name="connsiteX1" fmla="*/ 4572000 w 4572000"/>
              <a:gd name="connsiteY1" fmla="*/ 14515 h 6872515"/>
              <a:gd name="connsiteX2" fmla="*/ 4572000 w 4572000"/>
              <a:gd name="connsiteY2" fmla="*/ 6872515 h 6872515"/>
              <a:gd name="connsiteX3" fmla="*/ 0 w 4572000"/>
              <a:gd name="connsiteY3" fmla="*/ 6872515 h 6872515"/>
              <a:gd name="connsiteX4" fmla="*/ 725715 w 4572000"/>
              <a:gd name="connsiteY4" fmla="*/ 0 h 6872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6872515">
                <a:moveTo>
                  <a:pt x="725715" y="0"/>
                </a:moveTo>
                <a:lnTo>
                  <a:pt x="4572000" y="14515"/>
                </a:lnTo>
                <a:lnTo>
                  <a:pt x="4572000" y="6872515"/>
                </a:lnTo>
                <a:lnTo>
                  <a:pt x="0" y="6872515"/>
                </a:lnTo>
                <a:lnTo>
                  <a:pt x="725715"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1" name="Title 1">
            <a:extLst>
              <a:ext uri="{FF2B5EF4-FFF2-40B4-BE49-F238E27FC236}">
                <a16:creationId xmlns:a16="http://schemas.microsoft.com/office/drawing/2014/main" id="{938236C0-FF2B-ACB4-0D16-96212DF55086}"/>
              </a:ext>
            </a:extLst>
          </p:cNvPr>
          <p:cNvSpPr>
            <a:spLocks noGrp="1"/>
          </p:cNvSpPr>
          <p:nvPr>
            <p:ph type="title"/>
          </p:nvPr>
        </p:nvSpPr>
        <p:spPr>
          <a:xfrm>
            <a:off x="500294" y="2657475"/>
            <a:ext cx="7266214" cy="1466364"/>
          </a:xfrm>
          <a:prstGeom prst="rect">
            <a:avLst/>
          </a:prstGeom>
        </p:spPr>
        <p:txBody>
          <a:bodyPr>
            <a:normAutofit/>
          </a:bodyPr>
          <a:lstStyle>
            <a:lvl1pPr algn="l">
              <a:defRPr sz="4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5" name="Content Placeholder 2">
            <a:extLst>
              <a:ext uri="{FF2B5EF4-FFF2-40B4-BE49-F238E27FC236}">
                <a16:creationId xmlns:a16="http://schemas.microsoft.com/office/drawing/2014/main" id="{C1C3B50E-1AAE-FB87-B383-F689D8F931F4}"/>
              </a:ext>
            </a:extLst>
          </p:cNvPr>
          <p:cNvSpPr>
            <a:spLocks noGrp="1"/>
          </p:cNvSpPr>
          <p:nvPr>
            <p:ph sz="half" idx="10"/>
          </p:nvPr>
        </p:nvSpPr>
        <p:spPr>
          <a:xfrm>
            <a:off x="500294" y="4238625"/>
            <a:ext cx="6989532" cy="1038225"/>
          </a:xfrm>
          <a:prstGeom prst="rect">
            <a:avLst/>
          </a:prstGeom>
        </p:spPr>
        <p:txBody>
          <a:bodyPr>
            <a:normAutofit/>
          </a:bodyPr>
          <a:lstStyle>
            <a:lvl1pPr marL="0" indent="0">
              <a:buNone/>
              <a:defRPr>
                <a:solidFill>
                  <a:schemeClr val="bg1"/>
                </a:solidFill>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Click to edit Master text</a:t>
            </a:r>
          </a:p>
        </p:txBody>
      </p:sp>
      <p:pic>
        <p:nvPicPr>
          <p:cNvPr id="2" name="Picture 1" descr="A black background with white text&#10;&#10;Description automatically generated">
            <a:extLst>
              <a:ext uri="{FF2B5EF4-FFF2-40B4-BE49-F238E27FC236}">
                <a16:creationId xmlns:a16="http://schemas.microsoft.com/office/drawing/2014/main" id="{1956EB23-06B9-CDB9-DCA6-294DF9D95D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912" y="5462407"/>
            <a:ext cx="2189516" cy="972954"/>
          </a:xfrm>
          <a:prstGeom prst="rect">
            <a:avLst/>
          </a:prstGeom>
        </p:spPr>
      </p:pic>
    </p:spTree>
    <p:extLst>
      <p:ext uri="{BB962C8B-B14F-4D97-AF65-F5344CB8AC3E}">
        <p14:creationId xmlns:p14="http://schemas.microsoft.com/office/powerpoint/2010/main" val="2666860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8A553A81-4490-5718-3E32-2E18A2477D83}"/>
              </a:ext>
            </a:extLst>
          </p:cNvPr>
          <p:cNvSpPr/>
          <p:nvPr userDrawn="1"/>
        </p:nvSpPr>
        <p:spPr>
          <a:xfrm>
            <a:off x="0" y="5705475"/>
            <a:ext cx="12192000" cy="1152524"/>
          </a:xfrm>
          <a:prstGeom prst="rect">
            <a:avLst/>
          </a:prstGeom>
          <a:solidFill>
            <a:srgbClr val="0E76B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white circle with black text&#10;&#10;Description automatically generated">
            <a:extLst>
              <a:ext uri="{FF2B5EF4-FFF2-40B4-BE49-F238E27FC236}">
                <a16:creationId xmlns:a16="http://schemas.microsoft.com/office/drawing/2014/main" id="{DCCE1096-027B-B8CA-5B2B-B1678DB90F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7138" y="5879135"/>
            <a:ext cx="841760" cy="805203"/>
          </a:xfrm>
          <a:prstGeom prst="rect">
            <a:avLst/>
          </a:prstGeom>
        </p:spPr>
      </p:pic>
      <p:pic>
        <p:nvPicPr>
          <p:cNvPr id="9" name="Picture 8" descr="A black background with white text&#10;&#10;Description automatically generated">
            <a:extLst>
              <a:ext uri="{FF2B5EF4-FFF2-40B4-BE49-F238E27FC236}">
                <a16:creationId xmlns:a16="http://schemas.microsoft.com/office/drawing/2014/main" id="{D31A6A4D-1892-9F57-CB02-17D046A2341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38375" y="5952750"/>
            <a:ext cx="1557274" cy="692005"/>
          </a:xfrm>
          <a:prstGeom prst="rect">
            <a:avLst/>
          </a:prstGeom>
        </p:spPr>
      </p:pic>
    </p:spTree>
    <p:extLst>
      <p:ext uri="{BB962C8B-B14F-4D97-AF65-F5344CB8AC3E}">
        <p14:creationId xmlns:p14="http://schemas.microsoft.com/office/powerpoint/2010/main" val="3951363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0CCB28B-225C-4EC3-3CED-17B18F55D773}"/>
              </a:ext>
            </a:extLst>
          </p:cNvPr>
          <p:cNvSpPr/>
          <p:nvPr userDrawn="1"/>
        </p:nvSpPr>
        <p:spPr>
          <a:xfrm rot="10800000">
            <a:off x="9911272" y="0"/>
            <a:ext cx="2184399"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8323722"/>
              <a:gd name="connsiteY0" fmla="*/ 0 h 6858000"/>
              <a:gd name="connsiteX1" fmla="*/ 8323722 w 8323722"/>
              <a:gd name="connsiteY1" fmla="*/ 0 h 6858000"/>
              <a:gd name="connsiteX2" fmla="*/ 3872611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3872611" y="6858000"/>
                </a:lnTo>
                <a:lnTo>
                  <a:pt x="0" y="6858000"/>
                </a:lnTo>
                <a:lnTo>
                  <a:pt x="0" y="0"/>
                </a:lnTo>
                <a:close/>
              </a:path>
            </a:pathLst>
          </a:custGeom>
          <a:gradFill>
            <a:gsLst>
              <a:gs pos="8000">
                <a:srgbClr val="0073B5"/>
              </a:gs>
              <a:gs pos="100000">
                <a:srgbClr val="5C791B">
                  <a:tint val="23500"/>
                  <a:satMod val="160000"/>
                </a:srgbClr>
              </a:gs>
            </a:gsLst>
            <a:lin ang="4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2">
            <a:extLst>
              <a:ext uri="{FF2B5EF4-FFF2-40B4-BE49-F238E27FC236}">
                <a16:creationId xmlns:a16="http://schemas.microsoft.com/office/drawing/2014/main" id="{52374F60-8E5B-6B22-0ABD-319AFEB19BA1}"/>
              </a:ext>
            </a:extLst>
          </p:cNvPr>
          <p:cNvSpPr/>
          <p:nvPr userDrawn="1"/>
        </p:nvSpPr>
        <p:spPr>
          <a:xfrm rot="10800000">
            <a:off x="10007600" y="0"/>
            <a:ext cx="21844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15448987"/>
              <a:gd name="connsiteY0" fmla="*/ 12700 h 6870700"/>
              <a:gd name="connsiteX1" fmla="*/ 15448987 w 15448987"/>
              <a:gd name="connsiteY1" fmla="*/ 0 h 6870700"/>
              <a:gd name="connsiteX2" fmla="*/ 7607030 w 15448987"/>
              <a:gd name="connsiteY2" fmla="*/ 6870700 h 6870700"/>
              <a:gd name="connsiteX3" fmla="*/ 0 w 15448987"/>
              <a:gd name="connsiteY3" fmla="*/ 6870700 h 6870700"/>
              <a:gd name="connsiteX4" fmla="*/ 0 w 15448987"/>
              <a:gd name="connsiteY4" fmla="*/ 12700 h 6870700"/>
              <a:gd name="connsiteX0" fmla="*/ 0 w 34309983"/>
              <a:gd name="connsiteY0" fmla="*/ 38100 h 6896100"/>
              <a:gd name="connsiteX1" fmla="*/ 34309983 w 34309983"/>
              <a:gd name="connsiteY1" fmla="*/ 0 h 6896100"/>
              <a:gd name="connsiteX2" fmla="*/ 7607030 w 34309983"/>
              <a:gd name="connsiteY2" fmla="*/ 6896100 h 6896100"/>
              <a:gd name="connsiteX3" fmla="*/ 0 w 34309983"/>
              <a:gd name="connsiteY3" fmla="*/ 6896100 h 6896100"/>
              <a:gd name="connsiteX4" fmla="*/ 0 w 34309983"/>
              <a:gd name="connsiteY4" fmla="*/ 38100 h 6896100"/>
              <a:gd name="connsiteX0" fmla="*/ 0 w 34309983"/>
              <a:gd name="connsiteY0" fmla="*/ 0 h 6858000"/>
              <a:gd name="connsiteX1" fmla="*/ 34309983 w 34309983"/>
              <a:gd name="connsiteY1" fmla="*/ 0 h 6858000"/>
              <a:gd name="connsiteX2" fmla="*/ 7607030 w 34309983"/>
              <a:gd name="connsiteY2" fmla="*/ 6858000 h 6858000"/>
              <a:gd name="connsiteX3" fmla="*/ 0 w 34309983"/>
              <a:gd name="connsiteY3" fmla="*/ 6858000 h 6858000"/>
              <a:gd name="connsiteX4" fmla="*/ 0 w 34309983"/>
              <a:gd name="connsiteY4" fmla="*/ 0 h 6858000"/>
              <a:gd name="connsiteX0" fmla="*/ 0 w 46883980"/>
              <a:gd name="connsiteY0" fmla="*/ 50800 h 6858000"/>
              <a:gd name="connsiteX1" fmla="*/ 46883980 w 46883980"/>
              <a:gd name="connsiteY1" fmla="*/ 0 h 6858000"/>
              <a:gd name="connsiteX2" fmla="*/ 20181027 w 46883980"/>
              <a:gd name="connsiteY2" fmla="*/ 6858000 h 6858000"/>
              <a:gd name="connsiteX3" fmla="*/ 12573997 w 46883980"/>
              <a:gd name="connsiteY3" fmla="*/ 6858000 h 6858000"/>
              <a:gd name="connsiteX4" fmla="*/ 0 w 46883980"/>
              <a:gd name="connsiteY4" fmla="*/ 50800 h 6858000"/>
              <a:gd name="connsiteX0" fmla="*/ 0 w 48141380"/>
              <a:gd name="connsiteY0" fmla="*/ 12700 h 6858000"/>
              <a:gd name="connsiteX1" fmla="*/ 48141380 w 48141380"/>
              <a:gd name="connsiteY1" fmla="*/ 0 h 6858000"/>
              <a:gd name="connsiteX2" fmla="*/ 21438427 w 48141380"/>
              <a:gd name="connsiteY2" fmla="*/ 6858000 h 6858000"/>
              <a:gd name="connsiteX3" fmla="*/ 13831397 w 48141380"/>
              <a:gd name="connsiteY3" fmla="*/ 6858000 h 6858000"/>
              <a:gd name="connsiteX4" fmla="*/ 0 w 48141380"/>
              <a:gd name="connsiteY4" fmla="*/ 12700 h 6858000"/>
              <a:gd name="connsiteX0" fmla="*/ 0 w 48141380"/>
              <a:gd name="connsiteY0" fmla="*/ 12700 h 6896100"/>
              <a:gd name="connsiteX1" fmla="*/ 48141380 w 48141380"/>
              <a:gd name="connsiteY1" fmla="*/ 0 h 6896100"/>
              <a:gd name="connsiteX2" fmla="*/ 21438427 w 48141380"/>
              <a:gd name="connsiteY2" fmla="*/ 6858000 h 6896100"/>
              <a:gd name="connsiteX3" fmla="*/ 0 w 48141380"/>
              <a:gd name="connsiteY3" fmla="*/ 6896100 h 6896100"/>
              <a:gd name="connsiteX4" fmla="*/ 0 w 48141380"/>
              <a:gd name="connsiteY4" fmla="*/ 12700 h 6896100"/>
              <a:gd name="connsiteX0" fmla="*/ 0 w 48141380"/>
              <a:gd name="connsiteY0" fmla="*/ 1270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12700 h 6858000"/>
              <a:gd name="connsiteX0" fmla="*/ 0 w 48141380"/>
              <a:gd name="connsiteY0" fmla="*/ 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6286999 w 48141380"/>
              <a:gd name="connsiteY3" fmla="*/ 66548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0 w 48141380"/>
              <a:gd name="connsiteY3" fmla="*/ 6858000 h 6858000"/>
              <a:gd name="connsiteX4" fmla="*/ 0 w 4814138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41380" h="6858000">
                <a:moveTo>
                  <a:pt x="0" y="0"/>
                </a:moveTo>
                <a:lnTo>
                  <a:pt x="48141380" y="0"/>
                </a:lnTo>
                <a:lnTo>
                  <a:pt x="21438427"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1">
            <a:extLst>
              <a:ext uri="{FF2B5EF4-FFF2-40B4-BE49-F238E27FC236}">
                <a16:creationId xmlns:a16="http://schemas.microsoft.com/office/drawing/2014/main" id="{58926730-069F-1B8D-E1FD-633F75E2459B}"/>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94114F69-C4A1-B9BE-8E02-80D0BE04905B}"/>
              </a:ext>
            </a:extLst>
          </p:cNvPr>
          <p:cNvSpPr>
            <a:spLocks noGrp="1"/>
          </p:cNvSpPr>
          <p:nvPr>
            <p:ph type="title"/>
          </p:nvPr>
        </p:nvSpPr>
        <p:spPr>
          <a:xfrm>
            <a:off x="279400" y="301626"/>
            <a:ext cx="10414000" cy="748966"/>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0" name="Content Placeholder 2">
            <a:extLst>
              <a:ext uri="{FF2B5EF4-FFF2-40B4-BE49-F238E27FC236}">
                <a16:creationId xmlns:a16="http://schemas.microsoft.com/office/drawing/2014/main" id="{73E74F93-1941-77D6-7F23-A65ED495073A}"/>
              </a:ext>
            </a:extLst>
          </p:cNvPr>
          <p:cNvSpPr>
            <a:spLocks noGrp="1"/>
          </p:cNvSpPr>
          <p:nvPr>
            <p:ph sz="half" idx="1"/>
          </p:nvPr>
        </p:nvSpPr>
        <p:spPr>
          <a:xfrm>
            <a:off x="279400" y="1524000"/>
            <a:ext cx="5664198" cy="4652963"/>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2">
            <a:extLst>
              <a:ext uri="{FF2B5EF4-FFF2-40B4-BE49-F238E27FC236}">
                <a16:creationId xmlns:a16="http://schemas.microsoft.com/office/drawing/2014/main" id="{E6C67B54-E0CF-36EF-E91C-4846D6AE07C6}"/>
              </a:ext>
            </a:extLst>
          </p:cNvPr>
          <p:cNvSpPr>
            <a:spLocks noGrp="1"/>
          </p:cNvSpPr>
          <p:nvPr>
            <p:ph type="pic" idx="10"/>
          </p:nvPr>
        </p:nvSpPr>
        <p:spPr>
          <a:xfrm>
            <a:off x="6143646" y="1524000"/>
            <a:ext cx="4320262" cy="4652963"/>
          </a:xfrm>
          <a:custGeom>
            <a:avLst/>
            <a:gdLst>
              <a:gd name="connsiteX0" fmla="*/ 0 w 3939262"/>
              <a:gd name="connsiteY0" fmla="*/ 0 h 4652963"/>
              <a:gd name="connsiteX1" fmla="*/ 3939262 w 3939262"/>
              <a:gd name="connsiteY1" fmla="*/ 0 h 4652963"/>
              <a:gd name="connsiteX2" fmla="*/ 3939262 w 3939262"/>
              <a:gd name="connsiteY2" fmla="*/ 4652963 h 4652963"/>
              <a:gd name="connsiteX3" fmla="*/ 0 w 3939262"/>
              <a:gd name="connsiteY3" fmla="*/ 4652963 h 4652963"/>
              <a:gd name="connsiteX4" fmla="*/ 0 w 3939262"/>
              <a:gd name="connsiteY4" fmla="*/ 0 h 4652963"/>
              <a:gd name="connsiteX0" fmla="*/ 0 w 4320262"/>
              <a:gd name="connsiteY0" fmla="*/ 0 h 4652963"/>
              <a:gd name="connsiteX1" fmla="*/ 4320262 w 4320262"/>
              <a:gd name="connsiteY1" fmla="*/ 0 h 4652963"/>
              <a:gd name="connsiteX2" fmla="*/ 3939262 w 4320262"/>
              <a:gd name="connsiteY2" fmla="*/ 4652963 h 4652963"/>
              <a:gd name="connsiteX3" fmla="*/ 0 w 4320262"/>
              <a:gd name="connsiteY3" fmla="*/ 4652963 h 4652963"/>
              <a:gd name="connsiteX4" fmla="*/ 0 w 4320262"/>
              <a:gd name="connsiteY4" fmla="*/ 0 h 4652963"/>
              <a:gd name="connsiteX0" fmla="*/ 0 w 4320262"/>
              <a:gd name="connsiteY0" fmla="*/ 0 h 4652963"/>
              <a:gd name="connsiteX1" fmla="*/ 4320262 w 4320262"/>
              <a:gd name="connsiteY1" fmla="*/ 0 h 4652963"/>
              <a:gd name="connsiteX2" fmla="*/ 3545562 w 4320262"/>
              <a:gd name="connsiteY2" fmla="*/ 4652963 h 4652963"/>
              <a:gd name="connsiteX3" fmla="*/ 0 w 4320262"/>
              <a:gd name="connsiteY3" fmla="*/ 4652963 h 4652963"/>
              <a:gd name="connsiteX4" fmla="*/ 0 w 4320262"/>
              <a:gd name="connsiteY4" fmla="*/ 0 h 4652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262" h="4652963">
                <a:moveTo>
                  <a:pt x="0" y="0"/>
                </a:moveTo>
                <a:lnTo>
                  <a:pt x="4320262" y="0"/>
                </a:lnTo>
                <a:lnTo>
                  <a:pt x="3545562" y="4652963"/>
                </a:lnTo>
                <a:lnTo>
                  <a:pt x="0" y="4652963"/>
                </a:lnTo>
                <a:lnTo>
                  <a:pt x="0"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2" name="Picture 1" descr="A white circle with black text&#10;&#10;Description automatically generated">
            <a:extLst>
              <a:ext uri="{FF2B5EF4-FFF2-40B4-BE49-F238E27FC236}">
                <a16:creationId xmlns:a16="http://schemas.microsoft.com/office/drawing/2014/main" id="{317E418A-0A21-64BE-B15C-D1237F28AB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8880" y="5441692"/>
            <a:ext cx="1165289" cy="1114682"/>
          </a:xfrm>
          <a:prstGeom prst="rect">
            <a:avLst/>
          </a:prstGeom>
        </p:spPr>
      </p:pic>
    </p:spTree>
    <p:extLst>
      <p:ext uri="{BB962C8B-B14F-4D97-AF65-F5344CB8AC3E}">
        <p14:creationId xmlns:p14="http://schemas.microsoft.com/office/powerpoint/2010/main" val="3629324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FC56AA4-366D-EA5B-A32A-211192054CF3}"/>
              </a:ext>
            </a:extLst>
          </p:cNvPr>
          <p:cNvSpPr/>
          <p:nvPr userDrawn="1"/>
        </p:nvSpPr>
        <p:spPr>
          <a:xfrm rot="10800000" flipV="1">
            <a:off x="10007600" y="328"/>
            <a:ext cx="2184400" cy="1133328"/>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1">
            <a:extLst>
              <a:ext uri="{FF2B5EF4-FFF2-40B4-BE49-F238E27FC236}">
                <a16:creationId xmlns:a16="http://schemas.microsoft.com/office/drawing/2014/main" id="{5824D23E-E6BD-DE24-AFF4-7A829EA01AD4}"/>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740DC069-BF88-8198-F2FA-FE8E8046FCF8}"/>
              </a:ext>
            </a:extLst>
          </p:cNvPr>
          <p:cNvSpPr>
            <a:spLocks noGrp="1"/>
          </p:cNvSpPr>
          <p:nvPr>
            <p:ph type="title" hasCustomPrompt="1"/>
          </p:nvPr>
        </p:nvSpPr>
        <p:spPr>
          <a:xfrm>
            <a:off x="279400" y="301626"/>
            <a:ext cx="9588500" cy="748966"/>
          </a:xfrm>
          <a:prstGeom prst="rect">
            <a:avLst/>
          </a:prstGeom>
        </p:spPr>
        <p:txBody>
          <a:bodyPr/>
          <a:lstStyle>
            <a:lvl1pPr>
              <a:defRPr sz="3600">
                <a:solidFill>
                  <a:srgbClr val="0073B5"/>
                </a:solidFill>
                <a:latin typeface="Arial" panose="020B0604020202020204" pitchFamily="34" charset="0"/>
                <a:cs typeface="Arial" panose="020B0604020202020204" pitchFamily="34" charset="0"/>
              </a:defRPr>
            </a:lvl1pPr>
          </a:lstStyle>
          <a:p>
            <a:r>
              <a:rPr lang="en-US" dirty="0"/>
              <a:t>Now what?</a:t>
            </a:r>
          </a:p>
        </p:txBody>
      </p:sp>
      <p:sp>
        <p:nvSpPr>
          <p:cNvPr id="10" name="Text Placeholder 3">
            <a:extLst>
              <a:ext uri="{FF2B5EF4-FFF2-40B4-BE49-F238E27FC236}">
                <a16:creationId xmlns:a16="http://schemas.microsoft.com/office/drawing/2014/main" id="{9AEB02D3-29CF-B433-5B59-ADB91F875A8B}"/>
              </a:ext>
            </a:extLst>
          </p:cNvPr>
          <p:cNvSpPr>
            <a:spLocks noGrp="1"/>
          </p:cNvSpPr>
          <p:nvPr>
            <p:ph type="body" sz="half" idx="2" hasCustomPrompt="1"/>
          </p:nvPr>
        </p:nvSpPr>
        <p:spPr>
          <a:xfrm>
            <a:off x="277138" y="1341139"/>
            <a:ext cx="11726624" cy="4942701"/>
          </a:xfrm>
          <a:prstGeom prst="rect">
            <a:avLst/>
          </a:prstGeom>
        </p:spPr>
        <p:txBody>
          <a:bodyPr/>
          <a:lstStyle>
            <a:lvl1pPr marL="457200" indent="-457200">
              <a:buFont typeface="Arial" panose="020B0604020202020204" pitchFamily="34" charset="0"/>
              <a:buChar char="•"/>
              <a:defRPr sz="28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Download our Basic Trade Skills Concepts Guide: https://www.realityworks.com/trade-skills-implementation-page/</a:t>
            </a:r>
          </a:p>
          <a:p>
            <a:pPr lvl="0"/>
            <a:r>
              <a:rPr lang="en-US" dirty="0"/>
              <a:t>Request a consultation by completing this free form (or scanning the code) ___</a:t>
            </a:r>
          </a:p>
          <a:p>
            <a:pPr lvl="0"/>
            <a:r>
              <a:rPr lang="en-US" dirty="0"/>
              <a:t>Enter our Welding Month Giveaway: https://www.realityworks.com/were-celebrating-national-welding-month-with-a-giveaway/ </a:t>
            </a:r>
          </a:p>
          <a:p>
            <a:pPr lvl="0"/>
            <a:r>
              <a:rPr lang="en-US" dirty="0"/>
              <a:t>Contact us with questions!</a:t>
            </a:r>
          </a:p>
        </p:txBody>
      </p:sp>
      <p:pic>
        <p:nvPicPr>
          <p:cNvPr id="2" name="Picture 1" descr="A black background with white text&#10;&#10;Description automatically generated">
            <a:extLst>
              <a:ext uri="{FF2B5EF4-FFF2-40B4-BE49-F238E27FC236}">
                <a16:creationId xmlns:a16="http://schemas.microsoft.com/office/drawing/2014/main" id="{C3FF63EC-884B-A9D4-1715-2A0512DB4F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8330" y="226576"/>
            <a:ext cx="1513920" cy="672740"/>
          </a:xfrm>
          <a:prstGeom prst="rect">
            <a:avLst/>
          </a:prstGeom>
        </p:spPr>
      </p:pic>
    </p:spTree>
    <p:extLst>
      <p:ext uri="{BB962C8B-B14F-4D97-AF65-F5344CB8AC3E}">
        <p14:creationId xmlns:p14="http://schemas.microsoft.com/office/powerpoint/2010/main" val="4223113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134738-AB0F-D336-EB4F-F76FF30F94A7}"/>
              </a:ext>
            </a:extLst>
          </p:cNvPr>
          <p:cNvSpPr/>
          <p:nvPr userDrawn="1"/>
        </p:nvSpPr>
        <p:spPr>
          <a:xfrm>
            <a:off x="0" y="0"/>
            <a:ext cx="12192000" cy="6858000"/>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18439923-8080-BFA1-ABD9-3AAF85CA1846}"/>
              </a:ext>
            </a:extLst>
          </p:cNvPr>
          <p:cNvSpPr>
            <a:spLocks noGrp="1"/>
          </p:cNvSpPr>
          <p:nvPr>
            <p:ph type="title" hasCustomPrompt="1"/>
          </p:nvPr>
        </p:nvSpPr>
        <p:spPr>
          <a:xfrm>
            <a:off x="279400" y="714438"/>
            <a:ext cx="11635462" cy="2540098"/>
          </a:xfrm>
          <a:prstGeom prst="rect">
            <a:avLst/>
          </a:prstGeom>
        </p:spPr>
        <p:txBody>
          <a:bodyPr/>
          <a:lstStyle>
            <a:lvl1pPr algn="ctr">
              <a:defRPr sz="4000" b="0">
                <a:solidFill>
                  <a:schemeClr val="bg1"/>
                </a:solidFill>
                <a:latin typeface="Arial" panose="020B0604020202020204" pitchFamily="34" charset="0"/>
                <a:cs typeface="Arial" panose="020B0604020202020204" pitchFamily="34" charset="0"/>
              </a:defRPr>
            </a:lvl1pPr>
          </a:lstStyle>
          <a:p>
            <a:r>
              <a:rPr lang="en-US" dirty="0"/>
              <a:t>For more information please contact </a:t>
            </a:r>
            <a:br>
              <a:rPr lang="en-US" dirty="0"/>
            </a:br>
            <a:r>
              <a:rPr lang="en-US" dirty="0"/>
              <a:t>Realityworks, Inc. through email at information@realityworks.com </a:t>
            </a:r>
            <a:br>
              <a:rPr lang="en-US" dirty="0"/>
            </a:br>
            <a:r>
              <a:rPr lang="en-US" dirty="0"/>
              <a:t>or call toll free at 800.830.1416</a:t>
            </a:r>
          </a:p>
        </p:txBody>
      </p:sp>
      <p:pic>
        <p:nvPicPr>
          <p:cNvPr id="3" name="Picture 2" descr="A black background with white text&#10;&#10;Description automatically generated">
            <a:extLst>
              <a:ext uri="{FF2B5EF4-FFF2-40B4-BE49-F238E27FC236}">
                <a16:creationId xmlns:a16="http://schemas.microsoft.com/office/drawing/2014/main" id="{AC514692-4913-88A0-8B43-33EE0787FC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35903" y="3847797"/>
            <a:ext cx="4520193" cy="2008636"/>
          </a:xfrm>
          <a:prstGeom prst="rect">
            <a:avLst/>
          </a:prstGeom>
        </p:spPr>
      </p:pic>
    </p:spTree>
    <p:extLst>
      <p:ext uri="{BB962C8B-B14F-4D97-AF65-F5344CB8AC3E}">
        <p14:creationId xmlns:p14="http://schemas.microsoft.com/office/powerpoint/2010/main" val="12864441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831869"/>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5" r:id="rId3"/>
    <p:sldLayoutId id="2147483664" r:id="rId4"/>
    <p:sldLayoutId id="2147483658"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hyperlink" Target="https://www.windsorstore.co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hyperlink" Target="https://people.com/style/posh-and-becks-strip-down-for-sexy-armani-ads-together/"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pyphappenings.blogspot.com/2012/09/action-cycle.html" TargetMode="External"/><Relationship Id="rId2" Type="http://schemas.openxmlformats.org/officeDocument/2006/relationships/image" Target="../media/image12.gi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hyperlink" Target="https://ar.europeanwriterstour.com/images-2023/snob-appeal-ads-examples"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hyperlink" Target="https://creativecommons.org/licenses/by-nc/3.0/" TargetMode="External"/><Relationship Id="rId4" Type="http://schemas.openxmlformats.org/officeDocument/2006/relationships/hyperlink" Target="https://freepngimg.com/png/63843-thank-discord-media-thought-social-think-emoji"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ncbi.nlm.nih.gov/pmc/articles/PMC3812950/"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s://pixabay.com/en/surprise-smiley-oh-fear-scare-98460/" TargetMode="Externa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6CE891-02CB-0048-9344-169898426E8C}"/>
              </a:ext>
            </a:extLst>
          </p:cNvPr>
          <p:cNvSpPr>
            <a:spLocks noGrp="1"/>
          </p:cNvSpPr>
          <p:nvPr>
            <p:ph type="title"/>
          </p:nvPr>
        </p:nvSpPr>
        <p:spPr>
          <a:xfrm>
            <a:off x="500294" y="2651662"/>
            <a:ext cx="4615907" cy="1466364"/>
          </a:xfrm>
        </p:spPr>
        <p:txBody>
          <a:bodyPr>
            <a:normAutofit fontScale="90000"/>
          </a:bodyPr>
          <a:lstStyle/>
          <a:p>
            <a:r>
              <a:rPr lang="en-US" sz="4000" dirty="0">
                <a:solidFill>
                  <a:schemeClr val="bg1"/>
                </a:solidFill>
                <a:latin typeface="Arial" panose="020B0604020202020204" pitchFamily="34" charset="0"/>
                <a:cs typeface="Arial" panose="020B0604020202020204" pitchFamily="34" charset="0"/>
              </a:rPr>
              <a:t>Does the Media Affect My Sexual Decision-Making?</a:t>
            </a:r>
            <a:endParaRPr lang="en-US" dirty="0"/>
          </a:p>
        </p:txBody>
      </p:sp>
      <p:sp>
        <p:nvSpPr>
          <p:cNvPr id="10" name="Content Placeholder 9">
            <a:extLst>
              <a:ext uri="{FF2B5EF4-FFF2-40B4-BE49-F238E27FC236}">
                <a16:creationId xmlns:a16="http://schemas.microsoft.com/office/drawing/2014/main" id="{06F97433-FF1A-56A0-C3C7-1071214EB255}"/>
              </a:ext>
            </a:extLst>
          </p:cNvPr>
          <p:cNvSpPr>
            <a:spLocks noGrp="1"/>
          </p:cNvSpPr>
          <p:nvPr>
            <p:ph sz="half" idx="10"/>
          </p:nvPr>
        </p:nvSpPr>
        <p:spPr>
          <a:xfrm>
            <a:off x="500294" y="4233127"/>
            <a:ext cx="6989532" cy="1038225"/>
          </a:xfrm>
        </p:spPr>
        <p:txBody>
          <a:bodyPr>
            <a:normAutofit/>
          </a:bodyPr>
          <a:lstStyle/>
          <a:p>
            <a:pPr>
              <a:lnSpc>
                <a:spcPct val="100000"/>
              </a:lnSpc>
            </a:pPr>
            <a:r>
              <a:rPr lang="en-US" sz="2400" dirty="0" err="1"/>
              <a:t>RealCare</a:t>
            </a:r>
            <a:r>
              <a:rPr lang="en-US" sz="2400" dirty="0"/>
              <a:t> Program: Life Skills and Healthy Choices for Middle School Students Curriculum</a:t>
            </a:r>
            <a:endParaRPr lang="en-US" sz="2400" dirty="0">
              <a:solidFill>
                <a:schemeClr val="bg1"/>
              </a:solidFill>
              <a:latin typeface="Arial" panose="020B0604020202020204" pitchFamily="34" charset="0"/>
              <a:cs typeface="Arial" panose="020B0604020202020204" pitchFamily="34" charset="0"/>
            </a:endParaRPr>
          </a:p>
        </p:txBody>
      </p:sp>
      <p:pic>
        <p:nvPicPr>
          <p:cNvPr id="15" name="Picture 14" descr="A white circle with black text&#10;&#10;Description automatically generated">
            <a:extLst>
              <a:ext uri="{FF2B5EF4-FFF2-40B4-BE49-F238E27FC236}">
                <a16:creationId xmlns:a16="http://schemas.microsoft.com/office/drawing/2014/main" id="{CBC70837-CA34-8B57-572B-BAA2A63D41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367" y="449503"/>
            <a:ext cx="2105653" cy="2014205"/>
          </a:xfrm>
          <a:prstGeom prst="rect">
            <a:avLst/>
          </a:prstGeom>
        </p:spPr>
      </p:pic>
      <p:pic>
        <p:nvPicPr>
          <p:cNvPr id="2" name="Picture Placeholder 5" descr="3D emoticons against yellow background">
            <a:extLst>
              <a:ext uri="{FF2B5EF4-FFF2-40B4-BE49-F238E27FC236}">
                <a16:creationId xmlns:a16="http://schemas.microsoft.com/office/drawing/2014/main" id="{6C0AFBE0-A140-1959-9E19-72CC07B4E926}"/>
              </a:ext>
            </a:extLst>
          </p:cNvPr>
          <p:cNvPicPr>
            <a:picLocks noGrp="1" noChangeAspect="1"/>
          </p:cNvPicPr>
          <p:nvPr>
            <p:ph type="pic" idx="1"/>
          </p:nvPr>
        </p:nvPicPr>
        <p:blipFill rotWithShape="1">
          <a:blip r:embed="rId4">
            <a:extLst>
              <a:ext uri="{28A0092B-C50C-407E-A947-70E740481C1C}">
                <a14:useLocalDpi xmlns:a14="http://schemas.microsoft.com/office/drawing/2010/main" val="0"/>
              </a:ext>
            </a:extLst>
          </a:blip>
          <a:srcRect l="42089" t="-211" r="20263" b="211"/>
          <a:stretch/>
        </p:blipFill>
        <p:spPr>
          <a:xfrm>
            <a:off x="7591425" y="-14515"/>
            <a:ext cx="4600575" cy="6872515"/>
          </a:xfrm>
        </p:spPr>
      </p:pic>
    </p:spTree>
    <p:extLst>
      <p:ext uri="{BB962C8B-B14F-4D97-AF65-F5344CB8AC3E}">
        <p14:creationId xmlns:p14="http://schemas.microsoft.com/office/powerpoint/2010/main" val="2377802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C6C9EAD-501A-6B84-2D49-C1B4FF352873}"/>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10</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5CD72972-4412-AD42-A3E3-454002BCA956}"/>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Does the Media Affect the Way We Dress?</a:t>
            </a:r>
            <a:br>
              <a:rPr lang="en-US" sz="3600" dirty="0"/>
            </a:br>
            <a:endParaRPr lang="en-US" dirty="0"/>
          </a:p>
        </p:txBody>
      </p:sp>
      <p:pic>
        <p:nvPicPr>
          <p:cNvPr id="5" name="Picture 2">
            <a:extLst>
              <a:ext uri="{FF2B5EF4-FFF2-40B4-BE49-F238E27FC236}">
                <a16:creationId xmlns:a16="http://schemas.microsoft.com/office/drawing/2014/main" id="{AAD3635D-84C3-0B61-8B63-A5CEDC98535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071119"/>
            <a:ext cx="12192000" cy="528523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9E32640-B8F1-3C2E-4EEB-9F010803C935}"/>
              </a:ext>
            </a:extLst>
          </p:cNvPr>
          <p:cNvSpPr txBox="1"/>
          <p:nvPr/>
        </p:nvSpPr>
        <p:spPr>
          <a:xfrm>
            <a:off x="0" y="6538912"/>
            <a:ext cx="5715000" cy="769441"/>
          </a:xfrm>
          <a:prstGeom prst="rect">
            <a:avLst/>
          </a:prstGeom>
          <a:noFill/>
        </p:spPr>
        <p:txBody>
          <a:bodyPr wrap="square">
            <a:spAutoFit/>
          </a:bodyPr>
          <a:lstStyle/>
          <a:p>
            <a:pPr rtl="0">
              <a:spcBef>
                <a:spcPts val="0"/>
              </a:spcBef>
              <a:spcAft>
                <a:spcPts val="0"/>
              </a:spcAft>
            </a:pPr>
            <a:r>
              <a:rPr lang="en-US" sz="800" b="1" i="0" u="sng" strike="noStrike" dirty="0">
                <a:solidFill>
                  <a:srgbClr val="0097A7"/>
                </a:solidFill>
                <a:effectLst/>
                <a:latin typeface="Arial" panose="020B0604020202020204" pitchFamily="34" charset="0"/>
                <a:hlinkClick r:id="rId4"/>
              </a:rPr>
              <a:t>Women's Clothing and Fashion | Dresses, Denim, Tops, Shoes &amp; More | Windsor (windsorstore.com)</a:t>
            </a:r>
            <a:endParaRPr lang="en-US" b="0" dirty="0">
              <a:effectLst/>
            </a:endParaRPr>
          </a:p>
          <a:p>
            <a:br>
              <a:rPr lang="en-US" dirty="0"/>
            </a:br>
            <a:endParaRPr lang="en-US" dirty="0"/>
          </a:p>
        </p:txBody>
      </p:sp>
    </p:spTree>
    <p:extLst>
      <p:ext uri="{BB962C8B-B14F-4D97-AF65-F5344CB8AC3E}">
        <p14:creationId xmlns:p14="http://schemas.microsoft.com/office/powerpoint/2010/main" val="1924832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7CD5B4-47FC-B139-25C8-FFBC0110A7D9}"/>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11</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0505EDFD-3460-EB2F-ECA7-DD2243E1F9B9}"/>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Do All These Ads Make Sex Confusing?</a:t>
            </a:r>
            <a:br>
              <a:rPr lang="en-US" sz="3600" dirty="0"/>
            </a:br>
            <a:endParaRPr lang="en-US" dirty="0"/>
          </a:p>
        </p:txBody>
      </p:sp>
      <p:pic>
        <p:nvPicPr>
          <p:cNvPr id="5" name="Picture 2" descr="Posh and Becks Strip Down for Sexy Armani Ads -- Together!">
            <a:extLst>
              <a:ext uri="{FF2B5EF4-FFF2-40B4-BE49-F238E27FC236}">
                <a16:creationId xmlns:a16="http://schemas.microsoft.com/office/drawing/2014/main" id="{1BF555FE-2D53-906B-E106-DD1332F523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743" y="1358028"/>
            <a:ext cx="6254513" cy="469088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C92EDF98-037C-5A12-5A1C-464E66FAF2D2}"/>
              </a:ext>
            </a:extLst>
          </p:cNvPr>
          <p:cNvSpPr txBox="1">
            <a:spLocks/>
          </p:cNvSpPr>
          <p:nvPr/>
        </p:nvSpPr>
        <p:spPr>
          <a:xfrm>
            <a:off x="0" y="6574106"/>
            <a:ext cx="5562600" cy="2947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800" dirty="0">
                <a:hlinkClick r:id="rId4"/>
              </a:rPr>
              <a:t>https://people.com/style/posh-and-becks-strip-down-for-sexy-armani-ads-together/</a:t>
            </a:r>
            <a:endParaRPr lang="en-US" sz="800" dirty="0"/>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944999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F3B30E2-E89A-E507-1EFE-6CEF6A51C8C2}"/>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12</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48DF81F8-B144-B215-6D8A-78DDB24C9457}"/>
              </a:ext>
            </a:extLst>
          </p:cNvPr>
          <p:cNvSpPr>
            <a:spLocks noGrp="1"/>
          </p:cNvSpPr>
          <p:nvPr>
            <p:ph type="title"/>
          </p:nvPr>
        </p:nvSpPr>
        <p:spPr/>
        <p:txBody>
          <a:bodyPr/>
          <a:lstStyle/>
          <a:p>
            <a:r>
              <a:rPr lang="en-US" sz="3600" dirty="0">
                <a:latin typeface="Arial" panose="020B0604020202020204" pitchFamily="34" charset="0"/>
                <a:cs typeface="Arial" panose="020B0604020202020204" pitchFamily="34" charset="0"/>
              </a:rPr>
              <a:t>How Will You Decide What Is Right When It Comes to Sex?</a:t>
            </a:r>
            <a:br>
              <a:rPr lang="en-US" sz="3600" dirty="0"/>
            </a:br>
            <a:endParaRPr lang="en-US" dirty="0"/>
          </a:p>
        </p:txBody>
      </p:sp>
      <p:sp>
        <p:nvSpPr>
          <p:cNvPr id="4" name="Content Placeholder 3">
            <a:extLst>
              <a:ext uri="{FF2B5EF4-FFF2-40B4-BE49-F238E27FC236}">
                <a16:creationId xmlns:a16="http://schemas.microsoft.com/office/drawing/2014/main" id="{69C961CB-FCF9-D222-7E1F-DF991F98C82F}"/>
              </a:ext>
            </a:extLst>
          </p:cNvPr>
          <p:cNvSpPr>
            <a:spLocks noGrp="1"/>
          </p:cNvSpPr>
          <p:nvPr>
            <p:ph sz="half" idx="1"/>
          </p:nvPr>
        </p:nvSpPr>
        <p:spPr/>
        <p:txBody>
          <a:bodyPr/>
          <a:lstStyle/>
          <a:p>
            <a:r>
              <a:rPr lang="en-US" dirty="0"/>
              <a:t>Do not let the media influence your decisions about sexual activity</a:t>
            </a:r>
          </a:p>
          <a:p>
            <a:r>
              <a:rPr lang="en-US" dirty="0"/>
              <a:t>Use your best judgement and let your morals and values guide you</a:t>
            </a:r>
          </a:p>
          <a:p>
            <a:endParaRPr lang="en-US" dirty="0"/>
          </a:p>
        </p:txBody>
      </p:sp>
      <p:pic>
        <p:nvPicPr>
          <p:cNvPr id="6" name="Picture 5" descr="A diagram of arrows pointing to different directions&#10;&#10;Description automatically generated">
            <a:extLst>
              <a:ext uri="{FF2B5EF4-FFF2-40B4-BE49-F238E27FC236}">
                <a16:creationId xmlns:a16="http://schemas.microsoft.com/office/drawing/2014/main" id="{B64AF49A-B361-BC03-7F32-15EF13EE9EC7}"/>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096000" y="1668034"/>
            <a:ext cx="4041775" cy="3521932"/>
          </a:xfrm>
          <a:prstGeom prst="rect">
            <a:avLst/>
          </a:prstGeom>
          <a:noFill/>
        </p:spPr>
      </p:pic>
    </p:spTree>
    <p:extLst>
      <p:ext uri="{BB962C8B-B14F-4D97-AF65-F5344CB8AC3E}">
        <p14:creationId xmlns:p14="http://schemas.microsoft.com/office/powerpoint/2010/main" val="1586351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C9E8E-71E4-1613-C2FE-7C5C7CC1F8CC}"/>
              </a:ext>
            </a:extLst>
          </p:cNvPr>
          <p:cNvSpPr>
            <a:spLocks noGrp="1"/>
          </p:cNvSpPr>
          <p:nvPr>
            <p:ph type="title"/>
          </p:nvPr>
        </p:nvSpPr>
        <p:spPr>
          <a:xfrm>
            <a:off x="279400" y="1326185"/>
            <a:ext cx="11635462" cy="2009444"/>
          </a:xfrm>
        </p:spPr>
        <p:txBody>
          <a:bodyPr/>
          <a:lstStyle/>
          <a:p>
            <a:pPr>
              <a:lnSpc>
                <a:spcPct val="100000"/>
              </a:lnSpc>
            </a:pPr>
            <a:r>
              <a:rPr lang="en-US" sz="3600" dirty="0"/>
              <a:t>For more information, please contact Realityworks, Inc. through email at information@realityworks.com </a:t>
            </a:r>
            <a:br>
              <a:rPr lang="en-US" sz="3600" dirty="0"/>
            </a:br>
            <a:r>
              <a:rPr lang="en-US" sz="3600" dirty="0"/>
              <a:t>or call toll free at 800.830.1416</a:t>
            </a:r>
          </a:p>
        </p:txBody>
      </p:sp>
    </p:spTree>
    <p:extLst>
      <p:ext uri="{BB962C8B-B14F-4D97-AF65-F5344CB8AC3E}">
        <p14:creationId xmlns:p14="http://schemas.microsoft.com/office/powerpoint/2010/main" val="2115075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656F55-C06A-9DAE-6805-0BFC1E2A9339}"/>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B6564301-FBA2-EF20-9CBB-EC1F45167F57}"/>
              </a:ext>
            </a:extLst>
          </p:cNvPr>
          <p:cNvSpPr>
            <a:spLocks noGrp="1"/>
          </p:cNvSpPr>
          <p:nvPr>
            <p:ph type="title"/>
          </p:nvPr>
        </p:nvSpPr>
        <p:spPr/>
        <p:txBody>
          <a:bodyPr/>
          <a:lstStyle/>
          <a:p>
            <a:r>
              <a:rPr lang="en-US" sz="3600" dirty="0">
                <a:latin typeface="Arial" panose="020B0604020202020204" pitchFamily="34" charset="0"/>
                <a:cs typeface="Arial" panose="020B0604020202020204" pitchFamily="34" charset="0"/>
              </a:rPr>
              <a:t>What Types of Media Are You Exposed to Daily?</a:t>
            </a:r>
            <a:br>
              <a:rPr lang="en-US" sz="3600" dirty="0"/>
            </a:br>
            <a:endParaRPr lang="en-US" dirty="0"/>
          </a:p>
        </p:txBody>
      </p:sp>
      <p:sp>
        <p:nvSpPr>
          <p:cNvPr id="4" name="Content Placeholder 3">
            <a:extLst>
              <a:ext uri="{FF2B5EF4-FFF2-40B4-BE49-F238E27FC236}">
                <a16:creationId xmlns:a16="http://schemas.microsoft.com/office/drawing/2014/main" id="{BCE929B5-0029-282E-D89C-AAD88DCDFA8A}"/>
              </a:ext>
            </a:extLst>
          </p:cNvPr>
          <p:cNvSpPr>
            <a:spLocks noGrp="1"/>
          </p:cNvSpPr>
          <p:nvPr>
            <p:ph sz="half" idx="1"/>
          </p:nvPr>
        </p:nvSpPr>
        <p:spPr/>
        <p:txBody>
          <a:bodyPr/>
          <a:lstStyle/>
          <a:p>
            <a:pPr fontAlgn="base">
              <a:spcBef>
                <a:spcPts val="0"/>
              </a:spcBef>
            </a:pPr>
            <a:r>
              <a:rPr lang="en-US" dirty="0"/>
              <a:t>Commercials</a:t>
            </a:r>
          </a:p>
          <a:p>
            <a:pPr fontAlgn="base">
              <a:spcBef>
                <a:spcPts val="0"/>
              </a:spcBef>
            </a:pPr>
            <a:r>
              <a:rPr lang="en-US" dirty="0"/>
              <a:t>TV shows</a:t>
            </a:r>
          </a:p>
          <a:p>
            <a:pPr fontAlgn="base">
              <a:spcBef>
                <a:spcPts val="0"/>
              </a:spcBef>
            </a:pPr>
            <a:r>
              <a:rPr lang="en-US" dirty="0"/>
              <a:t>Billboards</a:t>
            </a:r>
          </a:p>
          <a:p>
            <a:pPr fontAlgn="base">
              <a:spcBef>
                <a:spcPts val="0"/>
              </a:spcBef>
            </a:pPr>
            <a:r>
              <a:rPr lang="en-US" dirty="0"/>
              <a:t>Magazines</a:t>
            </a:r>
          </a:p>
          <a:p>
            <a:pPr fontAlgn="base">
              <a:spcBef>
                <a:spcPts val="0"/>
              </a:spcBef>
            </a:pPr>
            <a:r>
              <a:rPr lang="en-US" dirty="0"/>
              <a:t>Social media (Instagram, Snapchat, TikTok, etc.)</a:t>
            </a:r>
          </a:p>
          <a:p>
            <a:pPr fontAlgn="base">
              <a:spcBef>
                <a:spcPts val="0"/>
              </a:spcBef>
            </a:pPr>
            <a:r>
              <a:rPr lang="en-US" dirty="0"/>
              <a:t>Radio</a:t>
            </a:r>
          </a:p>
          <a:p>
            <a:pPr fontAlgn="base">
              <a:spcBef>
                <a:spcPts val="0"/>
              </a:spcBef>
              <a:spcAft>
                <a:spcPts val="1200"/>
              </a:spcAft>
            </a:pPr>
            <a:r>
              <a:rPr lang="en-US" dirty="0"/>
              <a:t>Internet search engines (Google, Yahoo, etc.)</a:t>
            </a:r>
          </a:p>
          <a:p>
            <a:endParaRPr lang="en-US" dirty="0"/>
          </a:p>
        </p:txBody>
      </p:sp>
      <p:pic>
        <p:nvPicPr>
          <p:cNvPr id="7" name="Picture Placeholder 6" descr="Magazine printing process">
            <a:extLst>
              <a:ext uri="{FF2B5EF4-FFF2-40B4-BE49-F238E27FC236}">
                <a16:creationId xmlns:a16="http://schemas.microsoft.com/office/drawing/2014/main" id="{D790E781-EA47-FF7D-C874-DA48759609F8}"/>
              </a:ext>
            </a:extLst>
          </p:cNvPr>
          <p:cNvPicPr>
            <a:picLocks noGrp="1" noChangeAspect="1"/>
          </p:cNvPicPr>
          <p:nvPr>
            <p:ph type="pic" idx="10"/>
          </p:nvPr>
        </p:nvPicPr>
        <p:blipFill>
          <a:blip r:embed="rId3">
            <a:extLst>
              <a:ext uri="{28A0092B-C50C-407E-A947-70E740481C1C}">
                <a14:useLocalDpi xmlns:a14="http://schemas.microsoft.com/office/drawing/2010/main" val="0"/>
              </a:ext>
            </a:extLst>
          </a:blip>
          <a:srcRect l="17199" r="17199"/>
          <a:stretch/>
        </p:blipFill>
        <p:spPr/>
      </p:pic>
    </p:spTree>
    <p:extLst>
      <p:ext uri="{BB962C8B-B14F-4D97-AF65-F5344CB8AC3E}">
        <p14:creationId xmlns:p14="http://schemas.microsoft.com/office/powerpoint/2010/main" val="1832502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4B14FF8-81FC-2379-100E-277853E1C466}"/>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3</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93DF16BD-A40D-8079-D77B-DCEC96E1034A}"/>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Sex and Advertising Questions</a:t>
            </a:r>
            <a:br>
              <a:rPr lang="en-US" sz="3600" dirty="0"/>
            </a:br>
            <a:endParaRPr lang="en-US" dirty="0"/>
          </a:p>
        </p:txBody>
      </p:sp>
      <p:sp>
        <p:nvSpPr>
          <p:cNvPr id="4" name="Text Placeholder 3">
            <a:extLst>
              <a:ext uri="{FF2B5EF4-FFF2-40B4-BE49-F238E27FC236}">
                <a16:creationId xmlns:a16="http://schemas.microsoft.com/office/drawing/2014/main" id="{C0DED76A-6152-21F7-1589-A6E08E81DCDE}"/>
              </a:ext>
            </a:extLst>
          </p:cNvPr>
          <p:cNvSpPr>
            <a:spLocks noGrp="1"/>
          </p:cNvSpPr>
          <p:nvPr>
            <p:ph type="body" sz="half" idx="2"/>
          </p:nvPr>
        </p:nvSpPr>
        <p:spPr/>
        <p:txBody>
          <a:bodyPr/>
          <a:lstStyle/>
          <a:p>
            <a:pPr rtl="0" fontAlgn="base">
              <a:spcBef>
                <a:spcPts val="0"/>
              </a:spcBef>
              <a:spcAft>
                <a:spcPts val="0"/>
              </a:spcAft>
              <a:buFont typeface="+mj-lt"/>
              <a:buAutoNum type="arabicPeriod"/>
            </a:pPr>
            <a:r>
              <a:rPr lang="en-US" sz="2800" b="0" i="0" u="none" strike="noStrike" dirty="0">
                <a:solidFill>
                  <a:srgbClr val="000000"/>
                </a:solidFill>
                <a:effectLst/>
              </a:rPr>
              <a:t>Do you think the media influences your decisions or attitude toward sex?</a:t>
            </a:r>
          </a:p>
          <a:p>
            <a:pPr rtl="0" fontAlgn="base">
              <a:spcBef>
                <a:spcPts val="0"/>
              </a:spcBef>
              <a:spcAft>
                <a:spcPts val="0"/>
              </a:spcAft>
              <a:buFont typeface="+mj-lt"/>
              <a:buAutoNum type="arabicPeriod"/>
            </a:pPr>
            <a:r>
              <a:rPr lang="en-US" sz="2800" b="0" i="0" u="none" strike="noStrike" dirty="0">
                <a:solidFill>
                  <a:srgbClr val="000000"/>
                </a:solidFill>
                <a:effectLst/>
              </a:rPr>
              <a:t>Do you think that listening to music with sexual messages/words make teens want to be sexually active?</a:t>
            </a:r>
          </a:p>
          <a:p>
            <a:pPr rtl="0" fontAlgn="base">
              <a:spcBef>
                <a:spcPts val="0"/>
              </a:spcBef>
              <a:spcAft>
                <a:spcPts val="0"/>
              </a:spcAft>
              <a:buFont typeface="+mj-lt"/>
              <a:buAutoNum type="arabicPeriod"/>
            </a:pPr>
            <a:r>
              <a:rPr lang="en-US" sz="2800" b="0" i="0" u="none" strike="noStrike" dirty="0">
                <a:solidFill>
                  <a:srgbClr val="000000"/>
                </a:solidFill>
                <a:effectLst/>
              </a:rPr>
              <a:t>Do you think that watching TV shows and movies with sex scenes and sexual comments in them make teens more sexually active?</a:t>
            </a:r>
          </a:p>
          <a:p>
            <a:pPr rtl="0" fontAlgn="base">
              <a:spcBef>
                <a:spcPts val="0"/>
              </a:spcBef>
              <a:spcAft>
                <a:spcPts val="0"/>
              </a:spcAft>
              <a:buFont typeface="+mj-lt"/>
              <a:buAutoNum type="arabicPeriod"/>
            </a:pPr>
            <a:r>
              <a:rPr lang="en-US" sz="2800" b="0" i="0" u="none" strike="noStrike" dirty="0">
                <a:solidFill>
                  <a:srgbClr val="000000"/>
                </a:solidFill>
                <a:effectLst/>
              </a:rPr>
              <a:t>Can you name some popular songs or artists who have used sexual undertones/lyrics to promote sexual behavior?</a:t>
            </a:r>
          </a:p>
          <a:p>
            <a:endParaRPr lang="en-US" dirty="0"/>
          </a:p>
        </p:txBody>
      </p:sp>
    </p:spTree>
    <p:extLst>
      <p:ext uri="{BB962C8B-B14F-4D97-AF65-F5344CB8AC3E}">
        <p14:creationId xmlns:p14="http://schemas.microsoft.com/office/powerpoint/2010/main" val="21739667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DFD25C-D485-9260-9672-AC22D531C191}"/>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4</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E081D7F9-A4B4-8CE3-0675-0097BC2A6F70}"/>
              </a:ext>
            </a:extLst>
          </p:cNvPr>
          <p:cNvSpPr>
            <a:spLocks noGrp="1"/>
          </p:cNvSpPr>
          <p:nvPr>
            <p:ph type="title"/>
          </p:nvPr>
        </p:nvSpPr>
        <p:spPr/>
        <p:txBody>
          <a:bodyPr/>
          <a:lstStyle/>
          <a:p>
            <a:r>
              <a:rPr lang="en-US" sz="3600" dirty="0">
                <a:latin typeface="Arial" panose="020B0604020202020204" pitchFamily="34" charset="0"/>
                <a:cs typeface="Arial" panose="020B0604020202020204" pitchFamily="34" charset="0"/>
              </a:rPr>
              <a:t>How Do Sexual Ads Attract Your Attention?</a:t>
            </a:r>
            <a:br>
              <a:rPr lang="en-US" sz="3600" dirty="0"/>
            </a:br>
            <a:endParaRPr lang="en-US" dirty="0"/>
          </a:p>
        </p:txBody>
      </p:sp>
      <p:sp>
        <p:nvSpPr>
          <p:cNvPr id="4" name="Content Placeholder 3">
            <a:extLst>
              <a:ext uri="{FF2B5EF4-FFF2-40B4-BE49-F238E27FC236}">
                <a16:creationId xmlns:a16="http://schemas.microsoft.com/office/drawing/2014/main" id="{96B68599-618E-C3B3-8504-4E56E3CFA646}"/>
              </a:ext>
            </a:extLst>
          </p:cNvPr>
          <p:cNvSpPr>
            <a:spLocks noGrp="1"/>
          </p:cNvSpPr>
          <p:nvPr>
            <p:ph sz="half" idx="1"/>
          </p:nvPr>
        </p:nvSpPr>
        <p:spPr/>
        <p:txBody>
          <a:bodyPr/>
          <a:lstStyle/>
          <a:p>
            <a:pPr marL="0" indent="0" rtl="0">
              <a:spcBef>
                <a:spcPts val="0"/>
              </a:spcBef>
              <a:spcAft>
                <a:spcPts val="0"/>
              </a:spcAft>
              <a:buNone/>
            </a:pPr>
            <a:r>
              <a:rPr lang="en-US" sz="2800" b="0" i="0" u="none" strike="noStrike" dirty="0">
                <a:effectLst/>
                <a:latin typeface="Arial" panose="020B0604020202020204" pitchFamily="34" charset="0"/>
                <a:cs typeface="Arial" panose="020B0604020202020204" pitchFamily="34" charset="0"/>
              </a:rPr>
              <a:t>Do you think sex sells?</a:t>
            </a:r>
            <a:endParaRPr lang="en-US" sz="2800" b="0" dirty="0">
              <a:effectLst/>
              <a:latin typeface="Arial" panose="020B0604020202020204" pitchFamily="34" charset="0"/>
              <a:cs typeface="Arial" panose="020B0604020202020204" pitchFamily="34" charset="0"/>
            </a:endParaRPr>
          </a:p>
          <a:p>
            <a:pPr marL="0" indent="0" rtl="0">
              <a:spcBef>
                <a:spcPts val="0"/>
              </a:spcBef>
              <a:spcAft>
                <a:spcPts val="0"/>
              </a:spcAft>
              <a:buNone/>
            </a:pPr>
            <a:r>
              <a:rPr lang="en-US" sz="2800" b="0" i="0" u="none" strike="noStrike" dirty="0">
                <a:effectLst/>
                <a:latin typeface="Arial" panose="020B0604020202020204" pitchFamily="34" charset="0"/>
                <a:cs typeface="Arial" panose="020B0604020202020204" pitchFamily="34" charset="0"/>
              </a:rPr>
              <a:t>Explain your answer.</a:t>
            </a:r>
            <a:endParaRPr lang="en-US" sz="2800" b="0" dirty="0">
              <a:effectLst/>
              <a:latin typeface="Arial" panose="020B0604020202020204" pitchFamily="34" charset="0"/>
              <a:cs typeface="Arial" panose="020B0604020202020204" pitchFamily="34" charset="0"/>
            </a:endParaRPr>
          </a:p>
          <a:p>
            <a:endParaRPr lang="en-US" dirty="0"/>
          </a:p>
        </p:txBody>
      </p:sp>
      <p:pic>
        <p:nvPicPr>
          <p:cNvPr id="6" name="Picture 2">
            <a:extLst>
              <a:ext uri="{FF2B5EF4-FFF2-40B4-BE49-F238E27FC236}">
                <a16:creationId xmlns:a16="http://schemas.microsoft.com/office/drawing/2014/main" id="{B0C430A0-668A-6AE3-5AF9-3035F41993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1237" y="1320823"/>
            <a:ext cx="3381829" cy="438249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02D67AF-F3BD-C5EF-3EEA-3011E793D686}"/>
              </a:ext>
            </a:extLst>
          </p:cNvPr>
          <p:cNvSpPr txBox="1"/>
          <p:nvPr/>
        </p:nvSpPr>
        <p:spPr>
          <a:xfrm>
            <a:off x="6161237" y="5791027"/>
            <a:ext cx="3918471" cy="461665"/>
          </a:xfrm>
          <a:prstGeom prst="rect">
            <a:avLst/>
          </a:prstGeom>
          <a:noFill/>
        </p:spPr>
        <p:txBody>
          <a:bodyPr wrap="square">
            <a:spAutoFit/>
          </a:bodyPr>
          <a:lstStyle/>
          <a:p>
            <a:pPr rtl="0">
              <a:spcBef>
                <a:spcPts val="0"/>
              </a:spcBef>
              <a:spcAft>
                <a:spcPts val="0"/>
              </a:spcAft>
            </a:pPr>
            <a:r>
              <a:rPr lang="it-IT" sz="600" b="0" i="0" u="sng" strike="noStrike" dirty="0">
                <a:solidFill>
                  <a:srgbClr val="1155CC"/>
                </a:solidFill>
                <a:effectLst/>
                <a:latin typeface="Arial" panose="020B0604020202020204" pitchFamily="34" charset="0"/>
                <a:hlinkClick r:id="rId4"/>
              </a:rPr>
              <a:t>https://ar.europeanwriterstour.com/images-2023/snob-appeal-ads-examples</a:t>
            </a:r>
            <a:br>
              <a:rPr lang="it-IT" dirty="0"/>
            </a:br>
            <a:endParaRPr lang="en-US" dirty="0"/>
          </a:p>
        </p:txBody>
      </p:sp>
    </p:spTree>
    <p:extLst>
      <p:ext uri="{BB962C8B-B14F-4D97-AF65-F5344CB8AC3E}">
        <p14:creationId xmlns:p14="http://schemas.microsoft.com/office/powerpoint/2010/main" val="4242993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AF5B63C-E4DE-22E8-1F23-A30AE8FE3C4D}"/>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5</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63A598DF-983B-AD50-D6D1-6F7EDC03B094}"/>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The Business of Advertising</a:t>
            </a:r>
            <a:br>
              <a:rPr lang="en-US" sz="3600" dirty="0"/>
            </a:br>
            <a:endParaRPr lang="en-US" dirty="0"/>
          </a:p>
        </p:txBody>
      </p:sp>
      <p:sp>
        <p:nvSpPr>
          <p:cNvPr id="4" name="Text Placeholder 3">
            <a:extLst>
              <a:ext uri="{FF2B5EF4-FFF2-40B4-BE49-F238E27FC236}">
                <a16:creationId xmlns:a16="http://schemas.microsoft.com/office/drawing/2014/main" id="{6FD72312-339F-C7EF-A873-FDACA3F51B53}"/>
              </a:ext>
            </a:extLst>
          </p:cNvPr>
          <p:cNvSpPr>
            <a:spLocks noGrp="1"/>
          </p:cNvSpPr>
          <p:nvPr>
            <p:ph type="body" sz="half" idx="2"/>
          </p:nvPr>
        </p:nvSpPr>
        <p:spPr>
          <a:xfrm>
            <a:off x="277138" y="1341140"/>
            <a:ext cx="11726624" cy="2971916"/>
          </a:xfrm>
        </p:spPr>
        <p:txBody>
          <a:bodyPr/>
          <a:lstStyle/>
          <a:p>
            <a:pPr marL="0" indent="0">
              <a:buNone/>
            </a:pPr>
            <a:r>
              <a:rPr lang="en-US" sz="2800" b="0" i="0" strike="noStrike" dirty="0">
                <a:effectLst/>
                <a:latin typeface="Arial" panose="020B0604020202020204" pitchFamily="34" charset="0"/>
              </a:rPr>
              <a:t>Sexually appealing imagery used for marketing does not need to pertain to the product or service but merely evoke feelings that create a positive association and entice a customer to make a purchase. </a:t>
            </a:r>
          </a:p>
          <a:p>
            <a:pPr marL="0" indent="0">
              <a:buNone/>
            </a:pPr>
            <a:r>
              <a:rPr lang="en-US" sz="2800" b="0" i="0" strike="noStrike" dirty="0">
                <a:effectLst/>
                <a:latin typeface="Arial" panose="020B0604020202020204" pitchFamily="34" charset="0"/>
              </a:rPr>
              <a:t>As we emerge from the pandemic, the use of sex and sexuality is changing. It is more expansive and emphasizes the emotional feelings that go along with intimacy, and even includes emotional feelings individuals have about themselves.</a:t>
            </a:r>
          </a:p>
          <a:p>
            <a:pPr marL="0" indent="0">
              <a:buNone/>
            </a:pPr>
            <a:endParaRPr lang="en-US" dirty="0"/>
          </a:p>
          <a:p>
            <a:pPr marL="0" indent="0">
              <a:buNone/>
            </a:pPr>
            <a:endParaRPr lang="en-US" dirty="0"/>
          </a:p>
          <a:p>
            <a:pPr marL="0" indent="0" rtl="0">
              <a:spcBef>
                <a:spcPts val="0"/>
              </a:spcBef>
              <a:spcAft>
                <a:spcPts val="100"/>
              </a:spcAft>
              <a:buNone/>
            </a:pPr>
            <a:r>
              <a:rPr lang="en-US" sz="1000" dirty="0">
                <a:solidFill>
                  <a:srgbClr val="202122"/>
                </a:solidFill>
              </a:rPr>
              <a:t>Walter Loeb, (May 6, 2021) Fashion Ads And Sex: Why It Sells </a:t>
            </a:r>
            <a:r>
              <a:rPr lang="en-US" sz="1000" i="1" dirty="0">
                <a:solidFill>
                  <a:srgbClr val="202122"/>
                </a:solidFill>
              </a:rPr>
              <a:t>Forbes</a:t>
            </a:r>
            <a:r>
              <a:rPr lang="en-US" sz="1000" dirty="0">
                <a:solidFill>
                  <a:srgbClr val="202122"/>
                </a:solidFill>
              </a:rPr>
              <a:t>. </a:t>
            </a:r>
            <a:endParaRPr lang="en-US" sz="1000" b="0" dirty="0">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7895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F80F2B1-F4F6-FC4B-00AB-915EDCE2310A}"/>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6</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F996C0DD-3B1D-98B2-8272-5B4D45C9D5DE}"/>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General Cost of Advertising</a:t>
            </a:r>
            <a:br>
              <a:rPr lang="en-US" sz="3600" dirty="0"/>
            </a:br>
            <a:endParaRPr lang="en-US" dirty="0"/>
          </a:p>
        </p:txBody>
      </p:sp>
      <p:pic>
        <p:nvPicPr>
          <p:cNvPr id="5" name="Picture 4">
            <a:extLst>
              <a:ext uri="{FF2B5EF4-FFF2-40B4-BE49-F238E27FC236}">
                <a16:creationId xmlns:a16="http://schemas.microsoft.com/office/drawing/2014/main" id="{76AD0E6C-5E28-F1CC-87BD-446383837F7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79558" y="905153"/>
            <a:ext cx="6300096" cy="5952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019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C3D07C2-B468-F575-29D6-031F81B6E6AB}"/>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7</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07C71DF0-461F-6CEF-2F60-5CD8AC4BCFC2}"/>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Do You Think Exposure to Sexual Images Affects the Way We Behave Sexually?</a:t>
            </a:r>
            <a:br>
              <a:rPr lang="en-US" sz="3600" dirty="0"/>
            </a:br>
            <a:endParaRPr lang="en-US" dirty="0"/>
          </a:p>
        </p:txBody>
      </p:sp>
      <p:pic>
        <p:nvPicPr>
          <p:cNvPr id="5" name="Picture 4" descr="A yellow face with a finger pointing to it&#10;&#10;Description automatically generated">
            <a:extLst>
              <a:ext uri="{FF2B5EF4-FFF2-40B4-BE49-F238E27FC236}">
                <a16:creationId xmlns:a16="http://schemas.microsoft.com/office/drawing/2014/main" id="{723AD483-FDDA-2513-06C6-D08E20A5886D}"/>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387726" y="2212091"/>
            <a:ext cx="3706906" cy="3706906"/>
          </a:xfrm>
          <a:prstGeom prst="rect">
            <a:avLst/>
          </a:prstGeom>
        </p:spPr>
      </p:pic>
      <p:sp>
        <p:nvSpPr>
          <p:cNvPr id="6" name="TextBox 5">
            <a:extLst>
              <a:ext uri="{FF2B5EF4-FFF2-40B4-BE49-F238E27FC236}">
                <a16:creationId xmlns:a16="http://schemas.microsoft.com/office/drawing/2014/main" id="{D6E6A361-0FEB-A04F-3A5D-12A0D230441E}"/>
              </a:ext>
            </a:extLst>
          </p:cNvPr>
          <p:cNvSpPr txBox="1"/>
          <p:nvPr/>
        </p:nvSpPr>
        <p:spPr>
          <a:xfrm>
            <a:off x="3959148" y="6004788"/>
            <a:ext cx="4419600" cy="230832"/>
          </a:xfrm>
          <a:prstGeom prst="rect">
            <a:avLst/>
          </a:prstGeom>
          <a:noFill/>
        </p:spPr>
        <p:txBody>
          <a:bodyPr wrap="square" rtlCol="0">
            <a:spAutoFit/>
          </a:bodyPr>
          <a:lstStyle/>
          <a:p>
            <a:r>
              <a:rPr lang="en-US" sz="900" dirty="0">
                <a:hlinkClick r:id="rId4" tooltip="https://freepngimg.com/png/63843-thank-discord-media-thought-social-think-emoji"/>
              </a:rPr>
              <a:t>This Photo</a:t>
            </a:r>
            <a:r>
              <a:rPr lang="en-US" sz="900" dirty="0"/>
              <a:t> by Unknown Author is licensed under </a:t>
            </a:r>
            <a:r>
              <a:rPr lang="en-US" sz="900" dirty="0">
                <a:hlinkClick r:id="rId5" tooltip="https://creativecommons.org/licenses/by-nc/3.0/"/>
              </a:rPr>
              <a:t>CC BY-NC</a:t>
            </a:r>
            <a:endParaRPr lang="en-US" sz="900" dirty="0"/>
          </a:p>
        </p:txBody>
      </p:sp>
    </p:spTree>
    <p:extLst>
      <p:ext uri="{BB962C8B-B14F-4D97-AF65-F5344CB8AC3E}">
        <p14:creationId xmlns:p14="http://schemas.microsoft.com/office/powerpoint/2010/main" val="3176885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AB5D7E-EB0A-074B-1EE8-6DF5AE4ACCDD}"/>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8</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0E940C9A-5427-7C8F-4CC6-EBEC29E0265D}"/>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Does Watching Sex on TV Influence Teens’ Sexual Activity?</a:t>
            </a:r>
            <a:br>
              <a:rPr lang="en-US" sz="3600" dirty="0"/>
            </a:br>
            <a:endParaRPr lang="en-US" dirty="0"/>
          </a:p>
        </p:txBody>
      </p:sp>
      <p:sp>
        <p:nvSpPr>
          <p:cNvPr id="4" name="Text Placeholder 3">
            <a:extLst>
              <a:ext uri="{FF2B5EF4-FFF2-40B4-BE49-F238E27FC236}">
                <a16:creationId xmlns:a16="http://schemas.microsoft.com/office/drawing/2014/main" id="{69B7ACB1-48F1-E20D-5A05-2891A1070B7B}"/>
              </a:ext>
            </a:extLst>
          </p:cNvPr>
          <p:cNvSpPr>
            <a:spLocks noGrp="1"/>
          </p:cNvSpPr>
          <p:nvPr>
            <p:ph type="body" sz="half" idx="2"/>
          </p:nvPr>
        </p:nvSpPr>
        <p:spPr/>
        <p:txBody>
          <a:bodyPr/>
          <a:lstStyle/>
          <a:p>
            <a:pPr marL="0" indent="0" rtl="0">
              <a:spcBef>
                <a:spcPts val="0"/>
              </a:spcBef>
              <a:spcAft>
                <a:spcPts val="1200"/>
              </a:spcAft>
              <a:buNone/>
            </a:pPr>
            <a:endParaRPr lang="en-US" sz="2800" b="0" i="0" u="none" strike="noStrike" dirty="0">
              <a:solidFill>
                <a:srgbClr val="000000"/>
              </a:solidFill>
              <a:effectLst/>
              <a:latin typeface="Arial" panose="020B0604020202020204" pitchFamily="34" charset="0"/>
            </a:endParaRPr>
          </a:p>
          <a:p>
            <a:pPr marL="0" indent="0" rtl="0">
              <a:spcBef>
                <a:spcPts val="0"/>
              </a:spcBef>
              <a:spcAft>
                <a:spcPts val="1200"/>
              </a:spcAft>
              <a:buNone/>
            </a:pPr>
            <a:r>
              <a:rPr lang="en-US" sz="2800" b="0" i="0" u="none" strike="noStrike" dirty="0">
                <a:solidFill>
                  <a:srgbClr val="000000"/>
                </a:solidFill>
                <a:effectLst/>
                <a:latin typeface="Arial" panose="020B0604020202020204" pitchFamily="34" charset="0"/>
              </a:rPr>
              <a:t>In a </a:t>
            </a:r>
            <a:r>
              <a:rPr lang="en-US" sz="2800" b="0" i="0" u="none" strike="noStrike">
                <a:solidFill>
                  <a:srgbClr val="000000"/>
                </a:solidFill>
                <a:effectLst/>
                <a:latin typeface="Arial" panose="020B0604020202020204" pitchFamily="34" charset="0"/>
              </a:rPr>
              <a:t>2013 study, researchers stated:</a:t>
            </a:r>
            <a:endParaRPr lang="en-US" sz="2800" b="0" i="0" u="none" strike="noStrike" dirty="0">
              <a:solidFill>
                <a:srgbClr val="000000"/>
              </a:solidFill>
              <a:effectLst/>
              <a:latin typeface="Arial" panose="020B0604020202020204" pitchFamily="34" charset="0"/>
            </a:endParaRPr>
          </a:p>
          <a:p>
            <a:pPr marL="0" indent="0" rtl="0">
              <a:spcBef>
                <a:spcPts val="0"/>
              </a:spcBef>
              <a:spcAft>
                <a:spcPts val="1200"/>
              </a:spcAft>
              <a:buNone/>
            </a:pPr>
            <a:r>
              <a:rPr lang="en-US" i="1" dirty="0">
                <a:solidFill>
                  <a:srgbClr val="000000"/>
                </a:solidFill>
              </a:rPr>
              <a:t>“</a:t>
            </a:r>
            <a:r>
              <a:rPr lang="en-US" sz="2800" b="0" i="1" u="none" strike="noStrike" dirty="0">
                <a:solidFill>
                  <a:srgbClr val="000000"/>
                </a:solidFill>
                <a:effectLst/>
                <a:latin typeface="Arial" panose="020B0604020202020204" pitchFamily="34" charset="0"/>
              </a:rPr>
              <a:t>Our findings indicate that how programs are broken up and grouped together makes a considerable difference for understanding the effects of television sex content on adolescents. The genre differences uncovered in this study are likely driven by variation in both the number and nature of sexual depictions typically portrayed. These findings are particularly important in light of the increasingly sexual television content that is not only available to but also produced to target adolescents.”</a:t>
            </a:r>
            <a:endParaRPr lang="en-US" i="1" dirty="0"/>
          </a:p>
        </p:txBody>
      </p:sp>
      <p:sp>
        <p:nvSpPr>
          <p:cNvPr id="5" name="TextBox 4">
            <a:extLst>
              <a:ext uri="{FF2B5EF4-FFF2-40B4-BE49-F238E27FC236}">
                <a16:creationId xmlns:a16="http://schemas.microsoft.com/office/drawing/2014/main" id="{EB0054F0-ED6B-CAC4-B938-AC03BCE841DF}"/>
              </a:ext>
            </a:extLst>
          </p:cNvPr>
          <p:cNvSpPr txBox="1"/>
          <p:nvPr/>
        </p:nvSpPr>
        <p:spPr>
          <a:xfrm>
            <a:off x="121920" y="6455431"/>
            <a:ext cx="11460480" cy="338554"/>
          </a:xfrm>
          <a:prstGeom prst="rect">
            <a:avLst/>
          </a:prstGeom>
          <a:noFill/>
        </p:spPr>
        <p:txBody>
          <a:bodyPr wrap="square">
            <a:spAutoFit/>
          </a:bodyPr>
          <a:lstStyle/>
          <a:p>
            <a:r>
              <a:rPr lang="en-US" sz="800" b="0" i="0" u="none" strike="noStrike" dirty="0">
                <a:solidFill>
                  <a:srgbClr val="000000"/>
                </a:solidFill>
                <a:effectLst/>
                <a:latin typeface="Arial" panose="020B0604020202020204" pitchFamily="34" charset="0"/>
              </a:rPr>
              <a:t>Gottfried JA, </a:t>
            </a:r>
            <a:r>
              <a:rPr lang="en-US" sz="800" b="0" i="0" u="none" strike="noStrike" dirty="0" err="1">
                <a:solidFill>
                  <a:srgbClr val="000000"/>
                </a:solidFill>
                <a:effectLst/>
                <a:latin typeface="Arial" panose="020B0604020202020204" pitchFamily="34" charset="0"/>
              </a:rPr>
              <a:t>Vaala</a:t>
            </a:r>
            <a:r>
              <a:rPr lang="en-US" sz="800" b="0" i="0" u="none" strike="noStrike" dirty="0">
                <a:solidFill>
                  <a:srgbClr val="000000"/>
                </a:solidFill>
                <a:effectLst/>
                <a:latin typeface="Arial" panose="020B0604020202020204" pitchFamily="34" charset="0"/>
              </a:rPr>
              <a:t> SE, </a:t>
            </a:r>
            <a:r>
              <a:rPr lang="en-US" sz="800" b="0" i="0" u="none" strike="noStrike" dirty="0" err="1">
                <a:solidFill>
                  <a:srgbClr val="000000"/>
                </a:solidFill>
                <a:effectLst/>
                <a:latin typeface="Arial" panose="020B0604020202020204" pitchFamily="34" charset="0"/>
              </a:rPr>
              <a:t>Bleakley</a:t>
            </a:r>
            <a:r>
              <a:rPr lang="en-US" sz="800" b="0" i="0" u="none" strike="noStrike" dirty="0">
                <a:solidFill>
                  <a:srgbClr val="000000"/>
                </a:solidFill>
                <a:effectLst/>
                <a:latin typeface="Arial" panose="020B0604020202020204" pitchFamily="34" charset="0"/>
              </a:rPr>
              <a:t> A, Hennessy M, Jordan A. Does the Effect of Exposure to TV Sex on Adolescent Sexual Behavior Vary by Genre? </a:t>
            </a:r>
            <a:r>
              <a:rPr lang="en-US" sz="800" b="0" i="0" u="none" strike="noStrike" dirty="0" err="1">
                <a:solidFill>
                  <a:srgbClr val="000000"/>
                </a:solidFill>
                <a:effectLst/>
                <a:latin typeface="Arial" panose="020B0604020202020204" pitchFamily="34" charset="0"/>
              </a:rPr>
              <a:t>Communic</a:t>
            </a:r>
            <a:r>
              <a:rPr lang="en-US" sz="800" b="0" i="0" u="none" strike="noStrike" dirty="0">
                <a:solidFill>
                  <a:srgbClr val="000000"/>
                </a:solidFill>
                <a:effectLst/>
                <a:latin typeface="Arial" panose="020B0604020202020204" pitchFamily="34" charset="0"/>
              </a:rPr>
              <a:t> Res. 2013 Feb 1;40(1):10.1177/0093650211415399. </a:t>
            </a:r>
            <a:r>
              <a:rPr lang="en-US" sz="800" b="0" i="0" u="none" strike="noStrike" dirty="0" err="1">
                <a:solidFill>
                  <a:srgbClr val="000000"/>
                </a:solidFill>
                <a:effectLst/>
                <a:latin typeface="Arial" panose="020B0604020202020204" pitchFamily="34" charset="0"/>
              </a:rPr>
              <a:t>doi</a:t>
            </a:r>
            <a:r>
              <a:rPr lang="en-US" sz="800" b="0" i="0" u="none" strike="noStrike" dirty="0">
                <a:solidFill>
                  <a:srgbClr val="000000"/>
                </a:solidFill>
                <a:effectLst/>
                <a:latin typeface="Arial" panose="020B0604020202020204" pitchFamily="34" charset="0"/>
              </a:rPr>
              <a:t>: 10.1177/0093650211415399. PMID: 24187395; PMCID: PMC3812950. </a:t>
            </a:r>
            <a:r>
              <a:rPr lang="en-US" sz="800" dirty="0">
                <a:hlinkClick r:id="rId3"/>
              </a:rPr>
              <a:t>Does the Effect of Exposure to TV Sex on Adolescent Sexual Behavior Vary by Genre? - PMC (nih.gov)</a:t>
            </a:r>
            <a:endParaRPr lang="en-US" sz="800" dirty="0"/>
          </a:p>
        </p:txBody>
      </p:sp>
    </p:spTree>
    <p:extLst>
      <p:ext uri="{BB962C8B-B14F-4D97-AF65-F5344CB8AC3E}">
        <p14:creationId xmlns:p14="http://schemas.microsoft.com/office/powerpoint/2010/main" val="1937881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5EE85104-3FD8-D709-EC5F-D635253B1F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100" y="0"/>
            <a:ext cx="6553200" cy="570128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yellow face with black eyes&#10;&#10;Description automatically generated">
            <a:extLst>
              <a:ext uri="{FF2B5EF4-FFF2-40B4-BE49-F238E27FC236}">
                <a16:creationId xmlns:a16="http://schemas.microsoft.com/office/drawing/2014/main" id="{AB21A16C-7E22-D769-2232-09F1490183A3}"/>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695139" y="1974342"/>
            <a:ext cx="1701483" cy="1752600"/>
          </a:xfrm>
          <a:prstGeom prst="rect">
            <a:avLst/>
          </a:prstGeom>
        </p:spPr>
      </p:pic>
    </p:spTree>
    <p:extLst>
      <p:ext uri="{BB962C8B-B14F-4D97-AF65-F5344CB8AC3E}">
        <p14:creationId xmlns:p14="http://schemas.microsoft.com/office/powerpoint/2010/main" val="2803110485"/>
      </p:ext>
    </p:extLst>
  </p:cSld>
  <p:clrMapOvr>
    <a:masterClrMapping/>
  </p:clrMapOvr>
</p:sld>
</file>

<file path=ppt/theme/theme1.xml><?xml version="1.0" encoding="utf-8"?>
<a:theme xmlns:a="http://schemas.openxmlformats.org/drawingml/2006/main" name="Office Theme">
  <a:themeElements>
    <a:clrScheme name="Custom 5">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FFC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456B3C8225F2D479C0D7183EFB59362" ma:contentTypeVersion="19" ma:contentTypeDescription="Create a new document." ma:contentTypeScope="" ma:versionID="0d41d6f826b589e19c955755b0c05814">
  <xsd:schema xmlns:xsd="http://www.w3.org/2001/XMLSchema" xmlns:xs="http://www.w3.org/2001/XMLSchema" xmlns:p="http://schemas.microsoft.com/office/2006/metadata/properties" xmlns:ns2="62459663-953b-4be8-950c-f515997e3b1d" xmlns:ns3="a4d344ba-fb81-43fb-9db5-da850cb54cf2" targetNamespace="http://schemas.microsoft.com/office/2006/metadata/properties" ma:root="true" ma:fieldsID="3b7091463c88b33665fb9f02fdeadc71" ns2:_="" ns3:_="">
    <xsd:import namespace="62459663-953b-4be8-950c-f515997e3b1d"/>
    <xsd:import namespace="a4d344ba-fb81-43fb-9db5-da850cb54cf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459663-953b-4be8-950c-f515997e3b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fdf83ff-4477-4b7c-a8a8-0358ea899a4d"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4d344ba-fb81-43fb-9db5-da850cb54cf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3f79108-1cfb-4f52-ade6-796f1379a3a3}" ma:internalName="TaxCatchAll" ma:showField="CatchAllData" ma:web="a4d344ba-fb81-43fb-9db5-da850cb54cf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4d344ba-fb81-43fb-9db5-da850cb54cf2" xsi:nil="true"/>
    <lcf76f155ced4ddcb4097134ff3c332f xmlns="62459663-953b-4be8-950c-f515997e3b1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36AD61A-41EC-4A08-9476-0AF2F8653C0A}">
  <ds:schemaRefs>
    <ds:schemaRef ds:uri="http://schemas.microsoft.com/sharepoint/v3/contenttype/forms"/>
  </ds:schemaRefs>
</ds:datastoreItem>
</file>

<file path=customXml/itemProps2.xml><?xml version="1.0" encoding="utf-8"?>
<ds:datastoreItem xmlns:ds="http://schemas.openxmlformats.org/officeDocument/2006/customXml" ds:itemID="{FD4FAD1D-221D-4697-8ACD-DB2B87933B60}"/>
</file>

<file path=customXml/itemProps3.xml><?xml version="1.0" encoding="utf-8"?>
<ds:datastoreItem xmlns:ds="http://schemas.openxmlformats.org/officeDocument/2006/customXml" ds:itemID="{FCD8211C-F252-47EA-B3F0-7A1040D9D7B7}">
  <ds:schemaRefs>
    <ds:schemaRef ds:uri="http://schemas.microsoft.com/office/2006/metadata/properties"/>
    <ds:schemaRef ds:uri="http://schemas.microsoft.com/office/infopath/2007/PartnerControls"/>
    <ds:schemaRef ds:uri="a4d344ba-fb81-43fb-9db5-da850cb54cf2"/>
    <ds:schemaRef ds:uri="62459663-953b-4be8-950c-f515997e3b1d"/>
  </ds:schemaRefs>
</ds:datastoreItem>
</file>

<file path=docProps/app.xml><?xml version="1.0" encoding="utf-8"?>
<Properties xmlns="http://schemas.openxmlformats.org/officeDocument/2006/extended-properties" xmlns:vt="http://schemas.openxmlformats.org/officeDocument/2006/docPropsVTypes">
  <TotalTime>3902</TotalTime>
  <Words>815</Words>
  <Application>Microsoft Office PowerPoint</Application>
  <PresentationFormat>Widescreen</PresentationFormat>
  <Paragraphs>74</Paragraphs>
  <Slides>13</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Times New Roman</vt:lpstr>
      <vt:lpstr>Office Theme</vt:lpstr>
      <vt:lpstr>Does the Media Affect My Sexual Decision-Making?</vt:lpstr>
      <vt:lpstr>What Types of Media Are You Exposed to Daily? </vt:lpstr>
      <vt:lpstr>Sex and Advertising Questions </vt:lpstr>
      <vt:lpstr>How Do Sexual Ads Attract Your Attention? </vt:lpstr>
      <vt:lpstr>The Business of Advertising </vt:lpstr>
      <vt:lpstr>General Cost of Advertising </vt:lpstr>
      <vt:lpstr>Do You Think Exposure to Sexual Images Affects the Way We Behave Sexually? </vt:lpstr>
      <vt:lpstr>Does Watching Sex on TV Influence Teens’ Sexual Activity? </vt:lpstr>
      <vt:lpstr>PowerPoint Presentation</vt:lpstr>
      <vt:lpstr>Does the Media Affect the Way We Dress? </vt:lpstr>
      <vt:lpstr>Do All These Ads Make Sex Confusing? </vt:lpstr>
      <vt:lpstr>How Will You Decide What Is Right When It Comes to Sex? </vt:lpstr>
      <vt:lpstr>For more information, please contact Realityworks, Inc. through email at information@realityworks.com  or call toll free at 800.830.1416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Allen Jacobson</dc:creator>
  <cp:lastModifiedBy>Skyla Moffett</cp:lastModifiedBy>
  <cp:revision>31</cp:revision>
  <dcterms:created xsi:type="dcterms:W3CDTF">2024-04-29T12:35:10Z</dcterms:created>
  <dcterms:modified xsi:type="dcterms:W3CDTF">2024-09-27T18:01:40Z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0x010100C456B3C8225F2D479C0D7183EFB59362</vt:lpwstr>
  </property>
  <property fmtid="{D5CDD505-2E9C-101B-9397-08002B2CF9AE}" pid="3" name="MediaServiceImageTags">
    <vt:lpwstr/>
  </property>
</Properties>
</file>