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9"/>
  </p:notesMasterIdLst>
  <p:sldIdLst>
    <p:sldId id="267" r:id="rId5"/>
    <p:sldId id="284" r:id="rId6"/>
    <p:sldId id="286" r:id="rId7"/>
    <p:sldId id="287" r:id="rId8"/>
    <p:sldId id="288" r:id="rId9"/>
    <p:sldId id="285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297" r:id="rId19"/>
    <p:sldId id="298" r:id="rId20"/>
    <p:sldId id="299" r:id="rId21"/>
    <p:sldId id="300" r:id="rId22"/>
    <p:sldId id="301" r:id="rId23"/>
    <p:sldId id="302" r:id="rId24"/>
    <p:sldId id="303" r:id="rId25"/>
    <p:sldId id="305" r:id="rId26"/>
    <p:sldId id="307" r:id="rId27"/>
    <p:sldId id="282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CDEE075-1410-499B-B339-27051D254FB0}" name="Peggy Banchy" initials="PB" userId="S::peggy.banchy@realityworks.com::a2dbc56a-fc43-46d7-971f-32a67e95d901" providerId="AD"/>
  <p188:author id="{EEB17BA9-AF50-468F-F5B1-4FB8DD11EDF2}" name="Skyla Moffett" initials="SM" userId="S::skyla.moffett@realityworks.com::566b70b5-1d19-481f-b7de-3d749001904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3B5"/>
    <a:srgbClr val="942521"/>
    <a:srgbClr val="0E76BC"/>
    <a:srgbClr val="5C791B"/>
    <a:srgbClr val="506E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81462" autoAdjust="0"/>
  </p:normalViewPr>
  <p:slideViewPr>
    <p:cSldViewPr snapToGrid="0">
      <p:cViewPr varScale="1">
        <p:scale>
          <a:sx n="98" d="100"/>
          <a:sy n="98" d="100"/>
        </p:scale>
        <p:origin x="114" y="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B6C328-C42E-4160-923B-5DB49B776EED}" type="datetimeFigureOut">
              <a:rPr lang="en-US" smtClean="0"/>
              <a:t>4/11/2025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2D0974-E3D0-4C63-B1BF-D16E28E770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981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D0974-E3D0-4C63-B1BF-D16E28E770F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5506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D0974-E3D0-4C63-B1BF-D16E28E770F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6115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">
            <a:extLst>
              <a:ext uri="{FF2B5EF4-FFF2-40B4-BE49-F238E27FC236}">
                <a16:creationId xmlns:a16="http://schemas.microsoft.com/office/drawing/2014/main" id="{1CAF50B8-D107-0ED9-C9A2-CA7F2554178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8229600" cy="6858000"/>
          </a:xfrm>
          <a:custGeom>
            <a:avLst/>
            <a:gdLst>
              <a:gd name="connsiteX0" fmla="*/ 0 w 7607030"/>
              <a:gd name="connsiteY0" fmla="*/ 0 h 6858000"/>
              <a:gd name="connsiteX1" fmla="*/ 7607030 w 7607030"/>
              <a:gd name="connsiteY1" fmla="*/ 0 h 6858000"/>
              <a:gd name="connsiteX2" fmla="*/ 7607030 w 7607030"/>
              <a:gd name="connsiteY2" fmla="*/ 6858000 h 6858000"/>
              <a:gd name="connsiteX3" fmla="*/ 0 w 7607030"/>
              <a:gd name="connsiteY3" fmla="*/ 6858000 h 6858000"/>
              <a:gd name="connsiteX4" fmla="*/ 0 w 7607030"/>
              <a:gd name="connsiteY4" fmla="*/ 0 h 6858000"/>
              <a:gd name="connsiteX0" fmla="*/ 0 w 8323722"/>
              <a:gd name="connsiteY0" fmla="*/ 0 h 6858000"/>
              <a:gd name="connsiteX1" fmla="*/ 8323722 w 8323722"/>
              <a:gd name="connsiteY1" fmla="*/ 0 h 6858000"/>
              <a:gd name="connsiteX2" fmla="*/ 7607030 w 8323722"/>
              <a:gd name="connsiteY2" fmla="*/ 6858000 h 6858000"/>
              <a:gd name="connsiteX3" fmla="*/ 0 w 8323722"/>
              <a:gd name="connsiteY3" fmla="*/ 6858000 h 6858000"/>
              <a:gd name="connsiteX4" fmla="*/ 0 w 8323722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23722" h="6858000">
                <a:moveTo>
                  <a:pt x="0" y="0"/>
                </a:moveTo>
                <a:lnTo>
                  <a:pt x="8323722" y="0"/>
                </a:lnTo>
                <a:lnTo>
                  <a:pt x="760703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73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800000"/>
              </a:highlight>
            </a:endParaRPr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CF2F6BF5-74D5-FCCC-4F3F-5A0CDE714C3F}"/>
              </a:ext>
            </a:extLst>
          </p:cNvPr>
          <p:cNvSpPr>
            <a:spLocks noGrp="1" noChangeAspect="1"/>
          </p:cNvSpPr>
          <p:nvPr>
            <p:ph type="pic" idx="1"/>
          </p:nvPr>
        </p:nvSpPr>
        <p:spPr>
          <a:xfrm>
            <a:off x="7591425" y="-14515"/>
            <a:ext cx="4600575" cy="6872515"/>
          </a:xfrm>
          <a:custGeom>
            <a:avLst/>
            <a:gdLst>
              <a:gd name="connsiteX0" fmla="*/ 0 w 4572000"/>
              <a:gd name="connsiteY0" fmla="*/ 0 h 6858000"/>
              <a:gd name="connsiteX1" fmla="*/ 4572000 w 4572000"/>
              <a:gd name="connsiteY1" fmla="*/ 0 h 6858000"/>
              <a:gd name="connsiteX2" fmla="*/ 4572000 w 4572000"/>
              <a:gd name="connsiteY2" fmla="*/ 6858000 h 6858000"/>
              <a:gd name="connsiteX3" fmla="*/ 0 w 4572000"/>
              <a:gd name="connsiteY3" fmla="*/ 6858000 h 6858000"/>
              <a:gd name="connsiteX4" fmla="*/ 0 w 4572000"/>
              <a:gd name="connsiteY4" fmla="*/ 0 h 6858000"/>
              <a:gd name="connsiteX0" fmla="*/ 725715 w 4572000"/>
              <a:gd name="connsiteY0" fmla="*/ 0 h 6872515"/>
              <a:gd name="connsiteX1" fmla="*/ 4572000 w 4572000"/>
              <a:gd name="connsiteY1" fmla="*/ 14515 h 6872515"/>
              <a:gd name="connsiteX2" fmla="*/ 4572000 w 4572000"/>
              <a:gd name="connsiteY2" fmla="*/ 6872515 h 6872515"/>
              <a:gd name="connsiteX3" fmla="*/ 0 w 4572000"/>
              <a:gd name="connsiteY3" fmla="*/ 6872515 h 6872515"/>
              <a:gd name="connsiteX4" fmla="*/ 725715 w 4572000"/>
              <a:gd name="connsiteY4" fmla="*/ 0 h 6872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2000" h="6872515">
                <a:moveTo>
                  <a:pt x="725715" y="0"/>
                </a:moveTo>
                <a:lnTo>
                  <a:pt x="4572000" y="14515"/>
                </a:lnTo>
                <a:lnTo>
                  <a:pt x="4572000" y="6872515"/>
                </a:lnTo>
                <a:lnTo>
                  <a:pt x="0" y="6872515"/>
                </a:lnTo>
                <a:lnTo>
                  <a:pt x="725715" y="0"/>
                </a:lnTo>
                <a:close/>
              </a:path>
            </a:pathLst>
          </a:cu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38236C0-FF2B-ACB4-0D16-96212DF55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0294" y="2657475"/>
            <a:ext cx="7266214" cy="1466364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C1C3B50E-1AAE-FB87-B383-F689D8F931F4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500294" y="4238625"/>
            <a:ext cx="6989532" cy="10382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</a:t>
            </a:r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1956EB23-06B9-CDB9-DCA6-294DF9D95D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912" y="5462407"/>
            <a:ext cx="2189516" cy="972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860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D134738-AB0F-D336-EB4F-F76FF30F94A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73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2DAEC6-0412-03E1-6B36-F6D62245F9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8269" y="3081404"/>
            <a:ext cx="11635462" cy="826718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 Subtitle</a:t>
            </a:r>
          </a:p>
        </p:txBody>
      </p:sp>
      <p:sp>
        <p:nvSpPr>
          <p:cNvPr id="4" name="Slide Number Placeholder 2">
            <a:extLst>
              <a:ext uri="{FF2B5EF4-FFF2-40B4-BE49-F238E27FC236}">
                <a16:creationId xmlns:a16="http://schemas.microsoft.com/office/drawing/2014/main" id="{EC4BBECB-6AE2-6740-7A37-DA6417A008E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260562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fld id="{26A73188-35B0-4568-ABA9-135BE372F85A}" type="slidenum">
              <a:rPr lang="en-US" sz="1400" smtClean="0">
                <a:cs typeface="Arial" panose="020B0604020202020204" pitchFamily="34" charset="0"/>
              </a:rPr>
              <a:pPr algn="r"/>
              <a:t>‹#›</a:t>
            </a:fld>
            <a:endParaRPr lang="en-US" sz="1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6557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>
            <a:extLst>
              <a:ext uri="{FF2B5EF4-FFF2-40B4-BE49-F238E27FC236}">
                <a16:creationId xmlns:a16="http://schemas.microsoft.com/office/drawing/2014/main" id="{8A553A81-4490-5718-3E32-2E18A2477D83}"/>
              </a:ext>
            </a:extLst>
          </p:cNvPr>
          <p:cNvSpPr/>
          <p:nvPr userDrawn="1"/>
        </p:nvSpPr>
        <p:spPr>
          <a:xfrm>
            <a:off x="0" y="5705475"/>
            <a:ext cx="12192000" cy="1152524"/>
          </a:xfrm>
          <a:prstGeom prst="rect">
            <a:avLst/>
          </a:prstGeom>
          <a:solidFill>
            <a:srgbClr val="0073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D31A6A4D-1892-9F57-CB02-17D046A2341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8375" y="5952750"/>
            <a:ext cx="1557274" cy="69200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6240A8C-7E09-87A5-586F-8C9953B59F8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09780" y="5281425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26A73188-35B0-4568-ABA9-135BE372F85A}" type="slidenum">
              <a:rPr 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A white circle with black text&#10;&#10;Description automatically generated">
            <a:extLst>
              <a:ext uri="{FF2B5EF4-FFF2-40B4-BE49-F238E27FC236}">
                <a16:creationId xmlns:a16="http://schemas.microsoft.com/office/drawing/2014/main" id="{039AB7E2-551D-92C0-DC1B-22F0B4645D6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38" y="5879135"/>
            <a:ext cx="841760" cy="805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363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58926730-069F-1B8D-E1FD-633F75E2459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73884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26A73188-35B0-4568-ABA9-135BE372F85A}" type="slidenum">
              <a:rPr 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4114F69-C4A1-B9BE-8E02-80D0BE0490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400" y="301626"/>
            <a:ext cx="10414000" cy="748966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73E74F93-1941-77D6-7F23-A65ED49507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79400" y="1524000"/>
            <a:ext cx="5664198" cy="4652963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E6C67B54-E0CF-36EF-E91C-4846D6AE07C6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43646" y="1524000"/>
            <a:ext cx="4320262" cy="4652963"/>
          </a:xfrm>
          <a:custGeom>
            <a:avLst/>
            <a:gdLst>
              <a:gd name="connsiteX0" fmla="*/ 0 w 3939262"/>
              <a:gd name="connsiteY0" fmla="*/ 0 h 4652963"/>
              <a:gd name="connsiteX1" fmla="*/ 3939262 w 3939262"/>
              <a:gd name="connsiteY1" fmla="*/ 0 h 4652963"/>
              <a:gd name="connsiteX2" fmla="*/ 3939262 w 3939262"/>
              <a:gd name="connsiteY2" fmla="*/ 4652963 h 4652963"/>
              <a:gd name="connsiteX3" fmla="*/ 0 w 3939262"/>
              <a:gd name="connsiteY3" fmla="*/ 4652963 h 4652963"/>
              <a:gd name="connsiteX4" fmla="*/ 0 w 3939262"/>
              <a:gd name="connsiteY4" fmla="*/ 0 h 4652963"/>
              <a:gd name="connsiteX0" fmla="*/ 0 w 4320262"/>
              <a:gd name="connsiteY0" fmla="*/ 0 h 4652963"/>
              <a:gd name="connsiteX1" fmla="*/ 4320262 w 4320262"/>
              <a:gd name="connsiteY1" fmla="*/ 0 h 4652963"/>
              <a:gd name="connsiteX2" fmla="*/ 3939262 w 4320262"/>
              <a:gd name="connsiteY2" fmla="*/ 4652963 h 4652963"/>
              <a:gd name="connsiteX3" fmla="*/ 0 w 4320262"/>
              <a:gd name="connsiteY3" fmla="*/ 4652963 h 4652963"/>
              <a:gd name="connsiteX4" fmla="*/ 0 w 4320262"/>
              <a:gd name="connsiteY4" fmla="*/ 0 h 4652963"/>
              <a:gd name="connsiteX0" fmla="*/ 0 w 4320262"/>
              <a:gd name="connsiteY0" fmla="*/ 0 h 4652963"/>
              <a:gd name="connsiteX1" fmla="*/ 4320262 w 4320262"/>
              <a:gd name="connsiteY1" fmla="*/ 0 h 4652963"/>
              <a:gd name="connsiteX2" fmla="*/ 3545562 w 4320262"/>
              <a:gd name="connsiteY2" fmla="*/ 4652963 h 4652963"/>
              <a:gd name="connsiteX3" fmla="*/ 0 w 4320262"/>
              <a:gd name="connsiteY3" fmla="*/ 4652963 h 4652963"/>
              <a:gd name="connsiteX4" fmla="*/ 0 w 4320262"/>
              <a:gd name="connsiteY4" fmla="*/ 0 h 4652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0262" h="4652963">
                <a:moveTo>
                  <a:pt x="0" y="0"/>
                </a:moveTo>
                <a:lnTo>
                  <a:pt x="4320262" y="0"/>
                </a:lnTo>
                <a:lnTo>
                  <a:pt x="3545562" y="4652963"/>
                </a:lnTo>
                <a:lnTo>
                  <a:pt x="0" y="4652963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id="{210C440F-91AF-770C-C626-191B7731084A}"/>
              </a:ext>
            </a:extLst>
          </p:cNvPr>
          <p:cNvSpPr/>
          <p:nvPr userDrawn="1"/>
        </p:nvSpPr>
        <p:spPr>
          <a:xfrm rot="10800000">
            <a:off x="9911272" y="0"/>
            <a:ext cx="2184399" cy="6858000"/>
          </a:xfrm>
          <a:custGeom>
            <a:avLst/>
            <a:gdLst>
              <a:gd name="connsiteX0" fmla="*/ 0 w 7607030"/>
              <a:gd name="connsiteY0" fmla="*/ 0 h 6858000"/>
              <a:gd name="connsiteX1" fmla="*/ 7607030 w 7607030"/>
              <a:gd name="connsiteY1" fmla="*/ 0 h 6858000"/>
              <a:gd name="connsiteX2" fmla="*/ 7607030 w 7607030"/>
              <a:gd name="connsiteY2" fmla="*/ 6858000 h 6858000"/>
              <a:gd name="connsiteX3" fmla="*/ 0 w 7607030"/>
              <a:gd name="connsiteY3" fmla="*/ 6858000 h 6858000"/>
              <a:gd name="connsiteX4" fmla="*/ 0 w 7607030"/>
              <a:gd name="connsiteY4" fmla="*/ 0 h 6858000"/>
              <a:gd name="connsiteX0" fmla="*/ 0 w 8323722"/>
              <a:gd name="connsiteY0" fmla="*/ 0 h 6858000"/>
              <a:gd name="connsiteX1" fmla="*/ 8323722 w 8323722"/>
              <a:gd name="connsiteY1" fmla="*/ 0 h 6858000"/>
              <a:gd name="connsiteX2" fmla="*/ 7607030 w 8323722"/>
              <a:gd name="connsiteY2" fmla="*/ 6858000 h 6858000"/>
              <a:gd name="connsiteX3" fmla="*/ 0 w 8323722"/>
              <a:gd name="connsiteY3" fmla="*/ 6858000 h 6858000"/>
              <a:gd name="connsiteX4" fmla="*/ 0 w 8323722"/>
              <a:gd name="connsiteY4" fmla="*/ 0 h 6858000"/>
              <a:gd name="connsiteX0" fmla="*/ 0 w 8323722"/>
              <a:gd name="connsiteY0" fmla="*/ 0 h 6858000"/>
              <a:gd name="connsiteX1" fmla="*/ 8323722 w 8323722"/>
              <a:gd name="connsiteY1" fmla="*/ 0 h 6858000"/>
              <a:gd name="connsiteX2" fmla="*/ 3872611 w 8323722"/>
              <a:gd name="connsiteY2" fmla="*/ 6858000 h 6858000"/>
              <a:gd name="connsiteX3" fmla="*/ 0 w 8323722"/>
              <a:gd name="connsiteY3" fmla="*/ 6858000 h 6858000"/>
              <a:gd name="connsiteX4" fmla="*/ 0 w 8323722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23722" h="6858000">
                <a:moveTo>
                  <a:pt x="0" y="0"/>
                </a:moveTo>
                <a:lnTo>
                  <a:pt x="8323722" y="0"/>
                </a:lnTo>
                <a:lnTo>
                  <a:pt x="3872611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8000">
                <a:srgbClr val="0073B5"/>
              </a:gs>
              <a:gs pos="100000">
                <a:srgbClr val="5C791B">
                  <a:tint val="23500"/>
                  <a:satMod val="160000"/>
                </a:srgb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2">
            <a:extLst>
              <a:ext uri="{FF2B5EF4-FFF2-40B4-BE49-F238E27FC236}">
                <a16:creationId xmlns:a16="http://schemas.microsoft.com/office/drawing/2014/main" id="{E6126E09-49CB-CBB3-03C9-18CBD0EDD97A}"/>
              </a:ext>
            </a:extLst>
          </p:cNvPr>
          <p:cNvSpPr/>
          <p:nvPr userDrawn="1"/>
        </p:nvSpPr>
        <p:spPr>
          <a:xfrm rot="10800000">
            <a:off x="10007600" y="0"/>
            <a:ext cx="2184400" cy="6858000"/>
          </a:xfrm>
          <a:custGeom>
            <a:avLst/>
            <a:gdLst>
              <a:gd name="connsiteX0" fmla="*/ 0 w 7607030"/>
              <a:gd name="connsiteY0" fmla="*/ 0 h 6858000"/>
              <a:gd name="connsiteX1" fmla="*/ 7607030 w 7607030"/>
              <a:gd name="connsiteY1" fmla="*/ 0 h 6858000"/>
              <a:gd name="connsiteX2" fmla="*/ 7607030 w 7607030"/>
              <a:gd name="connsiteY2" fmla="*/ 6858000 h 6858000"/>
              <a:gd name="connsiteX3" fmla="*/ 0 w 7607030"/>
              <a:gd name="connsiteY3" fmla="*/ 6858000 h 6858000"/>
              <a:gd name="connsiteX4" fmla="*/ 0 w 7607030"/>
              <a:gd name="connsiteY4" fmla="*/ 0 h 6858000"/>
              <a:gd name="connsiteX0" fmla="*/ 0 w 8323722"/>
              <a:gd name="connsiteY0" fmla="*/ 0 h 6858000"/>
              <a:gd name="connsiteX1" fmla="*/ 8323722 w 8323722"/>
              <a:gd name="connsiteY1" fmla="*/ 0 h 6858000"/>
              <a:gd name="connsiteX2" fmla="*/ 7607030 w 8323722"/>
              <a:gd name="connsiteY2" fmla="*/ 6858000 h 6858000"/>
              <a:gd name="connsiteX3" fmla="*/ 0 w 8323722"/>
              <a:gd name="connsiteY3" fmla="*/ 6858000 h 6858000"/>
              <a:gd name="connsiteX4" fmla="*/ 0 w 8323722"/>
              <a:gd name="connsiteY4" fmla="*/ 0 h 6858000"/>
              <a:gd name="connsiteX0" fmla="*/ 0 w 15448987"/>
              <a:gd name="connsiteY0" fmla="*/ 12700 h 6870700"/>
              <a:gd name="connsiteX1" fmla="*/ 15448987 w 15448987"/>
              <a:gd name="connsiteY1" fmla="*/ 0 h 6870700"/>
              <a:gd name="connsiteX2" fmla="*/ 7607030 w 15448987"/>
              <a:gd name="connsiteY2" fmla="*/ 6870700 h 6870700"/>
              <a:gd name="connsiteX3" fmla="*/ 0 w 15448987"/>
              <a:gd name="connsiteY3" fmla="*/ 6870700 h 6870700"/>
              <a:gd name="connsiteX4" fmla="*/ 0 w 15448987"/>
              <a:gd name="connsiteY4" fmla="*/ 12700 h 6870700"/>
              <a:gd name="connsiteX0" fmla="*/ 0 w 34309983"/>
              <a:gd name="connsiteY0" fmla="*/ 38100 h 6896100"/>
              <a:gd name="connsiteX1" fmla="*/ 34309983 w 34309983"/>
              <a:gd name="connsiteY1" fmla="*/ 0 h 6896100"/>
              <a:gd name="connsiteX2" fmla="*/ 7607030 w 34309983"/>
              <a:gd name="connsiteY2" fmla="*/ 6896100 h 6896100"/>
              <a:gd name="connsiteX3" fmla="*/ 0 w 34309983"/>
              <a:gd name="connsiteY3" fmla="*/ 6896100 h 6896100"/>
              <a:gd name="connsiteX4" fmla="*/ 0 w 34309983"/>
              <a:gd name="connsiteY4" fmla="*/ 38100 h 6896100"/>
              <a:gd name="connsiteX0" fmla="*/ 0 w 34309983"/>
              <a:gd name="connsiteY0" fmla="*/ 0 h 6858000"/>
              <a:gd name="connsiteX1" fmla="*/ 34309983 w 34309983"/>
              <a:gd name="connsiteY1" fmla="*/ 0 h 6858000"/>
              <a:gd name="connsiteX2" fmla="*/ 7607030 w 34309983"/>
              <a:gd name="connsiteY2" fmla="*/ 6858000 h 6858000"/>
              <a:gd name="connsiteX3" fmla="*/ 0 w 34309983"/>
              <a:gd name="connsiteY3" fmla="*/ 6858000 h 6858000"/>
              <a:gd name="connsiteX4" fmla="*/ 0 w 34309983"/>
              <a:gd name="connsiteY4" fmla="*/ 0 h 6858000"/>
              <a:gd name="connsiteX0" fmla="*/ 0 w 46883980"/>
              <a:gd name="connsiteY0" fmla="*/ 50800 h 6858000"/>
              <a:gd name="connsiteX1" fmla="*/ 46883980 w 46883980"/>
              <a:gd name="connsiteY1" fmla="*/ 0 h 6858000"/>
              <a:gd name="connsiteX2" fmla="*/ 20181027 w 46883980"/>
              <a:gd name="connsiteY2" fmla="*/ 6858000 h 6858000"/>
              <a:gd name="connsiteX3" fmla="*/ 12573997 w 46883980"/>
              <a:gd name="connsiteY3" fmla="*/ 6858000 h 6858000"/>
              <a:gd name="connsiteX4" fmla="*/ 0 w 46883980"/>
              <a:gd name="connsiteY4" fmla="*/ 50800 h 6858000"/>
              <a:gd name="connsiteX0" fmla="*/ 0 w 48141380"/>
              <a:gd name="connsiteY0" fmla="*/ 12700 h 6858000"/>
              <a:gd name="connsiteX1" fmla="*/ 48141380 w 48141380"/>
              <a:gd name="connsiteY1" fmla="*/ 0 h 6858000"/>
              <a:gd name="connsiteX2" fmla="*/ 21438427 w 48141380"/>
              <a:gd name="connsiteY2" fmla="*/ 6858000 h 6858000"/>
              <a:gd name="connsiteX3" fmla="*/ 13831397 w 48141380"/>
              <a:gd name="connsiteY3" fmla="*/ 6858000 h 6858000"/>
              <a:gd name="connsiteX4" fmla="*/ 0 w 48141380"/>
              <a:gd name="connsiteY4" fmla="*/ 12700 h 6858000"/>
              <a:gd name="connsiteX0" fmla="*/ 0 w 48141380"/>
              <a:gd name="connsiteY0" fmla="*/ 12700 h 6896100"/>
              <a:gd name="connsiteX1" fmla="*/ 48141380 w 48141380"/>
              <a:gd name="connsiteY1" fmla="*/ 0 h 6896100"/>
              <a:gd name="connsiteX2" fmla="*/ 21438427 w 48141380"/>
              <a:gd name="connsiteY2" fmla="*/ 6858000 h 6896100"/>
              <a:gd name="connsiteX3" fmla="*/ 0 w 48141380"/>
              <a:gd name="connsiteY3" fmla="*/ 6896100 h 6896100"/>
              <a:gd name="connsiteX4" fmla="*/ 0 w 48141380"/>
              <a:gd name="connsiteY4" fmla="*/ 12700 h 6896100"/>
              <a:gd name="connsiteX0" fmla="*/ 0 w 48141380"/>
              <a:gd name="connsiteY0" fmla="*/ 12700 h 6858000"/>
              <a:gd name="connsiteX1" fmla="*/ 48141380 w 48141380"/>
              <a:gd name="connsiteY1" fmla="*/ 0 h 6858000"/>
              <a:gd name="connsiteX2" fmla="*/ 21438427 w 48141380"/>
              <a:gd name="connsiteY2" fmla="*/ 6858000 h 6858000"/>
              <a:gd name="connsiteX3" fmla="*/ 419133 w 48141380"/>
              <a:gd name="connsiteY3" fmla="*/ 6845300 h 6858000"/>
              <a:gd name="connsiteX4" fmla="*/ 0 w 48141380"/>
              <a:gd name="connsiteY4" fmla="*/ 12700 h 6858000"/>
              <a:gd name="connsiteX0" fmla="*/ 0 w 48141380"/>
              <a:gd name="connsiteY0" fmla="*/ 0 h 6858000"/>
              <a:gd name="connsiteX1" fmla="*/ 48141380 w 48141380"/>
              <a:gd name="connsiteY1" fmla="*/ 0 h 6858000"/>
              <a:gd name="connsiteX2" fmla="*/ 21438427 w 48141380"/>
              <a:gd name="connsiteY2" fmla="*/ 6858000 h 6858000"/>
              <a:gd name="connsiteX3" fmla="*/ 419133 w 48141380"/>
              <a:gd name="connsiteY3" fmla="*/ 6845300 h 6858000"/>
              <a:gd name="connsiteX4" fmla="*/ 0 w 48141380"/>
              <a:gd name="connsiteY4" fmla="*/ 0 h 6858000"/>
              <a:gd name="connsiteX0" fmla="*/ 0 w 48141380"/>
              <a:gd name="connsiteY0" fmla="*/ 0 h 6858000"/>
              <a:gd name="connsiteX1" fmla="*/ 48141380 w 48141380"/>
              <a:gd name="connsiteY1" fmla="*/ 0 h 6858000"/>
              <a:gd name="connsiteX2" fmla="*/ 21438427 w 48141380"/>
              <a:gd name="connsiteY2" fmla="*/ 6858000 h 6858000"/>
              <a:gd name="connsiteX3" fmla="*/ 6286999 w 48141380"/>
              <a:gd name="connsiteY3" fmla="*/ 6654800 h 6858000"/>
              <a:gd name="connsiteX4" fmla="*/ 0 w 48141380"/>
              <a:gd name="connsiteY4" fmla="*/ 0 h 6858000"/>
              <a:gd name="connsiteX0" fmla="*/ 0 w 48141380"/>
              <a:gd name="connsiteY0" fmla="*/ 0 h 6858000"/>
              <a:gd name="connsiteX1" fmla="*/ 48141380 w 48141380"/>
              <a:gd name="connsiteY1" fmla="*/ 0 h 6858000"/>
              <a:gd name="connsiteX2" fmla="*/ 21438427 w 48141380"/>
              <a:gd name="connsiteY2" fmla="*/ 6858000 h 6858000"/>
              <a:gd name="connsiteX3" fmla="*/ 0 w 48141380"/>
              <a:gd name="connsiteY3" fmla="*/ 6858000 h 6858000"/>
              <a:gd name="connsiteX4" fmla="*/ 0 w 4814138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141380" h="6858000">
                <a:moveTo>
                  <a:pt x="0" y="0"/>
                </a:moveTo>
                <a:lnTo>
                  <a:pt x="48141380" y="0"/>
                </a:lnTo>
                <a:lnTo>
                  <a:pt x="2143842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73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white circle with black text&#10;&#10;Description automatically generated">
            <a:extLst>
              <a:ext uri="{FF2B5EF4-FFF2-40B4-BE49-F238E27FC236}">
                <a16:creationId xmlns:a16="http://schemas.microsoft.com/office/drawing/2014/main" id="{D24A7738-99E7-A575-1645-BC3308CE289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880" y="5441692"/>
            <a:ext cx="1165289" cy="1114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3243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AFC56AA4-366D-EA5B-A32A-211192054CF3}"/>
              </a:ext>
            </a:extLst>
          </p:cNvPr>
          <p:cNvSpPr/>
          <p:nvPr userDrawn="1"/>
        </p:nvSpPr>
        <p:spPr>
          <a:xfrm rot="10800000" flipV="1">
            <a:off x="10007600" y="328"/>
            <a:ext cx="2184400" cy="1133328"/>
          </a:xfrm>
          <a:custGeom>
            <a:avLst/>
            <a:gdLst>
              <a:gd name="connsiteX0" fmla="*/ 0 w 7607030"/>
              <a:gd name="connsiteY0" fmla="*/ 0 h 6858000"/>
              <a:gd name="connsiteX1" fmla="*/ 7607030 w 7607030"/>
              <a:gd name="connsiteY1" fmla="*/ 0 h 6858000"/>
              <a:gd name="connsiteX2" fmla="*/ 7607030 w 7607030"/>
              <a:gd name="connsiteY2" fmla="*/ 6858000 h 6858000"/>
              <a:gd name="connsiteX3" fmla="*/ 0 w 7607030"/>
              <a:gd name="connsiteY3" fmla="*/ 6858000 h 6858000"/>
              <a:gd name="connsiteX4" fmla="*/ 0 w 7607030"/>
              <a:gd name="connsiteY4" fmla="*/ 0 h 6858000"/>
              <a:gd name="connsiteX0" fmla="*/ 0 w 8323722"/>
              <a:gd name="connsiteY0" fmla="*/ 0 h 6858000"/>
              <a:gd name="connsiteX1" fmla="*/ 8323722 w 8323722"/>
              <a:gd name="connsiteY1" fmla="*/ 0 h 6858000"/>
              <a:gd name="connsiteX2" fmla="*/ 7607030 w 8323722"/>
              <a:gd name="connsiteY2" fmla="*/ 6858000 h 6858000"/>
              <a:gd name="connsiteX3" fmla="*/ 0 w 8323722"/>
              <a:gd name="connsiteY3" fmla="*/ 6858000 h 6858000"/>
              <a:gd name="connsiteX4" fmla="*/ 0 w 8323722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23722" h="6858000">
                <a:moveTo>
                  <a:pt x="0" y="0"/>
                </a:moveTo>
                <a:lnTo>
                  <a:pt x="8323722" y="0"/>
                </a:lnTo>
                <a:lnTo>
                  <a:pt x="760703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73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lide Number Placeholder 1">
            <a:extLst>
              <a:ext uri="{FF2B5EF4-FFF2-40B4-BE49-F238E27FC236}">
                <a16:creationId xmlns:a16="http://schemas.microsoft.com/office/drawing/2014/main" id="{5824D23E-E6BD-DE24-AFF4-7A829EA01AD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260562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26A73188-35B0-4568-ABA9-135BE372F85A}" type="slidenum">
              <a:rPr 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40DC069-BF88-8198-F2FA-FE8E8046FC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9400" y="301626"/>
            <a:ext cx="9588500" cy="748966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Now what?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9AEB02D3-29CF-B433-5B59-ADB91F875A8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277138" y="1341139"/>
            <a:ext cx="11726624" cy="4942701"/>
          </a:xfrm>
          <a:prstGeom prst="rect">
            <a:avLst/>
          </a:prstGeom>
        </p:spPr>
        <p:txBody>
          <a:bodyPr/>
          <a:lstStyle>
            <a:lvl1pPr marL="457200" indent="-457200"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Download our Basic Trade Skills Concepts Guide: https://www.realityworks.com/trade-skills-implementation-page/</a:t>
            </a:r>
          </a:p>
          <a:p>
            <a:pPr lvl="0"/>
            <a:r>
              <a:rPr lang="en-US" dirty="0"/>
              <a:t>Request a consultation by completing this free form (or scanning the code) ___</a:t>
            </a:r>
          </a:p>
          <a:p>
            <a:pPr lvl="0"/>
            <a:r>
              <a:rPr lang="en-US" dirty="0"/>
              <a:t>Enter our Welding Month Giveaway: https://www.realityworks.com/were-celebrating-national-welding-month-with-a-giveaway/ </a:t>
            </a:r>
          </a:p>
          <a:p>
            <a:pPr lvl="0"/>
            <a:r>
              <a:rPr lang="en-US" dirty="0"/>
              <a:t>Contact us with questions!</a:t>
            </a:r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C3FF63EC-884B-A9D4-1715-2A0512DB4FE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8330" y="226576"/>
            <a:ext cx="1513920" cy="672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113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D134738-AB0F-D336-EB4F-F76FF30F94A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73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8439923-8080-BFA1-ABD9-3AAF85CA18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9400" y="714438"/>
            <a:ext cx="11635462" cy="2540098"/>
          </a:xfrm>
          <a:prstGeom prst="rect">
            <a:avLst/>
          </a:prstGeom>
        </p:spPr>
        <p:txBody>
          <a:bodyPr/>
          <a:lstStyle>
            <a:lvl1pPr algn="ctr">
              <a:defRPr sz="4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For more information please contact </a:t>
            </a:r>
            <a:br>
              <a:rPr lang="en-US" dirty="0"/>
            </a:br>
            <a:r>
              <a:rPr lang="en-US" dirty="0"/>
              <a:t>Realityworks, Inc. through email at information@realityworks.com </a:t>
            </a:r>
            <a:br>
              <a:rPr lang="en-US" dirty="0"/>
            </a:br>
            <a:r>
              <a:rPr lang="en-US" dirty="0"/>
              <a:t>or call toll free at 800.830.1416</a:t>
            </a:r>
          </a:p>
        </p:txBody>
      </p:sp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AC514692-4913-88A0-8B43-33EE0787FCB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5903" y="3847797"/>
            <a:ext cx="4520193" cy="2008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444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7831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60" r:id="rId3"/>
    <p:sldLayoutId id="2147483655" r:id="rId4"/>
    <p:sldLayoutId id="2147483664" r:id="rId5"/>
    <p:sldLayoutId id="2147483658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www.wpclinic.org/image/photos/28weeks399x379.jpg" TargetMode="Externa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www.wpclinic.org/image/photos/24weeks448x379.jpg" TargetMode="Externa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www.wpclinic.org/image/photos/24weeks448x379.jpg" TargetMode="Externa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question-mark-question-response-1020004/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question-mark-question-response-1020004/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upload.wikimedia.org/wikipedia/commons/6/66/Placenta.jpg" TargetMode="Externa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upload.wikimedia.org/wikipedia/commons/3/38/HumanNewborn.JPG" TargetMode="Externa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wpclinic.org/image/photos/02weeks200x219.jpg" TargetMode="Externa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wpclinic.org/image/photos/teardrop170x238.jpg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question-mark-question-response-1020004/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wpclinic.org/image/photos/08weeks454x371.jpg" TargetMode="Externa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F6CE891-02CB-0048-9344-169898426E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0294" y="2766763"/>
            <a:ext cx="5359593" cy="1466364"/>
          </a:xfrm>
        </p:spPr>
        <p:txBody>
          <a:bodyPr/>
          <a:lstStyle/>
          <a:p>
            <a:r>
              <a:rPr lang="en-US" sz="4000" dirty="0"/>
              <a:t>Pregnancy and Birth</a:t>
            </a:r>
            <a:endParaRPr lang="en-US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06F97433-FF1A-56A0-C3C7-1071214EB255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500294" y="4233127"/>
            <a:ext cx="6989532" cy="103822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400" dirty="0" err="1"/>
              <a:t>RealCare</a:t>
            </a:r>
            <a:r>
              <a:rPr lang="en-US" sz="2400" dirty="0"/>
              <a:t> Program: Life Skills and Healthy Choices for Middle School Students Curriculum</a:t>
            </a:r>
          </a:p>
        </p:txBody>
      </p:sp>
      <p:pic>
        <p:nvPicPr>
          <p:cNvPr id="4" name="Picture Placeholder 3" descr="Person using computer illustration">
            <a:extLst>
              <a:ext uri="{FF2B5EF4-FFF2-40B4-BE49-F238E27FC236}">
                <a16:creationId xmlns:a16="http://schemas.microsoft.com/office/drawing/2014/main" id="{C8D33DD1-C7DF-65C2-1501-0A0D8603F29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" b="64"/>
          <a:stretch/>
        </p:blipFill>
        <p:spPr>
          <a:xfrm>
            <a:off x="7489827" y="-166287"/>
            <a:ext cx="4702174" cy="7024287"/>
          </a:xfrm>
        </p:spPr>
      </p:pic>
      <p:pic>
        <p:nvPicPr>
          <p:cNvPr id="5" name="Picture 4" descr="A white circle with black text&#10;&#10;Description automatically generated">
            <a:extLst>
              <a:ext uri="{FF2B5EF4-FFF2-40B4-BE49-F238E27FC236}">
                <a16:creationId xmlns:a16="http://schemas.microsoft.com/office/drawing/2014/main" id="{A866C566-398C-2CBC-2BB6-F27E3F6260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67" y="449503"/>
            <a:ext cx="2105653" cy="2014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8027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883D163-550B-BB82-7064-A44CC1C2971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73884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26A73188-35B0-4568-ABA9-135BE372F85A}" type="slidenum">
              <a:rPr 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10</a:t>
            </a:fld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34F45F6-8B33-5232-3F65-6605D0EFF6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</a:t>
            </a:r>
            <a:r>
              <a:rPr lang="en-US" baseline="30000" dirty="0"/>
              <a:t>th</a:t>
            </a:r>
            <a:r>
              <a:rPr lang="en-US" dirty="0"/>
              <a:t> Month – Fetus (2</a:t>
            </a:r>
            <a:r>
              <a:rPr lang="en-US" baseline="30000" dirty="0"/>
              <a:t>nd</a:t>
            </a:r>
            <a:r>
              <a:rPr lang="en-US" dirty="0"/>
              <a:t> Trimester)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A6AD91-14DE-B3FB-3949-AE4FDB555CB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800" dirty="0"/>
              <a:t>Our eyes open and close</a:t>
            </a:r>
          </a:p>
          <a:p>
            <a:r>
              <a:rPr lang="en-US" sz="2800" dirty="0"/>
              <a:t>The muscles in our arms and legs strengthen</a:t>
            </a:r>
          </a:p>
          <a:p>
            <a:r>
              <a:rPr lang="en-US" sz="2800" dirty="0"/>
              <a:t>Breath movement begins</a:t>
            </a:r>
          </a:p>
          <a:p>
            <a:r>
              <a:rPr lang="en-US" sz="2800" dirty="0"/>
              <a:t>We have hand and startle reflex</a:t>
            </a:r>
          </a:p>
          <a:p>
            <a:r>
              <a:rPr lang="en-US" sz="2800" dirty="0"/>
              <a:t>Footprints and fingerprints are forming</a:t>
            </a:r>
          </a:p>
          <a:p>
            <a:endParaRPr lang="en-US" dirty="0"/>
          </a:p>
        </p:txBody>
      </p:sp>
      <p:pic>
        <p:nvPicPr>
          <p:cNvPr id="6" name="Picture 4" descr="the unborn child at 7 months">
            <a:hlinkClick r:id="rId2"/>
            <a:extLst>
              <a:ext uri="{FF2B5EF4-FFF2-40B4-BE49-F238E27FC236}">
                <a16:creationId xmlns:a16="http://schemas.microsoft.com/office/drawing/2014/main" id="{FCC12763-75AA-96EB-6173-FB7FC1DB25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980" y="2217571"/>
            <a:ext cx="3130104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77270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F1C30C3-B463-06E2-191E-6EB3BD8CE39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73884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26A73188-35B0-4568-ABA9-135BE372F85A}" type="slidenum">
              <a:rPr 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11</a:t>
            </a:fld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8FC0EF8-6A8F-34A0-D5FA-CE8E812F72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7</a:t>
            </a:r>
            <a:r>
              <a:rPr lang="en-US" baseline="30000" dirty="0"/>
              <a:t>th</a:t>
            </a:r>
            <a:r>
              <a:rPr lang="en-US" dirty="0"/>
              <a:t> Month – Fetus (3</a:t>
            </a:r>
            <a:r>
              <a:rPr lang="en-US" baseline="30000" dirty="0"/>
              <a:t>rd</a:t>
            </a:r>
            <a:r>
              <a:rPr lang="en-US" dirty="0"/>
              <a:t> Trimester)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86A3A8-C7B0-DE0C-B0CF-6AA51057B0A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79400" y="1524000"/>
            <a:ext cx="6048972" cy="4652963"/>
          </a:xfrm>
        </p:spPr>
        <p:txBody>
          <a:bodyPr/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en-US" sz="2800" dirty="0"/>
              <a:t>We are covered with downy hair called lanugo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en-US" sz="2800" dirty="0"/>
              <a:t>Fat deposits begin to appear beneath wrinkly skin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en-US" sz="2800" dirty="0"/>
              <a:t>Our nervous, circulatory, and other systems mature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en-US" sz="2800" dirty="0"/>
              <a:t>A protective waxy substance (Vernix) covers our skin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en-US" sz="2800" dirty="0"/>
              <a:t>Periods of activities are followed by periods of rest and quiet</a:t>
            </a:r>
          </a:p>
          <a:p>
            <a:endParaRPr lang="en-US" dirty="0"/>
          </a:p>
        </p:txBody>
      </p:sp>
      <p:pic>
        <p:nvPicPr>
          <p:cNvPr id="6" name="Content Placeholder 5" descr="the fetus at 6 months">
            <a:hlinkClick r:id="rId2"/>
            <a:extLst>
              <a:ext uri="{FF2B5EF4-FFF2-40B4-BE49-F238E27FC236}">
                <a16:creationId xmlns:a16="http://schemas.microsoft.com/office/drawing/2014/main" id="{421CF456-1EA6-AF85-6EEE-32E706654D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97772" y="2016996"/>
            <a:ext cx="2514601" cy="337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01408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F45B186-5511-0407-9A9D-6FBC20E32E1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73884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26A73188-35B0-4568-ABA9-135BE372F85A}" type="slidenum">
              <a:rPr 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12</a:t>
            </a:fld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083B016-BDE9-63DA-F37B-E38FB8BF2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8</a:t>
            </a:r>
            <a:r>
              <a:rPr lang="en-US" baseline="30000" dirty="0"/>
              <a:t>th</a:t>
            </a:r>
            <a:r>
              <a:rPr lang="en-US" dirty="0"/>
              <a:t> Month – Fetus (3</a:t>
            </a:r>
            <a:r>
              <a:rPr lang="en-US" baseline="30000" dirty="0"/>
              <a:t>rd</a:t>
            </a:r>
            <a:r>
              <a:rPr lang="en-US" dirty="0"/>
              <a:t> Trimester)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C8863D-2E79-E94D-7E8A-8963A9C8AC4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342900" indent="-342900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We can hear sounds and may be startled by sudden noise</a:t>
            </a:r>
          </a:p>
          <a:p>
            <a:pPr marL="342900" indent="-342900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We can hear and recognize our mom’s voice</a:t>
            </a:r>
          </a:p>
          <a:p>
            <a:pPr marL="342900" indent="-342900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We usually moves into a head-down position</a:t>
            </a:r>
          </a:p>
          <a:p>
            <a:endParaRPr lang="en-US" dirty="0"/>
          </a:p>
        </p:txBody>
      </p:sp>
      <p:pic>
        <p:nvPicPr>
          <p:cNvPr id="8" name="Content Placeholder 5" descr="the fetus at 6 months">
            <a:hlinkClick r:id="rId2"/>
            <a:extLst>
              <a:ext uri="{FF2B5EF4-FFF2-40B4-BE49-F238E27FC236}">
                <a16:creationId xmlns:a16="http://schemas.microsoft.com/office/drawing/2014/main" id="{EDF3FF14-2DCE-5DF5-A356-7217C49649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97772" y="2016996"/>
            <a:ext cx="2514601" cy="337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84619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6CB3890-2D21-F59F-115B-E1A8588A7D4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73884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26A73188-35B0-4568-ABA9-135BE372F85A}" type="slidenum">
              <a:rPr 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13</a:t>
            </a:fld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B0E2B54-FF0C-EE92-4B25-5727C077A3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9</a:t>
            </a:r>
            <a:r>
              <a:rPr lang="en-US" baseline="30000" dirty="0"/>
              <a:t>th</a:t>
            </a:r>
            <a:r>
              <a:rPr lang="en-US" dirty="0"/>
              <a:t> Month – Fetus </a:t>
            </a:r>
            <a:r>
              <a:rPr lang="en-US" sz="3200" dirty="0"/>
              <a:t>(3</a:t>
            </a:r>
            <a:r>
              <a:rPr lang="en-US" sz="3200" baseline="30000" dirty="0"/>
              <a:t>rd</a:t>
            </a:r>
            <a:r>
              <a:rPr lang="en-US" sz="3200" dirty="0"/>
              <a:t> Trimester)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ACF394F-F3DF-F903-B0E6-F4F7084DEF5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800" dirty="0"/>
              <a:t>Increased fat under our skin makes us look less wrinkled</a:t>
            </a:r>
          </a:p>
          <a:p>
            <a:r>
              <a:rPr lang="en-US" sz="2800" dirty="0"/>
              <a:t>Our movement decreases with less room to move</a:t>
            </a:r>
          </a:p>
          <a:p>
            <a:r>
              <a:rPr lang="en-US" sz="2800" dirty="0"/>
              <a:t>We gain disease-fighting antibodies from our mom’s blood</a:t>
            </a:r>
          </a:p>
          <a:p>
            <a:r>
              <a:rPr lang="en-US" sz="2800" dirty="0"/>
              <a:t>We descend lower into pelvis—getting ready for birth</a:t>
            </a:r>
          </a:p>
          <a:p>
            <a:endParaRPr lang="en-US" dirty="0"/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id="{73D7BBE6-5D8F-E3B4-2ABB-9EF84C4DB3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015" y="2120366"/>
            <a:ext cx="3048000" cy="346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61143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B5F758D-6A8E-D74E-12AF-2CB74723FEF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260562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26A73188-35B0-4568-ABA9-135BE372F85A}" type="slidenum">
              <a:rPr 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14</a:t>
            </a:fld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401C615-7F67-88CD-CC0B-7B9BF9B54B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connecting us to our mothers?</a:t>
            </a:r>
          </a:p>
        </p:txBody>
      </p:sp>
      <p:pic>
        <p:nvPicPr>
          <p:cNvPr id="5" name="Picture 4" descr="A person holding a question mark&#10;&#10;Description automatically generated">
            <a:extLst>
              <a:ext uri="{FF2B5EF4-FFF2-40B4-BE49-F238E27FC236}">
                <a16:creationId xmlns:a16="http://schemas.microsoft.com/office/drawing/2014/main" id="{2EBC8E26-AD43-07E2-8B37-09F64E1400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099957" y="845545"/>
            <a:ext cx="5992085" cy="59920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471004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499A35D-C60F-249E-892D-2D944F86B50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73884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26A73188-35B0-4568-ABA9-135BE372F85A}" type="slidenum">
              <a:rPr 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15</a:t>
            </a:fld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D3A53CC-D33C-1833-520E-B365DEAC97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Umbilical Cord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F2D0E5-B76F-4AA5-3917-636A3484D4E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800" dirty="0"/>
              <a:t>Lifeline from mother to baby that carries food, oxygen, and water</a:t>
            </a:r>
          </a:p>
          <a:p>
            <a:r>
              <a:rPr lang="en-US" sz="2800" dirty="0"/>
              <a:t>This is what must be cut during delivery-when people say ‘cut the cord’ this is what they mean</a:t>
            </a:r>
          </a:p>
          <a:p>
            <a:endParaRPr lang="en-US" dirty="0"/>
          </a:p>
        </p:txBody>
      </p:sp>
      <p:pic>
        <p:nvPicPr>
          <p:cNvPr id="6" name="Picture 2" descr="Umbilicalcord">
            <a:extLst>
              <a:ext uri="{FF2B5EF4-FFF2-40B4-BE49-F238E27FC236}">
                <a16:creationId xmlns:a16="http://schemas.microsoft.com/office/drawing/2014/main" id="{4B6FF0A7-09B8-ECE6-5153-FEC2B139BB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073884" y="1929742"/>
            <a:ext cx="2312988" cy="3547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1107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D319FED-DFF1-0BD8-7C90-5E2D9B633B9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260562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26A73188-35B0-4568-ABA9-135BE372F85A}" type="slidenum">
              <a:rPr 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16</a:t>
            </a:fld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E9145B5-0713-B979-D029-B02EDDF0DB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does the umbilical cord attach to so it can feed the growing embryo?</a:t>
            </a:r>
          </a:p>
        </p:txBody>
      </p:sp>
      <p:pic>
        <p:nvPicPr>
          <p:cNvPr id="5" name="Picture 4" descr="A person holding a question mark&#10;&#10;Description automatically generated">
            <a:extLst>
              <a:ext uri="{FF2B5EF4-FFF2-40B4-BE49-F238E27FC236}">
                <a16:creationId xmlns:a16="http://schemas.microsoft.com/office/drawing/2014/main" id="{480B8B48-EE61-66D3-1645-325C34F0AF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416829" y="1499658"/>
            <a:ext cx="5358342" cy="53583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579406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39CE828-DBAD-4AD2-1178-7F734AF6C47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73884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26A73188-35B0-4568-ABA9-135BE372F85A}" type="slidenum">
              <a:rPr 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17</a:t>
            </a:fld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9E862E1-0309-902D-4153-6C2B6AAD54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Placenta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CB7114-1AE3-D903-38F7-E8B64F4728B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solidFill>
                  <a:schemeClr val="tx1"/>
                </a:solidFill>
                <a:latin typeface="Arial" panose="020B0604020202020204" pitchFamily="34" charset="0"/>
              </a:rPr>
              <a:t>Thick-walled circular organ, rich in blood supply connected to the umbilical cord</a:t>
            </a:r>
          </a:p>
          <a:p>
            <a:pPr eaLnBrk="1" hangingPunct="1"/>
            <a:r>
              <a:rPr lang="en-US" altLang="en-US" dirty="0">
                <a:solidFill>
                  <a:schemeClr val="tx1"/>
                </a:solidFill>
                <a:latin typeface="Arial" panose="020B0604020202020204" pitchFamily="34" charset="0"/>
              </a:rPr>
              <a:t>The placenta must also be delivered. This is called the AFTERBIRTH:</a:t>
            </a:r>
          </a:p>
          <a:p>
            <a:pPr lvl="1" eaLnBrk="1" hangingPunct="1"/>
            <a:r>
              <a:rPr lang="en-US" altLang="en-US" dirty="0">
                <a:solidFill>
                  <a:schemeClr val="tx1"/>
                </a:solidFill>
                <a:latin typeface="Arial" panose="020B0604020202020204" pitchFamily="34" charset="0"/>
              </a:rPr>
              <a:t>Tissues, fluids, and the placenta that passes out after the birth of the baby</a:t>
            </a:r>
          </a:p>
          <a:p>
            <a:endParaRPr lang="en-US" dirty="0"/>
          </a:p>
        </p:txBody>
      </p:sp>
      <p:pic>
        <p:nvPicPr>
          <p:cNvPr id="6" name="Picture 3">
            <a:hlinkClick r:id="rId2"/>
            <a:extLst>
              <a:ext uri="{FF2B5EF4-FFF2-40B4-BE49-F238E27FC236}">
                <a16:creationId xmlns:a16="http://schemas.microsoft.com/office/drawing/2014/main" id="{829EB29D-A129-C798-0036-1E0B3C172D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4956" y="2170112"/>
            <a:ext cx="3351212" cy="251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89919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35AC3EA-842D-475E-A0CC-49A0E7E1A85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73884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26A73188-35B0-4568-ABA9-135BE372F85A}" type="slidenum">
              <a:rPr 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18</a:t>
            </a:fld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E41CE51-611E-127D-21E1-924AB9C19C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the “Bag of Water?”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75D9C4-5345-2AA8-FE54-9453146CF94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Amniotic Sac</a:t>
            </a:r>
          </a:p>
          <a:p>
            <a:pPr lvl="1"/>
            <a:r>
              <a:rPr lang="en-US" dirty="0"/>
              <a:t>Covering around the fetus</a:t>
            </a:r>
          </a:p>
          <a:p>
            <a:pPr lvl="1"/>
            <a:r>
              <a:rPr lang="en-US" dirty="0"/>
              <a:t>Also called the bag of water</a:t>
            </a:r>
          </a:p>
          <a:p>
            <a:pPr lvl="1"/>
            <a:r>
              <a:rPr lang="en-US" dirty="0"/>
              <a:t>When this breaks the mother knows it’s almost time to deliver</a:t>
            </a:r>
          </a:p>
          <a:p>
            <a:endParaRPr lang="en-US" dirty="0"/>
          </a:p>
        </p:txBody>
      </p:sp>
      <p:pic>
        <p:nvPicPr>
          <p:cNvPr id="6" name="Picture 2" descr="02mos">
            <a:extLst>
              <a:ext uri="{FF2B5EF4-FFF2-40B4-BE49-F238E27FC236}">
                <a16:creationId xmlns:a16="http://schemas.microsoft.com/office/drawing/2014/main" id="{8357924D-DA81-8E5B-027B-ADFB6E3EA6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303" y="2057400"/>
            <a:ext cx="3001963" cy="299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14763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067EB8-ADD8-3A4C-DC42-6CF9A3A5ACCE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73884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26A73188-35B0-4568-ABA9-135BE372F85A}" type="slidenum">
              <a:rPr 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19</a:t>
            </a:fld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59B48B8-04AC-BDD5-B4E2-BCFC0A751A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And Then the Journey Begins…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48CD6B-9829-598A-B9A7-F7EEB57B43E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First the cervix must dilate to 10 cm</a:t>
            </a:r>
          </a:p>
          <a:p>
            <a:r>
              <a:rPr lang="en-US" dirty="0"/>
              <a:t>Cervix:</a:t>
            </a:r>
          </a:p>
          <a:p>
            <a:pPr lvl="1"/>
            <a:r>
              <a:rPr lang="en-US" sz="2400" dirty="0"/>
              <a:t>The neck of the uterus, which must stretch open during labor</a:t>
            </a:r>
          </a:p>
          <a:p>
            <a:r>
              <a:rPr lang="en-US" dirty="0"/>
              <a:t>Out through the vagina/birth canal</a:t>
            </a:r>
          </a:p>
        </p:txBody>
      </p:sp>
      <p:pic>
        <p:nvPicPr>
          <p:cNvPr id="7" name="Picture Placeholder 6" descr="Healthcare worker holding newborn baby">
            <a:extLst>
              <a:ext uri="{FF2B5EF4-FFF2-40B4-BE49-F238E27FC236}">
                <a16:creationId xmlns:a16="http://schemas.microsoft.com/office/drawing/2014/main" id="{44D5A8DE-F2E6-977B-D6C3-1620E65D09D7}"/>
              </a:ext>
            </a:extLst>
          </p:cNvPr>
          <p:cNvPicPr>
            <a:picLocks noGrp="1" noChangeAspect="1"/>
          </p:cNvPicPr>
          <p:nvPr>
            <p:ph type="pic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41" r="25669"/>
          <a:stretch/>
        </p:blipFill>
        <p:spPr>
          <a:xfrm>
            <a:off x="6143646" y="1524000"/>
            <a:ext cx="4320262" cy="4652963"/>
          </a:xfrm>
        </p:spPr>
      </p:pic>
    </p:spTree>
    <p:extLst>
      <p:ext uri="{BB962C8B-B14F-4D97-AF65-F5344CB8AC3E}">
        <p14:creationId xmlns:p14="http://schemas.microsoft.com/office/powerpoint/2010/main" val="41864643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D6A4BEC-82F5-192E-E53B-7FA32DA4CB2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260562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26A73188-35B0-4568-ABA9-135BE372F85A}" type="slidenum">
              <a:rPr 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2</a:t>
            </a:fld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77476F3-C170-815B-1D46-FA7691B25D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One Sperm + One Egg = You</a:t>
            </a:r>
          </a:p>
        </p:txBody>
      </p:sp>
      <p:pic>
        <p:nvPicPr>
          <p:cNvPr id="6" name="Picture 8" descr="ovum-lg">
            <a:extLst>
              <a:ext uri="{FF2B5EF4-FFF2-40B4-BE49-F238E27FC236}">
                <a16:creationId xmlns:a16="http://schemas.microsoft.com/office/drawing/2014/main" id="{B8F240C7-A7D6-2CB0-D8CC-9EE244FB9D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76450" y="1369859"/>
            <a:ext cx="8039100" cy="5186515"/>
          </a:xfrm>
          <a:prstGeom prst="rect">
            <a:avLst/>
          </a:prstGeo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8414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0AC95C1-60D3-501E-5943-5FE3004FD13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260562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26A73188-35B0-4568-ABA9-135BE372F85A}" type="slidenum">
              <a:rPr 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20</a:t>
            </a:fld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8FAEC7-71AE-950E-0D7A-769FD0E67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Stages of Labor</a:t>
            </a:r>
          </a:p>
        </p:txBody>
      </p:sp>
      <p:pic>
        <p:nvPicPr>
          <p:cNvPr id="5" name="Content Placeholder 5">
            <a:extLst>
              <a:ext uri="{FF2B5EF4-FFF2-40B4-BE49-F238E27FC236}">
                <a16:creationId xmlns:a16="http://schemas.microsoft.com/office/drawing/2014/main" id="{84EAA046-DD3B-7590-750A-DF07E2272B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9089" y="851026"/>
            <a:ext cx="6773821" cy="6006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5401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19100C1-FF27-DE76-522E-5151C810EDC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260562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26A73188-35B0-4568-ABA9-135BE372F85A}" type="slidenum">
              <a:rPr 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21</a:t>
            </a:fld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3605177-A145-73DA-7CCC-23D586808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 Are Here!</a:t>
            </a:r>
          </a:p>
        </p:txBody>
      </p:sp>
      <p:pic>
        <p:nvPicPr>
          <p:cNvPr id="5" name="Picture 8" descr="File:HumanNewborn.JPG">
            <a:hlinkClick r:id="rId2"/>
            <a:extLst>
              <a:ext uri="{FF2B5EF4-FFF2-40B4-BE49-F238E27FC236}">
                <a16:creationId xmlns:a16="http://schemas.microsoft.com/office/drawing/2014/main" id="{D0D900BC-2FD8-2562-3678-29D090BEF0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44" b="6109"/>
          <a:stretch/>
        </p:blipFill>
        <p:spPr bwMode="auto">
          <a:xfrm>
            <a:off x="1981200" y="1865014"/>
            <a:ext cx="8229600" cy="396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03522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F953018-DCF8-26FC-5F07-C55DD98D9CC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260562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26A73188-35B0-4568-ABA9-135BE372F85A}" type="slidenum">
              <a:rPr 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22</a:t>
            </a:fld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8F08112-DCC4-D38B-6290-09028162E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When Things Do Not Go As Planned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CF5543-ABDA-69EF-CF5D-488027B05991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06000" indent="-306000" eaLnBrk="1" fontAlgn="auto" hangingPunct="1">
              <a:lnSpc>
                <a:spcPct val="90000"/>
              </a:lnSpc>
              <a:defRPr/>
            </a:pPr>
            <a:r>
              <a:rPr lang="en-US" altLang="en-US" dirty="0">
                <a:solidFill>
                  <a:schemeClr val="tx1"/>
                </a:solidFill>
              </a:rPr>
              <a:t>Miscarriage </a:t>
            </a:r>
          </a:p>
          <a:p>
            <a:pPr marL="781200" lvl="1" indent="-457200" eaLnBrk="1" fontAlgn="auto" hangingPunct="1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en-US" sz="2400" dirty="0">
                <a:solidFill>
                  <a:schemeClr val="tx1"/>
                </a:solidFill>
              </a:rPr>
              <a:t>Baby dies inside the mother’s uterus and is passed out early</a:t>
            </a:r>
          </a:p>
          <a:p>
            <a:pPr marL="306000" indent="-306000" eaLnBrk="1" fontAlgn="auto" hangingPunct="1">
              <a:lnSpc>
                <a:spcPct val="90000"/>
              </a:lnSpc>
              <a:defRPr/>
            </a:pPr>
            <a:r>
              <a:rPr lang="en-US" altLang="en-US" dirty="0">
                <a:solidFill>
                  <a:schemeClr val="tx1"/>
                </a:solidFill>
              </a:rPr>
              <a:t>Premature</a:t>
            </a:r>
          </a:p>
          <a:p>
            <a:pPr marL="666900" lvl="1" indent="-342900" eaLnBrk="1" fontAlgn="auto" hangingPunct="1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en-US" sz="2400" dirty="0">
                <a:solidFill>
                  <a:schemeClr val="tx1"/>
                </a:solidFill>
              </a:rPr>
              <a:t>Baby is born early</a:t>
            </a:r>
          </a:p>
          <a:p>
            <a:pPr marL="306000" indent="-306000" eaLnBrk="1" fontAlgn="auto" hangingPunct="1">
              <a:lnSpc>
                <a:spcPct val="90000"/>
              </a:lnSpc>
              <a:defRPr/>
            </a:pPr>
            <a:r>
              <a:rPr lang="en-US" altLang="en-US" dirty="0">
                <a:solidFill>
                  <a:schemeClr val="tx1"/>
                </a:solidFill>
              </a:rPr>
              <a:t>Breech birth</a:t>
            </a:r>
          </a:p>
          <a:p>
            <a:pPr marL="666900" lvl="1" indent="-342900" eaLnBrk="1" fontAlgn="auto" hangingPunct="1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en-US" sz="2400" dirty="0">
                <a:solidFill>
                  <a:schemeClr val="tx1"/>
                </a:solidFill>
              </a:rPr>
              <a:t>Baby is born feet first</a:t>
            </a:r>
          </a:p>
          <a:p>
            <a:pPr marL="306000" indent="-306000" eaLnBrk="1" fontAlgn="auto" hangingPunct="1">
              <a:lnSpc>
                <a:spcPct val="90000"/>
              </a:lnSpc>
              <a:defRPr/>
            </a:pPr>
            <a:r>
              <a:rPr lang="en-US" altLang="en-US" dirty="0">
                <a:solidFill>
                  <a:schemeClr val="tx1"/>
                </a:solidFill>
              </a:rPr>
              <a:t>Caesarian birth</a:t>
            </a:r>
          </a:p>
          <a:p>
            <a:pPr marL="666900" lvl="1" indent="-342900" eaLnBrk="1" fontAlgn="auto" hangingPunct="1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en-US" sz="2400" dirty="0">
                <a:solidFill>
                  <a:schemeClr val="tx1"/>
                </a:solidFill>
              </a:rPr>
              <a:t>Baby is taken through the mother’s abdomen through surgery</a:t>
            </a:r>
          </a:p>
          <a:p>
            <a:pPr marL="306000" indent="-306000" eaLnBrk="1" fontAlgn="auto" hangingPunct="1">
              <a:lnSpc>
                <a:spcPct val="90000"/>
              </a:lnSpc>
              <a:defRPr/>
            </a:pPr>
            <a:r>
              <a:rPr lang="en-US" altLang="en-US" dirty="0">
                <a:solidFill>
                  <a:schemeClr val="tx1"/>
                </a:solidFill>
              </a:rPr>
              <a:t>Stillborn</a:t>
            </a:r>
          </a:p>
          <a:p>
            <a:pPr marL="666900" lvl="1" indent="-342900" eaLnBrk="1" fontAlgn="auto" hangingPunct="1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en-US" sz="2400" dirty="0">
                <a:solidFill>
                  <a:schemeClr val="tx1"/>
                </a:solidFill>
              </a:rPr>
              <a:t>Baby dies during labor and is born dead</a:t>
            </a:r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8953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FF166D-70A6-55CB-BCF8-D0E860E4B1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C564896-545F-206F-E275-AA2149C9FEF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260562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26A73188-35B0-4568-ABA9-135BE372F85A}" type="slidenum">
              <a:rPr lang="en-US" sz="1400" smtClean="0">
                <a:cs typeface="Arial" panose="020B0604020202020204" pitchFamily="34" charset="0"/>
              </a:rPr>
              <a:pPr algn="r"/>
              <a:t>23</a:t>
            </a:fld>
            <a:endParaRPr lang="en-US" sz="1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36341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2C9E8E-71E4-1613-C2FE-7C5C7CC1F8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400" y="1326185"/>
            <a:ext cx="11635462" cy="200944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3600" dirty="0"/>
              <a:t>For more information, please contact Realityworks, Inc. through email at information@realityworks.com </a:t>
            </a:r>
            <a:br>
              <a:rPr lang="en-US" sz="3600" dirty="0"/>
            </a:br>
            <a:r>
              <a:rPr lang="en-US" sz="3600" dirty="0"/>
              <a:t>or call toll free at 800.830.1416</a:t>
            </a:r>
          </a:p>
        </p:txBody>
      </p:sp>
    </p:spTree>
    <p:extLst>
      <p:ext uri="{BB962C8B-B14F-4D97-AF65-F5344CB8AC3E}">
        <p14:creationId xmlns:p14="http://schemas.microsoft.com/office/powerpoint/2010/main" val="21150757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E4FCAEE-862E-D0CF-D6AC-33A1380A75E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260562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26A73188-35B0-4568-ABA9-135BE372F85A}" type="slidenum">
              <a:rPr 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3</a:t>
            </a:fld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430721C-ACE4-7EA4-3832-14065A7DF1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Fetal Development Stages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5CB324-A26F-9CC7-129B-6FAC90A367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77138" y="1341139"/>
            <a:ext cx="5818862" cy="4942701"/>
          </a:xfrm>
        </p:spPr>
        <p:txBody>
          <a:bodyPr/>
          <a:lstStyle/>
          <a:p>
            <a:pPr marL="306000" indent="-306000" eaLnBrk="1" fontAlgn="auto" hangingPunct="1">
              <a:lnSpc>
                <a:spcPct val="120000"/>
              </a:lnSpc>
              <a:defRPr/>
            </a:pPr>
            <a:r>
              <a:rPr lang="en-US" altLang="en-US" dirty="0"/>
              <a:t>Zygote Stage – Lasts 2 weeks</a:t>
            </a:r>
          </a:p>
          <a:p>
            <a:pPr marL="781200" lvl="1" indent="-457200" eaLnBrk="1" fontAlgn="auto" hangingPunct="1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en-US" sz="2800" dirty="0"/>
              <a:t> </a:t>
            </a:r>
            <a:r>
              <a:rPr lang="en-US" altLang="en-US" sz="2400" dirty="0"/>
              <a:t>Sperm unites with ovum (egg)</a:t>
            </a:r>
          </a:p>
          <a:p>
            <a:pPr marL="306000" indent="-306000" eaLnBrk="1" fontAlgn="auto" hangingPunct="1">
              <a:lnSpc>
                <a:spcPct val="120000"/>
              </a:lnSpc>
              <a:defRPr/>
            </a:pPr>
            <a:r>
              <a:rPr lang="en-US" altLang="en-US" dirty="0"/>
              <a:t>Embryo Stage – Lasts 6 weeks </a:t>
            </a:r>
          </a:p>
          <a:p>
            <a:pPr marL="781200" lvl="1" indent="-457200" eaLnBrk="1" fontAlgn="auto" hangingPunct="1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en-US" sz="2400" dirty="0"/>
              <a:t>All major body systems begin to develop:</a:t>
            </a:r>
          </a:p>
          <a:p>
            <a:pPr marL="1087200" lvl="2" indent="-457200" eaLnBrk="1" fontAlgn="auto" hangingPunct="1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en-US" sz="2000" dirty="0"/>
              <a:t>Central nervous system, brain, blood vessels, stomach, heart</a:t>
            </a:r>
          </a:p>
          <a:p>
            <a:pPr marL="1087200" lvl="2" indent="-457200" eaLnBrk="1" fontAlgn="auto" hangingPunct="1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en-US" sz="2000" dirty="0"/>
              <a:t>Eyes, lungs arms legs, hands, feet</a:t>
            </a:r>
          </a:p>
          <a:p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9C7EEC8-8586-CA99-8CDB-FA93B0280666}"/>
              </a:ext>
            </a:extLst>
          </p:cNvPr>
          <p:cNvSpPr txBox="1">
            <a:spLocks/>
          </p:cNvSpPr>
          <p:nvPr/>
        </p:nvSpPr>
        <p:spPr>
          <a:xfrm>
            <a:off x="6096000" y="1341138"/>
            <a:ext cx="5818862" cy="4942701"/>
          </a:xfrm>
          <a:prstGeom prst="rect">
            <a:avLst/>
          </a:prstGeom>
        </p:spPr>
        <p:txBody>
          <a:bodyPr/>
          <a:lstStyle>
            <a:lvl1pPr marL="457200" indent="-4572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06000" indent="-306000">
              <a:lnSpc>
                <a:spcPct val="120000"/>
              </a:lnSpc>
              <a:defRPr/>
            </a:pPr>
            <a:r>
              <a:rPr lang="en-US" altLang="en-US" dirty="0"/>
              <a:t>Fetus Stage – Lasts 7 months</a:t>
            </a:r>
          </a:p>
          <a:p>
            <a:pPr marL="781200" lvl="1" indent="-4572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en-US" sz="2400" dirty="0"/>
              <a:t>Fetus grows and matures</a:t>
            </a:r>
          </a:p>
          <a:p>
            <a:pPr marL="781200" lvl="1" indent="-4572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en-US" sz="2400" dirty="0"/>
              <a:t>Rapid growth of body, head, arms, and legs</a:t>
            </a:r>
          </a:p>
          <a:p>
            <a:pPr marL="781200" lvl="1" indent="-4572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en-US" sz="2400" dirty="0"/>
              <a:t>Organs develop for breathing, digestions</a:t>
            </a:r>
            <a:r>
              <a:rPr lang="en-US" altLang="en-US" sz="2400"/>
              <a:t>, and blood </a:t>
            </a:r>
            <a:r>
              <a:rPr lang="en-US" altLang="en-US" sz="2400" dirty="0"/>
              <a:t>circulation</a:t>
            </a:r>
          </a:p>
          <a:p>
            <a:pPr marL="781200" lvl="1" indent="-4572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en-US" sz="2400" dirty="0"/>
              <a:t>Nerves and muscles develop</a:t>
            </a:r>
          </a:p>
          <a:p>
            <a:pPr marL="781200" lvl="1" indent="-4572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en-US" sz="2400" dirty="0"/>
              <a:t>Heart pumps blood through veins and arteries</a:t>
            </a:r>
            <a:endParaRPr lang="en-US" sz="2400" dirty="0"/>
          </a:p>
          <a:p>
            <a:endParaRPr lang="en-US" dirty="0"/>
          </a:p>
        </p:txBody>
      </p:sp>
      <p:pic>
        <p:nvPicPr>
          <p:cNvPr id="6" name="Picture 5" descr="fertilized egg">
            <a:hlinkClick r:id="rId2"/>
            <a:extLst>
              <a:ext uri="{FF2B5EF4-FFF2-40B4-BE49-F238E27FC236}">
                <a16:creationId xmlns:a16="http://schemas.microsoft.com/office/drawing/2014/main" id="{50E97275-BBDF-04CB-3C14-784009366C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32079"/>
            <a:ext cx="1425921" cy="1425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8620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75ED787-942B-8F9D-D23B-7733E4B01C5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260562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26A73188-35B0-4568-ABA9-135BE372F85A}" type="slidenum">
              <a:rPr 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4</a:t>
            </a:fld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05BDE23-6D91-CF75-B5F8-6C5F8E8196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</a:t>
            </a:r>
            <a:r>
              <a:rPr lang="en-US" baseline="30000" dirty="0"/>
              <a:t>nd</a:t>
            </a:r>
            <a:r>
              <a:rPr lang="en-US" dirty="0"/>
              <a:t> Month – Embryo (1</a:t>
            </a:r>
            <a:r>
              <a:rPr lang="en-US" baseline="30000" dirty="0"/>
              <a:t>st</a:t>
            </a:r>
            <a:r>
              <a:rPr lang="en-US" dirty="0"/>
              <a:t> Trimester)</a:t>
            </a:r>
            <a:endParaRPr lang="en-US" sz="32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C64AB2-0196-E220-D942-2AC7A06397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77138" y="1341139"/>
            <a:ext cx="8789183" cy="4942701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Photo taken after surgery for an ectopic pregnancy – shows development of baby at only 6 weeks after conception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Major organs have begun to form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Hair follicles and nipples form, knees and elbows visible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Eyes have retina and lens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Major muscle system is developed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End of 2</a:t>
            </a:r>
            <a:r>
              <a:rPr lang="en-US" altLang="en-US" sz="2800" baseline="30000" dirty="0"/>
              <a:t>nd</a:t>
            </a:r>
            <a:r>
              <a:rPr lang="en-US" altLang="en-US" sz="2800" dirty="0"/>
              <a:t> month (8 weeks) begins the fetal stage of development</a:t>
            </a:r>
            <a:endParaRPr lang="en-US" sz="2800" dirty="0"/>
          </a:p>
          <a:p>
            <a:endParaRPr lang="en-US" dirty="0"/>
          </a:p>
        </p:txBody>
      </p:sp>
      <p:pic>
        <p:nvPicPr>
          <p:cNvPr id="5" name="Picture 2" descr="unborn child at 7 weeks">
            <a:hlinkClick r:id="rId2"/>
            <a:extLst>
              <a:ext uri="{FF2B5EF4-FFF2-40B4-BE49-F238E27FC236}">
                <a16:creationId xmlns:a16="http://schemas.microsoft.com/office/drawing/2014/main" id="{19D9E368-0552-BD53-52C6-6C8EC6804F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4139" y="2135814"/>
            <a:ext cx="2308225" cy="313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78865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0C3E5D5-7A32-9A7E-80DF-50FE255F3F1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260562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26A73188-35B0-4568-ABA9-135BE372F85A}" type="slidenum">
              <a:rPr 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5</a:t>
            </a:fld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2295FC0-A458-5AE3-02F4-280508B2BD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does the embryo attach to so it can start to grow?</a:t>
            </a:r>
          </a:p>
        </p:txBody>
      </p:sp>
      <p:pic>
        <p:nvPicPr>
          <p:cNvPr id="5" name="Picture 4" descr="A person holding a question mark&#10;&#10;Description automatically generated">
            <a:extLst>
              <a:ext uri="{FF2B5EF4-FFF2-40B4-BE49-F238E27FC236}">
                <a16:creationId xmlns:a16="http://schemas.microsoft.com/office/drawing/2014/main" id="{FE328BCB-6114-03BC-AB55-110E5BE336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407775" y="1481551"/>
            <a:ext cx="5376449" cy="537644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251766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DE59DED-23B2-A983-3B79-328DF2B0638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73884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26A73188-35B0-4568-ABA9-135BE372F85A}" type="slidenum">
              <a:rPr 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6</a:t>
            </a:fld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0A044A4-811B-3AB7-27F9-4DF698A8D0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Uterus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6C305B-B5EB-9BF3-7850-3A35DB3091B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Pear-shaped, muscular-walled organ where the fetus develops for NINE months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Sit back and relax because we are going to be here for a while!</a:t>
            </a:r>
          </a:p>
          <a:p>
            <a:endParaRPr lang="en-US" dirty="0"/>
          </a:p>
        </p:txBody>
      </p:sp>
      <p:pic>
        <p:nvPicPr>
          <p:cNvPr id="6" name="Picture 5" descr="MCj02219390000[1]">
            <a:extLst>
              <a:ext uri="{FF2B5EF4-FFF2-40B4-BE49-F238E27FC236}">
                <a16:creationId xmlns:a16="http://schemas.microsoft.com/office/drawing/2014/main" id="{270A1E57-77B0-237D-7324-A1CA4B2AB4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484" y="2065171"/>
            <a:ext cx="32766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54537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ED86BD2-D61E-8DDD-7F91-51379D006C6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73884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26A73188-35B0-4568-ABA9-135BE372F85A}" type="slidenum">
              <a:rPr 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7</a:t>
            </a:fld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43C316E-9C93-7638-EF04-994829A609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3</a:t>
            </a:r>
            <a:r>
              <a:rPr lang="en-US" sz="3600" baseline="30000" dirty="0"/>
              <a:t>rd</a:t>
            </a:r>
            <a:r>
              <a:rPr lang="en-US" sz="3600" dirty="0"/>
              <a:t> Month – Fetus </a:t>
            </a:r>
            <a:r>
              <a:rPr lang="en-US" dirty="0"/>
              <a:t>(1</a:t>
            </a:r>
            <a:r>
              <a:rPr lang="en-US" baseline="30000" dirty="0"/>
              <a:t>st</a:t>
            </a:r>
            <a:r>
              <a:rPr lang="en-US" dirty="0"/>
              <a:t> Trimester)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22824B-D567-EEBC-6C56-AF5B005E787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altLang="en-US" dirty="0"/>
              <a:t>Our nostrils, mouth, lips, teeth buds, and eyelids form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altLang="en-US" dirty="0"/>
              <a:t>Our fingers and toes are almost complete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altLang="en-US" dirty="0"/>
              <a:t>Our heartbeat can be heard with a stethoscope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altLang="en-US" dirty="0"/>
              <a:t>All organs are present though immature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altLang="en-US" dirty="0"/>
              <a:t>Red blood cells are produced in the liver</a:t>
            </a:r>
          </a:p>
          <a:p>
            <a:endParaRPr lang="en-US" dirty="0"/>
          </a:p>
        </p:txBody>
      </p:sp>
      <p:pic>
        <p:nvPicPr>
          <p:cNvPr id="6" name="Picture 5" descr="The embryo at 8 weeks">
            <a:hlinkClick r:id="rId2"/>
            <a:extLst>
              <a:ext uri="{FF2B5EF4-FFF2-40B4-BE49-F238E27FC236}">
                <a16:creationId xmlns:a16="http://schemas.microsoft.com/office/drawing/2014/main" id="{7558D618-44C6-2942-15AA-81CF8C5B99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4" r="2" b="2"/>
          <a:stretch/>
        </p:blipFill>
        <p:spPr bwMode="auto">
          <a:xfrm>
            <a:off x="6385385" y="1988970"/>
            <a:ext cx="3431699" cy="342900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92416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0B85287-E1C5-30C1-0354-2DD591FD5A1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73884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26A73188-35B0-4568-ABA9-135BE372F85A}" type="slidenum">
              <a:rPr 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8</a:t>
            </a:fld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C82FB91-543B-5B93-84BF-3ECF8BD68F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</a:t>
            </a:r>
            <a:r>
              <a:rPr lang="en-US" baseline="30000" dirty="0"/>
              <a:t>th</a:t>
            </a:r>
            <a:r>
              <a:rPr lang="en-US" dirty="0"/>
              <a:t> Month – Fetus (2</a:t>
            </a:r>
            <a:r>
              <a:rPr lang="en-US" baseline="30000" dirty="0"/>
              <a:t>nd</a:t>
            </a:r>
            <a:r>
              <a:rPr lang="en-US" dirty="0"/>
              <a:t> Trimester)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C0C6340-0CE7-4505-BD04-8DB1561A546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800" dirty="0"/>
              <a:t>Our skin is slightly less transparent</a:t>
            </a:r>
          </a:p>
          <a:p>
            <a:r>
              <a:rPr lang="en-US" sz="2800" dirty="0"/>
              <a:t>Fine hair covers our entire body</a:t>
            </a:r>
          </a:p>
          <a:p>
            <a:r>
              <a:rPr lang="en-US" sz="2800" dirty="0"/>
              <a:t>We can suck our thumb, swallow, hiccup, grasp with our hands, kick, or even somersault!</a:t>
            </a:r>
          </a:p>
          <a:p>
            <a:r>
              <a:rPr lang="en-US" sz="2800" dirty="0"/>
              <a:t>Our facial features become clearer</a:t>
            </a:r>
          </a:p>
          <a:p>
            <a:r>
              <a:rPr lang="en-US" sz="2800" dirty="0"/>
              <a:t>Our brain is fully developed</a:t>
            </a:r>
          </a:p>
          <a:p>
            <a:r>
              <a:rPr lang="en-US" sz="2800" dirty="0"/>
              <a:t>Our bones are becoming harder</a:t>
            </a:r>
          </a:p>
          <a:p>
            <a:r>
              <a:rPr lang="en-US" sz="2800" dirty="0"/>
              <a:t>We can feel pain</a:t>
            </a:r>
          </a:p>
          <a:p>
            <a:endParaRPr lang="en-US" dirty="0"/>
          </a:p>
        </p:txBody>
      </p:sp>
      <p:pic>
        <p:nvPicPr>
          <p:cNvPr id="6" name="Picture 2" descr="An 18 week fetus, sucking thumb.">
            <a:extLst>
              <a:ext uri="{FF2B5EF4-FFF2-40B4-BE49-F238E27FC236}">
                <a16:creationId xmlns:a16="http://schemas.microsoft.com/office/drawing/2014/main" id="{3C0CB0B0-772F-B006-21BE-2C04D75CB4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512743" y="2364581"/>
            <a:ext cx="2960688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12927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03BE087-A3FF-C2AC-94B6-7D4D8324AF3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73884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26A73188-35B0-4568-ABA9-135BE372F85A}" type="slidenum">
              <a:rPr 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9</a:t>
            </a:fld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67921B1-3D70-7E38-7EF0-08D76F686B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</a:t>
            </a:r>
            <a:r>
              <a:rPr lang="en-US" baseline="30000" dirty="0"/>
              <a:t>th</a:t>
            </a:r>
            <a:r>
              <a:rPr lang="en-US" dirty="0"/>
              <a:t> Month – Fetus (2</a:t>
            </a:r>
            <a:r>
              <a:rPr lang="en-US" baseline="30000" dirty="0"/>
              <a:t>nd</a:t>
            </a:r>
            <a:r>
              <a:rPr lang="en-US" dirty="0"/>
              <a:t> Trimester)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C31C2C-5EB4-6C6B-2B78-7F4E0A1773F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800" dirty="0"/>
              <a:t>Doctors </a:t>
            </a:r>
            <a:r>
              <a:rPr lang="en-US" sz="2800"/>
              <a:t>can determine the </a:t>
            </a:r>
            <a:r>
              <a:rPr lang="en-US" sz="2800" dirty="0"/>
              <a:t>baby’s sex</a:t>
            </a:r>
          </a:p>
          <a:p>
            <a:r>
              <a:rPr lang="en-US" sz="2800" dirty="0"/>
              <a:t>Hair, eyelashes, and eyebrows appear</a:t>
            </a:r>
          </a:p>
          <a:p>
            <a:r>
              <a:rPr lang="en-US" sz="2800" dirty="0"/>
              <a:t>Teeth continue to develop</a:t>
            </a:r>
          </a:p>
          <a:p>
            <a:r>
              <a:rPr lang="en-US" sz="2800" dirty="0"/>
              <a:t>We have fingernails and fingerprints</a:t>
            </a:r>
          </a:p>
          <a:p>
            <a:r>
              <a:rPr lang="en-US" sz="2800" dirty="0"/>
              <a:t>Our organs are maturing</a:t>
            </a:r>
          </a:p>
          <a:p>
            <a:r>
              <a:rPr lang="en-US" sz="2800" dirty="0"/>
              <a:t>“Quickening” begins (mom feels us moving)</a:t>
            </a:r>
          </a:p>
          <a:p>
            <a:endParaRPr lang="en-US" dirty="0"/>
          </a:p>
        </p:txBody>
      </p:sp>
      <p:pic>
        <p:nvPicPr>
          <p:cNvPr id="6" name="Picture 3" descr="fetus at 5 months, face">
            <a:extLst>
              <a:ext uri="{FF2B5EF4-FFF2-40B4-BE49-F238E27FC236}">
                <a16:creationId xmlns:a16="http://schemas.microsoft.com/office/drawing/2014/main" id="{2F738A01-447C-D89D-09F2-2468E7DEA8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586540" y="1836571"/>
            <a:ext cx="3062171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801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FFC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4d344ba-fb81-43fb-9db5-da850cb54cf2" xsi:nil="true"/>
    <lcf76f155ced4ddcb4097134ff3c332f xmlns="62459663-953b-4be8-950c-f515997e3b1d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456B3C8225F2D479C0D7183EFB59362" ma:contentTypeVersion="19" ma:contentTypeDescription="Create a new document." ma:contentTypeScope="" ma:versionID="0d41d6f826b589e19c955755b0c05814">
  <xsd:schema xmlns:xsd="http://www.w3.org/2001/XMLSchema" xmlns:xs="http://www.w3.org/2001/XMLSchema" xmlns:p="http://schemas.microsoft.com/office/2006/metadata/properties" xmlns:ns2="62459663-953b-4be8-950c-f515997e3b1d" xmlns:ns3="a4d344ba-fb81-43fb-9db5-da850cb54cf2" targetNamespace="http://schemas.microsoft.com/office/2006/metadata/properties" ma:root="true" ma:fieldsID="3b7091463c88b33665fb9f02fdeadc71" ns2:_="" ns3:_="">
    <xsd:import namespace="62459663-953b-4be8-950c-f515997e3b1d"/>
    <xsd:import namespace="a4d344ba-fb81-43fb-9db5-da850cb54cf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459663-953b-4be8-950c-f515997e3b1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fdf83ff-4477-4b7c-a8a8-0358ea899a4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d344ba-fb81-43fb-9db5-da850cb54cf2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3f79108-1cfb-4f52-ade6-796f1379a3a3}" ma:internalName="TaxCatchAll" ma:showField="CatchAllData" ma:web="a4d344ba-fb81-43fb-9db5-da850cb54cf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CD8211C-F252-47EA-B3F0-7A1040D9D7B7}">
  <ds:schemaRefs>
    <ds:schemaRef ds:uri="http://schemas.microsoft.com/office/2006/metadata/properties"/>
    <ds:schemaRef ds:uri="http://schemas.microsoft.com/office/infopath/2007/PartnerControls"/>
    <ds:schemaRef ds:uri="a4d344ba-fb81-43fb-9db5-da850cb54cf2"/>
    <ds:schemaRef ds:uri="62459663-953b-4be8-950c-f515997e3b1d"/>
    <ds:schemaRef ds:uri="28bcb3dc-31ef-448d-a4a8-0cc4607c165d"/>
    <ds:schemaRef ds:uri="72eb4e80-5a82-4d8f-9e8d-f394faf2d649"/>
  </ds:schemaRefs>
</ds:datastoreItem>
</file>

<file path=customXml/itemProps2.xml><?xml version="1.0" encoding="utf-8"?>
<ds:datastoreItem xmlns:ds="http://schemas.openxmlformats.org/officeDocument/2006/customXml" ds:itemID="{D36AD61A-41EC-4A08-9476-0AF2F8653C0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6841CB9-6A96-4688-B23D-FD547D8E011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2459663-953b-4be8-950c-f515997e3b1d"/>
    <ds:schemaRef ds:uri="a4d344ba-fb81-43fb-9db5-da850cb54cf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4959</TotalTime>
  <Words>822</Words>
  <Application>Microsoft Office PowerPoint</Application>
  <PresentationFormat>Widescreen</PresentationFormat>
  <Paragraphs>127</Paragraphs>
  <Slides>24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Arial</vt:lpstr>
      <vt:lpstr>Calibri</vt:lpstr>
      <vt:lpstr>Office Theme</vt:lpstr>
      <vt:lpstr>Pregnancy and Birth</vt:lpstr>
      <vt:lpstr>One Sperm + One Egg = You</vt:lpstr>
      <vt:lpstr>Fetal Development Stages</vt:lpstr>
      <vt:lpstr>2nd Month – Embryo (1st Trimester)</vt:lpstr>
      <vt:lpstr>What does the embryo attach to so it can start to grow?</vt:lpstr>
      <vt:lpstr>The Uterus</vt:lpstr>
      <vt:lpstr>3rd Month – Fetus (1st Trimester)</vt:lpstr>
      <vt:lpstr>4th Month – Fetus (2nd Trimester)</vt:lpstr>
      <vt:lpstr>5th Month – Fetus (2nd Trimester)</vt:lpstr>
      <vt:lpstr>6th Month – Fetus (2nd Trimester)</vt:lpstr>
      <vt:lpstr>7th Month – Fetus (3rd Trimester)</vt:lpstr>
      <vt:lpstr>8th Month – Fetus (3rd Trimester)</vt:lpstr>
      <vt:lpstr>9th Month – Fetus (3rd Trimester)</vt:lpstr>
      <vt:lpstr>What is connecting us to our mothers?</vt:lpstr>
      <vt:lpstr>Umbilical Cord</vt:lpstr>
      <vt:lpstr>What does the umbilical cord attach to so it can feed the growing embryo?</vt:lpstr>
      <vt:lpstr>Placenta</vt:lpstr>
      <vt:lpstr>What is the “Bag of Water?”</vt:lpstr>
      <vt:lpstr>And Then the Journey Begins…</vt:lpstr>
      <vt:lpstr>Stages of Labor</vt:lpstr>
      <vt:lpstr>You Are Here!</vt:lpstr>
      <vt:lpstr>When Things Do Not Go As Planned</vt:lpstr>
      <vt:lpstr>Questions?</vt:lpstr>
      <vt:lpstr>For more information, please contact Realityworks, Inc. through email at information@realityworks.com  or call toll free at 800.830.1416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Allen Jacobson</dc:creator>
  <cp:lastModifiedBy>Skyla Moffett</cp:lastModifiedBy>
  <cp:revision>34</cp:revision>
  <dcterms:created xsi:type="dcterms:W3CDTF">2024-04-29T12:35:10Z</dcterms:created>
  <dcterms:modified xsi:type="dcterms:W3CDTF">2025-04-11T13:56:53Z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0x010100C456B3C8225F2D479C0D7183EFB59362</vt:lpwstr>
  </property>
  <property fmtid="{D5CDD505-2E9C-101B-9397-08002B2CF9AE}" pid="3" name="MediaServiceImageTags">
    <vt:lpwstr/>
  </property>
</Properties>
</file>