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267" r:id="rId5"/>
    <p:sldId id="283" r:id="rId6"/>
    <p:sldId id="284" r:id="rId7"/>
    <p:sldId id="285" r:id="rId8"/>
    <p:sldId id="286" r:id="rId9"/>
    <p:sldId id="287" r:id="rId10"/>
    <p:sldId id="288" r:id="rId11"/>
    <p:sldId id="289" r:id="rId12"/>
    <p:sldId id="282"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3B5"/>
    <a:srgbClr val="942521"/>
    <a:srgbClr val="0E76BC"/>
    <a:srgbClr val="5C791B"/>
    <a:srgbClr val="506E1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81462" autoAdjust="0"/>
  </p:normalViewPr>
  <p:slideViewPr>
    <p:cSldViewPr snapToGrid="0">
      <p:cViewPr varScale="1">
        <p:scale>
          <a:sx n="83" d="100"/>
          <a:sy n="83" d="100"/>
        </p:scale>
        <p:origin x="464" y="1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B6C328-C42E-4160-923B-5DB49B776EED}" type="datetimeFigureOut">
              <a:rPr lang="en-US" smtClean="0"/>
              <a:t>4/8/2025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2D0974-E3D0-4C63-B1BF-D16E28E770F9}" type="slidenum">
              <a:rPr lang="en-US" smtClean="0"/>
              <a:t>‹#›</a:t>
            </a:fld>
            <a:endParaRPr lang="en-US"/>
          </a:p>
        </p:txBody>
      </p:sp>
    </p:spTree>
    <p:extLst>
      <p:ext uri="{BB962C8B-B14F-4D97-AF65-F5344CB8AC3E}">
        <p14:creationId xmlns:p14="http://schemas.microsoft.com/office/powerpoint/2010/main" val="12649813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Times New Roman" panose="02020603050405020304" pitchFamily="18" charset="0"/>
              </a:rPr>
              <a:t>When you are in love or you like someone, your brain releases dopamine; dopamine is a “feel-good” hormone. Your serotonin levels increase, and then oxytocin is released. Oxytocin is known as the “love hormone,” which causes you to have a positive emotion that helps you form a trusting connection with the other person. You might feel butterflies in your stomach, a faster heart rate, and a feeling of excitement when seeing or spending time with them. This is when you must be careful. Because of the good emotions you are feeling, you may not think logically about your goals. This is when you could potentially enter the “danger zone” in your relationship.</a:t>
            </a: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1</a:t>
            </a:fld>
            <a:endParaRPr lang="en-US"/>
          </a:p>
        </p:txBody>
      </p:sp>
    </p:spTree>
    <p:extLst>
      <p:ext uri="{BB962C8B-B14F-4D97-AF65-F5344CB8AC3E}">
        <p14:creationId xmlns:p14="http://schemas.microsoft.com/office/powerpoint/2010/main" val="2295550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a:spcBef>
                <a:spcPts val="600"/>
              </a:spcBef>
              <a:spcAft>
                <a:spcPts val="0"/>
              </a:spcAf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Discuss the continuum as a group. This should be a candid discussion with the students, discussing what they think happens at each stage. </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0"/>
              </a:spcAft>
            </a:pPr>
            <a:endParaRPr lang="en-US" sz="1200" dirty="0">
              <a:effectLst/>
              <a:latin typeface="Times New Roman"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0"/>
              </a:spcAf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Make sure the stages of the Danger Zone (three and four on the chart) are discussed heavily and explain the power of hormones.</a:t>
            </a:r>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2</a:t>
            </a:fld>
            <a:endParaRPr lang="en-US"/>
          </a:p>
        </p:txBody>
      </p:sp>
    </p:spTree>
    <p:extLst>
      <p:ext uri="{BB962C8B-B14F-4D97-AF65-F5344CB8AC3E}">
        <p14:creationId xmlns:p14="http://schemas.microsoft.com/office/powerpoint/2010/main" val="33729742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3</a:t>
            </a:fld>
            <a:endParaRPr lang="en-US"/>
          </a:p>
        </p:txBody>
      </p:sp>
    </p:spTree>
    <p:extLst>
      <p:ext uri="{BB962C8B-B14F-4D97-AF65-F5344CB8AC3E}">
        <p14:creationId xmlns:p14="http://schemas.microsoft.com/office/powerpoint/2010/main" val="12634121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Times New Roman" panose="02020603050405020304" pitchFamily="18" charset="0"/>
              </a:rPr>
              <a:t>Read the letter from a student. Explain that this letter was written by a former student of a health teacher after she listened to the “Relationship Continuum” lesson.</a:t>
            </a:r>
            <a:endParaRPr lang="en-US" b="0" dirty="0">
              <a:effectLst/>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4</a:t>
            </a:fld>
            <a:endParaRPr lang="en-US"/>
          </a:p>
        </p:txBody>
      </p:sp>
    </p:spTree>
    <p:extLst>
      <p:ext uri="{BB962C8B-B14F-4D97-AF65-F5344CB8AC3E}">
        <p14:creationId xmlns:p14="http://schemas.microsoft.com/office/powerpoint/2010/main" val="26600968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Times New Roman" panose="02020603050405020304" pitchFamily="18" charset="0"/>
              </a:rPr>
              <a:t>After reading the letter, ask these questions of the class and take a few minutes to discuss.</a:t>
            </a:r>
            <a:endParaRPr lang="en-US" b="0" dirty="0">
              <a:effectLst/>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5</a:t>
            </a:fld>
            <a:endParaRPr lang="en-US"/>
          </a:p>
        </p:txBody>
      </p:sp>
    </p:spTree>
    <p:extLst>
      <p:ext uri="{BB962C8B-B14F-4D97-AF65-F5344CB8AC3E}">
        <p14:creationId xmlns:p14="http://schemas.microsoft.com/office/powerpoint/2010/main" val="32242541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Arial" panose="020B0604020202020204" pitchFamily="34" charset="0"/>
              </a:rPr>
              <a:t>Distribute </a:t>
            </a:r>
            <a:r>
              <a:rPr lang="en-US" sz="1200" dirty="0">
                <a:solidFill>
                  <a:srgbClr val="000000"/>
                </a:solidFill>
                <a:latin typeface="Times New Roman" panose="02020603050405020304" pitchFamily="18" charset="0"/>
              </a:rPr>
              <a:t>the </a:t>
            </a:r>
            <a:r>
              <a:rPr lang="en-US" sz="1200" i="1" dirty="0">
                <a:solidFill>
                  <a:srgbClr val="000000"/>
                </a:solidFill>
                <a:latin typeface="Times New Roman" panose="02020603050405020304" pitchFamily="18" charset="0"/>
              </a:rPr>
              <a:t>Communicating Assertively</a:t>
            </a:r>
            <a:r>
              <a:rPr lang="en-US" sz="1200" dirty="0">
                <a:solidFill>
                  <a:srgbClr val="000000"/>
                </a:solidFill>
                <a:latin typeface="Times New Roman" panose="02020603050405020304" pitchFamily="18" charset="0"/>
              </a:rPr>
              <a:t> handout and discuss two life skills needed in relationships: communication skills and assertiveness.</a:t>
            </a:r>
            <a:endParaRPr lang="en-US" b="0" dirty="0">
              <a:effectLst/>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6</a:t>
            </a:fld>
            <a:endParaRPr lang="en-US"/>
          </a:p>
        </p:txBody>
      </p:sp>
    </p:spTree>
    <p:extLst>
      <p:ext uri="{BB962C8B-B14F-4D97-AF65-F5344CB8AC3E}">
        <p14:creationId xmlns:p14="http://schemas.microsoft.com/office/powerpoint/2010/main" val="20040594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a:spcBef>
                <a:spcPts val="600"/>
              </a:spcBef>
              <a:spcAft>
                <a:spcPts val="0"/>
              </a:spcAf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Distribute the </a:t>
            </a:r>
            <a:r>
              <a:rPr lang="en-US" sz="1200" i="1" dirty="0">
                <a:effectLst/>
                <a:latin typeface="Times New Roman" panose="02020603050405020304" pitchFamily="18" charset="0"/>
                <a:ea typeface="Arial" panose="020B0604020202020204" pitchFamily="34" charset="0"/>
                <a:cs typeface="Times New Roman" panose="02020603050405020304" pitchFamily="18" charset="0"/>
              </a:rPr>
              <a:t>Just Say “Know”</a:t>
            </a:r>
            <a:r>
              <a:rPr lang="en-US" sz="1200" dirty="0">
                <a:effectLst/>
                <a:latin typeface="Times New Roman" panose="02020603050405020304" pitchFamily="18" charset="0"/>
                <a:ea typeface="Arial" panose="020B0604020202020204" pitchFamily="34" charset="0"/>
                <a:cs typeface="Times New Roman" panose="02020603050405020304" pitchFamily="18" charset="0"/>
              </a:rPr>
              <a:t> worksheet to each student and have them take a few minutes to complete it on their own. Then, have students get with a partner and discuss their answers for a few minutes. </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0"/>
              </a:spcAft>
            </a:pPr>
            <a:endParaRPr lang="en-US" sz="1200" dirty="0">
              <a:effectLst/>
              <a:latin typeface="Times New Roman"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0"/>
              </a:spcAf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Conduct a brief class discussion, asking whether any pairs agreed on what they would say or do regarding communicating assertively with this person about their thoughts/expectations for the relationship. </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0"/>
              </a:spcAft>
            </a:pPr>
            <a:endParaRPr lang="en-US" sz="1200" dirty="0">
              <a:effectLst/>
              <a:latin typeface="Times New Roman" panose="02020603050405020304" pitchFamily="18" charset="0"/>
              <a:ea typeface="Arial" panose="020B0604020202020204" pitchFamily="34" charset="0"/>
              <a:cs typeface="Times New Roman" panose="02020603050405020304" pitchFamily="18" charset="0"/>
            </a:endParaRPr>
          </a:p>
          <a:p>
            <a:pPr marL="228600" marR="0">
              <a:spcBef>
                <a:spcPts val="600"/>
              </a:spcBef>
              <a:spcAft>
                <a:spcPts val="0"/>
              </a:spcAft>
            </a:pPr>
            <a:r>
              <a:rPr lang="en-US" sz="1200" dirty="0">
                <a:effectLst/>
                <a:latin typeface="Times New Roman" panose="02020603050405020304" pitchFamily="18" charset="0"/>
                <a:ea typeface="Arial" panose="020B0604020202020204" pitchFamily="34" charset="0"/>
                <a:cs typeface="Times New Roman" panose="02020603050405020304" pitchFamily="18" charset="0"/>
              </a:rPr>
              <a:t>Did any pairs have very different answers? Have them share any answers they are willing to share with the large group.</a:t>
            </a:r>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7</a:t>
            </a:fld>
            <a:endParaRPr lang="en-US"/>
          </a:p>
        </p:txBody>
      </p:sp>
    </p:spTree>
    <p:extLst>
      <p:ext uri="{BB962C8B-B14F-4D97-AF65-F5344CB8AC3E}">
        <p14:creationId xmlns:p14="http://schemas.microsoft.com/office/powerpoint/2010/main" val="34070355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latin typeface="Arial" panose="020B0604020202020204" pitchFamily="34" charset="0"/>
              </a:rPr>
              <a:t>Hand out the Thinking Ahead: What Could I Do? worksheet and discuss it briefly.  </a:t>
            </a:r>
            <a:r>
              <a:rPr lang="en-US" sz="1200">
                <a:solidFill>
                  <a:srgbClr val="000000"/>
                </a:solidFill>
                <a:latin typeface="Arial" panose="020B0604020202020204" pitchFamily="34" charset="0"/>
              </a:rPr>
              <a:t>Tell students they should complete it for the next class, either at home or if time allows, during the remaining class time.</a:t>
            </a:r>
            <a:endParaRPr lang="en-US" b="0">
              <a:effectLst/>
            </a:endParaRPr>
          </a:p>
          <a:p>
            <a:endParaRPr lang="en-US"/>
          </a:p>
        </p:txBody>
      </p:sp>
      <p:sp>
        <p:nvSpPr>
          <p:cNvPr id="4" name="Slide Number Placeholder 3"/>
          <p:cNvSpPr>
            <a:spLocks noGrp="1"/>
          </p:cNvSpPr>
          <p:nvPr>
            <p:ph type="sldNum" sz="quarter" idx="5"/>
          </p:nvPr>
        </p:nvSpPr>
        <p:spPr/>
        <p:txBody>
          <a:bodyPr/>
          <a:lstStyle/>
          <a:p>
            <a:fld id="{742D0974-E3D0-4C63-B1BF-D16E28E770F9}" type="slidenum">
              <a:rPr lang="en-US" smtClean="0"/>
              <a:t>8</a:t>
            </a:fld>
            <a:endParaRPr lang="en-US"/>
          </a:p>
        </p:txBody>
      </p:sp>
    </p:spTree>
    <p:extLst>
      <p:ext uri="{BB962C8B-B14F-4D97-AF65-F5344CB8AC3E}">
        <p14:creationId xmlns:p14="http://schemas.microsoft.com/office/powerpoint/2010/main" val="37488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4" name="Rectangle 2">
            <a:extLst>
              <a:ext uri="{FF2B5EF4-FFF2-40B4-BE49-F238E27FC236}">
                <a16:creationId xmlns:a16="http://schemas.microsoft.com/office/drawing/2014/main" id="{1CAF50B8-D107-0ED9-C9A2-CA7F2554178D}"/>
              </a:ext>
            </a:extLst>
          </p:cNvPr>
          <p:cNvSpPr>
            <a:spLocks noGrp="1" noRot="1" noMove="1" noResize="1" noEditPoints="1" noAdjustHandles="1" noChangeArrowheads="1" noChangeShapeType="1"/>
          </p:cNvSpPr>
          <p:nvPr userDrawn="1"/>
        </p:nvSpPr>
        <p:spPr>
          <a:xfrm>
            <a:off x="0" y="0"/>
            <a:ext cx="8229600"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7607030"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highlight>
                <a:srgbClr val="800000"/>
              </a:highlight>
            </a:endParaRPr>
          </a:p>
        </p:txBody>
      </p:sp>
      <p:sp>
        <p:nvSpPr>
          <p:cNvPr id="20" name="Picture Placeholder 2">
            <a:extLst>
              <a:ext uri="{FF2B5EF4-FFF2-40B4-BE49-F238E27FC236}">
                <a16:creationId xmlns:a16="http://schemas.microsoft.com/office/drawing/2014/main" id="{CF2F6BF5-74D5-FCCC-4F3F-5A0CDE714C3F}"/>
              </a:ext>
            </a:extLst>
          </p:cNvPr>
          <p:cNvSpPr>
            <a:spLocks noGrp="1" noChangeAspect="1"/>
          </p:cNvSpPr>
          <p:nvPr>
            <p:ph type="pic" idx="1"/>
          </p:nvPr>
        </p:nvSpPr>
        <p:spPr>
          <a:xfrm>
            <a:off x="7591425" y="-14515"/>
            <a:ext cx="4600575" cy="6872515"/>
          </a:xfrm>
          <a:custGeom>
            <a:avLst/>
            <a:gdLst>
              <a:gd name="connsiteX0" fmla="*/ 0 w 4572000"/>
              <a:gd name="connsiteY0" fmla="*/ 0 h 6858000"/>
              <a:gd name="connsiteX1" fmla="*/ 4572000 w 4572000"/>
              <a:gd name="connsiteY1" fmla="*/ 0 h 6858000"/>
              <a:gd name="connsiteX2" fmla="*/ 4572000 w 4572000"/>
              <a:gd name="connsiteY2" fmla="*/ 6858000 h 6858000"/>
              <a:gd name="connsiteX3" fmla="*/ 0 w 4572000"/>
              <a:gd name="connsiteY3" fmla="*/ 6858000 h 6858000"/>
              <a:gd name="connsiteX4" fmla="*/ 0 w 4572000"/>
              <a:gd name="connsiteY4" fmla="*/ 0 h 6858000"/>
              <a:gd name="connsiteX0" fmla="*/ 725715 w 4572000"/>
              <a:gd name="connsiteY0" fmla="*/ 0 h 6872515"/>
              <a:gd name="connsiteX1" fmla="*/ 4572000 w 4572000"/>
              <a:gd name="connsiteY1" fmla="*/ 14515 h 6872515"/>
              <a:gd name="connsiteX2" fmla="*/ 4572000 w 4572000"/>
              <a:gd name="connsiteY2" fmla="*/ 6872515 h 6872515"/>
              <a:gd name="connsiteX3" fmla="*/ 0 w 4572000"/>
              <a:gd name="connsiteY3" fmla="*/ 6872515 h 6872515"/>
              <a:gd name="connsiteX4" fmla="*/ 725715 w 4572000"/>
              <a:gd name="connsiteY4" fmla="*/ 0 h 6872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0" h="6872515">
                <a:moveTo>
                  <a:pt x="725715" y="0"/>
                </a:moveTo>
                <a:lnTo>
                  <a:pt x="4572000" y="14515"/>
                </a:lnTo>
                <a:lnTo>
                  <a:pt x="4572000" y="6872515"/>
                </a:lnTo>
                <a:lnTo>
                  <a:pt x="0" y="6872515"/>
                </a:lnTo>
                <a:lnTo>
                  <a:pt x="725715" y="0"/>
                </a:lnTo>
                <a:close/>
              </a:path>
            </a:pathLst>
          </a:cu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1" name="Title 1">
            <a:extLst>
              <a:ext uri="{FF2B5EF4-FFF2-40B4-BE49-F238E27FC236}">
                <a16:creationId xmlns:a16="http://schemas.microsoft.com/office/drawing/2014/main" id="{938236C0-FF2B-ACB4-0D16-96212DF55086}"/>
              </a:ext>
            </a:extLst>
          </p:cNvPr>
          <p:cNvSpPr>
            <a:spLocks noGrp="1"/>
          </p:cNvSpPr>
          <p:nvPr>
            <p:ph type="title"/>
          </p:nvPr>
        </p:nvSpPr>
        <p:spPr>
          <a:xfrm>
            <a:off x="500294" y="2657475"/>
            <a:ext cx="7266214" cy="1466364"/>
          </a:xfrm>
          <a:prstGeom prst="rect">
            <a:avLst/>
          </a:prstGeom>
        </p:spPr>
        <p:txBody>
          <a:bodyPr>
            <a:normAutofit/>
          </a:bodyPr>
          <a:lstStyle>
            <a:lvl1pPr algn="l">
              <a:defRPr sz="40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25" name="Content Placeholder 2">
            <a:extLst>
              <a:ext uri="{FF2B5EF4-FFF2-40B4-BE49-F238E27FC236}">
                <a16:creationId xmlns:a16="http://schemas.microsoft.com/office/drawing/2014/main" id="{C1C3B50E-1AAE-FB87-B383-F689D8F931F4}"/>
              </a:ext>
            </a:extLst>
          </p:cNvPr>
          <p:cNvSpPr>
            <a:spLocks noGrp="1"/>
          </p:cNvSpPr>
          <p:nvPr>
            <p:ph sz="half" idx="10"/>
          </p:nvPr>
        </p:nvSpPr>
        <p:spPr>
          <a:xfrm>
            <a:off x="500294" y="4238625"/>
            <a:ext cx="6989532" cy="1038225"/>
          </a:xfrm>
          <a:prstGeom prst="rect">
            <a:avLst/>
          </a:prstGeom>
        </p:spPr>
        <p:txBody>
          <a:bodyPr>
            <a:normAutofit/>
          </a:bodyPr>
          <a:lstStyle>
            <a:lvl1pPr marL="0" indent="0">
              <a:buNone/>
              <a:defRPr>
                <a:solidFill>
                  <a:schemeClr val="bg1"/>
                </a:solidFill>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marL="914400" indent="0">
              <a:buNone/>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Click to edit Master text</a:t>
            </a:r>
          </a:p>
        </p:txBody>
      </p:sp>
      <p:pic>
        <p:nvPicPr>
          <p:cNvPr id="2" name="Picture 1" descr="A black background with white text&#10;&#10;Description automatically generated">
            <a:extLst>
              <a:ext uri="{FF2B5EF4-FFF2-40B4-BE49-F238E27FC236}">
                <a16:creationId xmlns:a16="http://schemas.microsoft.com/office/drawing/2014/main" id="{1956EB23-06B9-CDB9-DCA6-294DF9D95DF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912" y="5462407"/>
            <a:ext cx="2189516" cy="972954"/>
          </a:xfrm>
          <a:prstGeom prst="rect">
            <a:avLst/>
          </a:prstGeom>
        </p:spPr>
      </p:pic>
    </p:spTree>
    <p:extLst>
      <p:ext uri="{BB962C8B-B14F-4D97-AF65-F5344CB8AC3E}">
        <p14:creationId xmlns:p14="http://schemas.microsoft.com/office/powerpoint/2010/main" val="26668605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D134738-AB0F-D336-EB4F-F76FF30F94A7}"/>
              </a:ext>
            </a:extLst>
          </p:cNvPr>
          <p:cNvSpPr/>
          <p:nvPr userDrawn="1"/>
        </p:nvSpPr>
        <p:spPr>
          <a:xfrm>
            <a:off x="0" y="0"/>
            <a:ext cx="12192000" cy="6858000"/>
          </a:xfrm>
          <a:prstGeom prst="rect">
            <a:avLst/>
          </a:pr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C2DAEC6-0412-03E1-6B36-F6D62245F94A}"/>
              </a:ext>
            </a:extLst>
          </p:cNvPr>
          <p:cNvSpPr>
            <a:spLocks noGrp="1"/>
          </p:cNvSpPr>
          <p:nvPr>
            <p:ph type="title" hasCustomPrompt="1"/>
          </p:nvPr>
        </p:nvSpPr>
        <p:spPr>
          <a:xfrm>
            <a:off x="278269" y="3081404"/>
            <a:ext cx="11635462" cy="826718"/>
          </a:xfrm>
          <a:prstGeom prst="rect">
            <a:avLst/>
          </a:prstGeom>
        </p:spPr>
        <p:txBody>
          <a:bodyPr/>
          <a:lstStyle>
            <a:lvl1pPr algn="ctr">
              <a:defRPr b="1">
                <a:solidFill>
                  <a:schemeClr val="bg1"/>
                </a:solidFill>
              </a:defRPr>
            </a:lvl1pPr>
          </a:lstStyle>
          <a:p>
            <a:r>
              <a:rPr lang="en-US" dirty="0"/>
              <a:t>Section Subtitle</a:t>
            </a:r>
          </a:p>
        </p:txBody>
      </p:sp>
      <p:sp>
        <p:nvSpPr>
          <p:cNvPr id="4" name="Slide Number Placeholder 2">
            <a:extLst>
              <a:ext uri="{FF2B5EF4-FFF2-40B4-BE49-F238E27FC236}">
                <a16:creationId xmlns:a16="http://schemas.microsoft.com/office/drawing/2014/main" id="{EC4BBECB-6AE2-6740-7A37-DA6417A008E4}"/>
              </a:ext>
            </a:extLst>
          </p:cNvPr>
          <p:cNvSpPr>
            <a:spLocks noGrp="1"/>
          </p:cNvSpPr>
          <p:nvPr>
            <p:ph type="sldNum" sz="quarter" idx="4294967295"/>
          </p:nvPr>
        </p:nvSpPr>
        <p:spPr>
          <a:xfrm>
            <a:off x="9260562" y="6356350"/>
            <a:ext cx="2743200" cy="365125"/>
          </a:xfrm>
          <a:prstGeom prst="rect">
            <a:avLst/>
          </a:prstGeom>
        </p:spPr>
        <p:txBody>
          <a:bodyPr/>
          <a:lstStyle>
            <a:lvl1pPr>
              <a:defRPr>
                <a:solidFill>
                  <a:schemeClr val="bg1"/>
                </a:solidFill>
              </a:defRPr>
            </a:lvl1pPr>
          </a:lstStyle>
          <a:p>
            <a:pPr algn="r"/>
            <a:fld id="{26A73188-35B0-4568-ABA9-135BE372F85A}" type="slidenum">
              <a:rPr lang="en-US" sz="1400" smtClean="0">
                <a:cs typeface="Arial" panose="020B0604020202020204" pitchFamily="34" charset="0"/>
              </a:rPr>
              <a:pPr algn="r"/>
              <a:t>‹#›</a:t>
            </a:fld>
            <a:endParaRPr lang="en-US" sz="1400" dirty="0">
              <a:cs typeface="Arial" panose="020B0604020202020204" pitchFamily="34" charset="0"/>
            </a:endParaRPr>
          </a:p>
        </p:txBody>
      </p:sp>
    </p:spTree>
    <p:extLst>
      <p:ext uri="{BB962C8B-B14F-4D97-AF65-F5344CB8AC3E}">
        <p14:creationId xmlns:p14="http://schemas.microsoft.com/office/powerpoint/2010/main" val="1756557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8A553A81-4490-5718-3E32-2E18A2477D83}"/>
              </a:ext>
            </a:extLst>
          </p:cNvPr>
          <p:cNvSpPr/>
          <p:nvPr userDrawn="1"/>
        </p:nvSpPr>
        <p:spPr>
          <a:xfrm>
            <a:off x="0" y="5705475"/>
            <a:ext cx="12192000" cy="1152524"/>
          </a:xfrm>
          <a:prstGeom prst="rect">
            <a:avLst/>
          </a:pr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ack background with white text&#10;&#10;Description automatically generated">
            <a:extLst>
              <a:ext uri="{FF2B5EF4-FFF2-40B4-BE49-F238E27FC236}">
                <a16:creationId xmlns:a16="http://schemas.microsoft.com/office/drawing/2014/main" id="{D31A6A4D-1892-9F57-CB02-17D046A2341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38375" y="5952750"/>
            <a:ext cx="1557274" cy="692005"/>
          </a:xfrm>
          <a:prstGeom prst="rect">
            <a:avLst/>
          </a:prstGeom>
        </p:spPr>
      </p:pic>
      <p:sp>
        <p:nvSpPr>
          <p:cNvPr id="2" name="Slide Number Placeholder 1">
            <a:extLst>
              <a:ext uri="{FF2B5EF4-FFF2-40B4-BE49-F238E27FC236}">
                <a16:creationId xmlns:a16="http://schemas.microsoft.com/office/drawing/2014/main" id="{16240A8C-7E09-87A5-586F-8C9953B59F8C}"/>
              </a:ext>
            </a:extLst>
          </p:cNvPr>
          <p:cNvSpPr>
            <a:spLocks noGrp="1"/>
          </p:cNvSpPr>
          <p:nvPr>
            <p:ph type="sldNum" sz="quarter" idx="4294967295"/>
          </p:nvPr>
        </p:nvSpPr>
        <p:spPr>
          <a:xfrm>
            <a:off x="9309780" y="5281425"/>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a:t>
            </a:fld>
            <a:endParaRPr lang="en-US" sz="1400" dirty="0">
              <a:latin typeface="Arial" panose="020B0604020202020204" pitchFamily="34" charset="0"/>
              <a:cs typeface="Arial" panose="020B0604020202020204" pitchFamily="34" charset="0"/>
            </a:endParaRPr>
          </a:p>
        </p:txBody>
      </p:sp>
      <p:pic>
        <p:nvPicPr>
          <p:cNvPr id="3" name="Picture 2" descr="A white circle with black text&#10;&#10;Description automatically generated">
            <a:extLst>
              <a:ext uri="{FF2B5EF4-FFF2-40B4-BE49-F238E27FC236}">
                <a16:creationId xmlns:a16="http://schemas.microsoft.com/office/drawing/2014/main" id="{039AB7E2-551D-92C0-DC1B-22F0B4645D6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7138" y="5879135"/>
            <a:ext cx="841760" cy="805203"/>
          </a:xfrm>
          <a:prstGeom prst="rect">
            <a:avLst/>
          </a:prstGeom>
        </p:spPr>
      </p:pic>
    </p:spTree>
    <p:extLst>
      <p:ext uri="{BB962C8B-B14F-4D97-AF65-F5344CB8AC3E}">
        <p14:creationId xmlns:p14="http://schemas.microsoft.com/office/powerpoint/2010/main" val="39513638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7" name="Slide Number Placeholder 1">
            <a:extLst>
              <a:ext uri="{FF2B5EF4-FFF2-40B4-BE49-F238E27FC236}">
                <a16:creationId xmlns:a16="http://schemas.microsoft.com/office/drawing/2014/main" id="{58926730-069F-1B8D-E1FD-633F75E2459B}"/>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a:t>
            </a:fld>
            <a:endParaRPr lang="en-US" sz="1400"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94114F69-C4A1-B9BE-8E02-80D0BE04905B}"/>
              </a:ext>
            </a:extLst>
          </p:cNvPr>
          <p:cNvSpPr>
            <a:spLocks noGrp="1"/>
          </p:cNvSpPr>
          <p:nvPr>
            <p:ph type="title"/>
          </p:nvPr>
        </p:nvSpPr>
        <p:spPr>
          <a:xfrm>
            <a:off x="279400" y="301626"/>
            <a:ext cx="10414000" cy="748966"/>
          </a:xfrm>
          <a:prstGeom prst="rect">
            <a:avLst/>
          </a:prstGeom>
        </p:spPr>
        <p:txBody>
          <a:bodyPr/>
          <a:lstStyle>
            <a:lvl1pPr>
              <a:defRPr sz="3600">
                <a:solidFill>
                  <a:srgbClr val="94252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0" name="Content Placeholder 2">
            <a:extLst>
              <a:ext uri="{FF2B5EF4-FFF2-40B4-BE49-F238E27FC236}">
                <a16:creationId xmlns:a16="http://schemas.microsoft.com/office/drawing/2014/main" id="{73E74F93-1941-77D6-7F23-A65ED495073A}"/>
              </a:ext>
            </a:extLst>
          </p:cNvPr>
          <p:cNvSpPr>
            <a:spLocks noGrp="1"/>
          </p:cNvSpPr>
          <p:nvPr>
            <p:ph sz="half" idx="1"/>
          </p:nvPr>
        </p:nvSpPr>
        <p:spPr>
          <a:xfrm>
            <a:off x="279400" y="1524000"/>
            <a:ext cx="5664198" cy="4652963"/>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2">
            <a:extLst>
              <a:ext uri="{FF2B5EF4-FFF2-40B4-BE49-F238E27FC236}">
                <a16:creationId xmlns:a16="http://schemas.microsoft.com/office/drawing/2014/main" id="{E6C67B54-E0CF-36EF-E91C-4846D6AE07C6}"/>
              </a:ext>
            </a:extLst>
          </p:cNvPr>
          <p:cNvSpPr>
            <a:spLocks noGrp="1"/>
          </p:cNvSpPr>
          <p:nvPr>
            <p:ph type="pic" idx="10"/>
          </p:nvPr>
        </p:nvSpPr>
        <p:spPr>
          <a:xfrm>
            <a:off x="6143646" y="1524000"/>
            <a:ext cx="4320262" cy="4652963"/>
          </a:xfrm>
          <a:custGeom>
            <a:avLst/>
            <a:gdLst>
              <a:gd name="connsiteX0" fmla="*/ 0 w 3939262"/>
              <a:gd name="connsiteY0" fmla="*/ 0 h 4652963"/>
              <a:gd name="connsiteX1" fmla="*/ 3939262 w 3939262"/>
              <a:gd name="connsiteY1" fmla="*/ 0 h 4652963"/>
              <a:gd name="connsiteX2" fmla="*/ 3939262 w 3939262"/>
              <a:gd name="connsiteY2" fmla="*/ 4652963 h 4652963"/>
              <a:gd name="connsiteX3" fmla="*/ 0 w 3939262"/>
              <a:gd name="connsiteY3" fmla="*/ 4652963 h 4652963"/>
              <a:gd name="connsiteX4" fmla="*/ 0 w 3939262"/>
              <a:gd name="connsiteY4" fmla="*/ 0 h 4652963"/>
              <a:gd name="connsiteX0" fmla="*/ 0 w 4320262"/>
              <a:gd name="connsiteY0" fmla="*/ 0 h 4652963"/>
              <a:gd name="connsiteX1" fmla="*/ 4320262 w 4320262"/>
              <a:gd name="connsiteY1" fmla="*/ 0 h 4652963"/>
              <a:gd name="connsiteX2" fmla="*/ 3939262 w 4320262"/>
              <a:gd name="connsiteY2" fmla="*/ 4652963 h 4652963"/>
              <a:gd name="connsiteX3" fmla="*/ 0 w 4320262"/>
              <a:gd name="connsiteY3" fmla="*/ 4652963 h 4652963"/>
              <a:gd name="connsiteX4" fmla="*/ 0 w 4320262"/>
              <a:gd name="connsiteY4" fmla="*/ 0 h 4652963"/>
              <a:gd name="connsiteX0" fmla="*/ 0 w 4320262"/>
              <a:gd name="connsiteY0" fmla="*/ 0 h 4652963"/>
              <a:gd name="connsiteX1" fmla="*/ 4320262 w 4320262"/>
              <a:gd name="connsiteY1" fmla="*/ 0 h 4652963"/>
              <a:gd name="connsiteX2" fmla="*/ 3545562 w 4320262"/>
              <a:gd name="connsiteY2" fmla="*/ 4652963 h 4652963"/>
              <a:gd name="connsiteX3" fmla="*/ 0 w 4320262"/>
              <a:gd name="connsiteY3" fmla="*/ 4652963 h 4652963"/>
              <a:gd name="connsiteX4" fmla="*/ 0 w 4320262"/>
              <a:gd name="connsiteY4" fmla="*/ 0 h 4652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262" h="4652963">
                <a:moveTo>
                  <a:pt x="0" y="0"/>
                </a:moveTo>
                <a:lnTo>
                  <a:pt x="4320262" y="0"/>
                </a:lnTo>
                <a:lnTo>
                  <a:pt x="3545562" y="4652963"/>
                </a:lnTo>
                <a:lnTo>
                  <a:pt x="0" y="4652963"/>
                </a:lnTo>
                <a:lnTo>
                  <a:pt x="0" y="0"/>
                </a:lnTo>
                <a:close/>
              </a:path>
            </a:pathLst>
          </a:cu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5" name="Rectangle 2">
            <a:extLst>
              <a:ext uri="{FF2B5EF4-FFF2-40B4-BE49-F238E27FC236}">
                <a16:creationId xmlns:a16="http://schemas.microsoft.com/office/drawing/2014/main" id="{210C440F-91AF-770C-C626-191B7731084A}"/>
              </a:ext>
            </a:extLst>
          </p:cNvPr>
          <p:cNvSpPr/>
          <p:nvPr userDrawn="1"/>
        </p:nvSpPr>
        <p:spPr>
          <a:xfrm rot="10800000">
            <a:off x="9911272" y="0"/>
            <a:ext cx="2184399"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 name="connsiteX0" fmla="*/ 0 w 8323722"/>
              <a:gd name="connsiteY0" fmla="*/ 0 h 6858000"/>
              <a:gd name="connsiteX1" fmla="*/ 8323722 w 8323722"/>
              <a:gd name="connsiteY1" fmla="*/ 0 h 6858000"/>
              <a:gd name="connsiteX2" fmla="*/ 3872611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3872611" y="6858000"/>
                </a:lnTo>
                <a:lnTo>
                  <a:pt x="0" y="6858000"/>
                </a:lnTo>
                <a:lnTo>
                  <a:pt x="0" y="0"/>
                </a:lnTo>
                <a:close/>
              </a:path>
            </a:pathLst>
          </a:custGeom>
          <a:gradFill>
            <a:gsLst>
              <a:gs pos="8000">
                <a:srgbClr val="0073B5"/>
              </a:gs>
              <a:gs pos="100000">
                <a:srgbClr val="5C791B">
                  <a:tint val="23500"/>
                  <a:satMod val="160000"/>
                </a:srgbClr>
              </a:gs>
            </a:gsLst>
            <a:lin ang="4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2">
            <a:extLst>
              <a:ext uri="{FF2B5EF4-FFF2-40B4-BE49-F238E27FC236}">
                <a16:creationId xmlns:a16="http://schemas.microsoft.com/office/drawing/2014/main" id="{E6126E09-49CB-CBB3-03C9-18CBD0EDD97A}"/>
              </a:ext>
            </a:extLst>
          </p:cNvPr>
          <p:cNvSpPr/>
          <p:nvPr userDrawn="1"/>
        </p:nvSpPr>
        <p:spPr>
          <a:xfrm rot="10800000">
            <a:off x="10007600" y="0"/>
            <a:ext cx="2184400"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 name="connsiteX0" fmla="*/ 0 w 15448987"/>
              <a:gd name="connsiteY0" fmla="*/ 12700 h 6870700"/>
              <a:gd name="connsiteX1" fmla="*/ 15448987 w 15448987"/>
              <a:gd name="connsiteY1" fmla="*/ 0 h 6870700"/>
              <a:gd name="connsiteX2" fmla="*/ 7607030 w 15448987"/>
              <a:gd name="connsiteY2" fmla="*/ 6870700 h 6870700"/>
              <a:gd name="connsiteX3" fmla="*/ 0 w 15448987"/>
              <a:gd name="connsiteY3" fmla="*/ 6870700 h 6870700"/>
              <a:gd name="connsiteX4" fmla="*/ 0 w 15448987"/>
              <a:gd name="connsiteY4" fmla="*/ 12700 h 6870700"/>
              <a:gd name="connsiteX0" fmla="*/ 0 w 34309983"/>
              <a:gd name="connsiteY0" fmla="*/ 38100 h 6896100"/>
              <a:gd name="connsiteX1" fmla="*/ 34309983 w 34309983"/>
              <a:gd name="connsiteY1" fmla="*/ 0 h 6896100"/>
              <a:gd name="connsiteX2" fmla="*/ 7607030 w 34309983"/>
              <a:gd name="connsiteY2" fmla="*/ 6896100 h 6896100"/>
              <a:gd name="connsiteX3" fmla="*/ 0 w 34309983"/>
              <a:gd name="connsiteY3" fmla="*/ 6896100 h 6896100"/>
              <a:gd name="connsiteX4" fmla="*/ 0 w 34309983"/>
              <a:gd name="connsiteY4" fmla="*/ 38100 h 6896100"/>
              <a:gd name="connsiteX0" fmla="*/ 0 w 34309983"/>
              <a:gd name="connsiteY0" fmla="*/ 0 h 6858000"/>
              <a:gd name="connsiteX1" fmla="*/ 34309983 w 34309983"/>
              <a:gd name="connsiteY1" fmla="*/ 0 h 6858000"/>
              <a:gd name="connsiteX2" fmla="*/ 7607030 w 34309983"/>
              <a:gd name="connsiteY2" fmla="*/ 6858000 h 6858000"/>
              <a:gd name="connsiteX3" fmla="*/ 0 w 34309983"/>
              <a:gd name="connsiteY3" fmla="*/ 6858000 h 6858000"/>
              <a:gd name="connsiteX4" fmla="*/ 0 w 34309983"/>
              <a:gd name="connsiteY4" fmla="*/ 0 h 6858000"/>
              <a:gd name="connsiteX0" fmla="*/ 0 w 46883980"/>
              <a:gd name="connsiteY0" fmla="*/ 50800 h 6858000"/>
              <a:gd name="connsiteX1" fmla="*/ 46883980 w 46883980"/>
              <a:gd name="connsiteY1" fmla="*/ 0 h 6858000"/>
              <a:gd name="connsiteX2" fmla="*/ 20181027 w 46883980"/>
              <a:gd name="connsiteY2" fmla="*/ 6858000 h 6858000"/>
              <a:gd name="connsiteX3" fmla="*/ 12573997 w 46883980"/>
              <a:gd name="connsiteY3" fmla="*/ 6858000 h 6858000"/>
              <a:gd name="connsiteX4" fmla="*/ 0 w 46883980"/>
              <a:gd name="connsiteY4" fmla="*/ 50800 h 6858000"/>
              <a:gd name="connsiteX0" fmla="*/ 0 w 48141380"/>
              <a:gd name="connsiteY0" fmla="*/ 12700 h 6858000"/>
              <a:gd name="connsiteX1" fmla="*/ 48141380 w 48141380"/>
              <a:gd name="connsiteY1" fmla="*/ 0 h 6858000"/>
              <a:gd name="connsiteX2" fmla="*/ 21438427 w 48141380"/>
              <a:gd name="connsiteY2" fmla="*/ 6858000 h 6858000"/>
              <a:gd name="connsiteX3" fmla="*/ 13831397 w 48141380"/>
              <a:gd name="connsiteY3" fmla="*/ 6858000 h 6858000"/>
              <a:gd name="connsiteX4" fmla="*/ 0 w 48141380"/>
              <a:gd name="connsiteY4" fmla="*/ 12700 h 6858000"/>
              <a:gd name="connsiteX0" fmla="*/ 0 w 48141380"/>
              <a:gd name="connsiteY0" fmla="*/ 12700 h 6896100"/>
              <a:gd name="connsiteX1" fmla="*/ 48141380 w 48141380"/>
              <a:gd name="connsiteY1" fmla="*/ 0 h 6896100"/>
              <a:gd name="connsiteX2" fmla="*/ 21438427 w 48141380"/>
              <a:gd name="connsiteY2" fmla="*/ 6858000 h 6896100"/>
              <a:gd name="connsiteX3" fmla="*/ 0 w 48141380"/>
              <a:gd name="connsiteY3" fmla="*/ 6896100 h 6896100"/>
              <a:gd name="connsiteX4" fmla="*/ 0 w 48141380"/>
              <a:gd name="connsiteY4" fmla="*/ 12700 h 6896100"/>
              <a:gd name="connsiteX0" fmla="*/ 0 w 48141380"/>
              <a:gd name="connsiteY0" fmla="*/ 12700 h 6858000"/>
              <a:gd name="connsiteX1" fmla="*/ 48141380 w 48141380"/>
              <a:gd name="connsiteY1" fmla="*/ 0 h 6858000"/>
              <a:gd name="connsiteX2" fmla="*/ 21438427 w 48141380"/>
              <a:gd name="connsiteY2" fmla="*/ 6858000 h 6858000"/>
              <a:gd name="connsiteX3" fmla="*/ 419133 w 48141380"/>
              <a:gd name="connsiteY3" fmla="*/ 6845300 h 6858000"/>
              <a:gd name="connsiteX4" fmla="*/ 0 w 48141380"/>
              <a:gd name="connsiteY4" fmla="*/ 12700 h 6858000"/>
              <a:gd name="connsiteX0" fmla="*/ 0 w 48141380"/>
              <a:gd name="connsiteY0" fmla="*/ 0 h 6858000"/>
              <a:gd name="connsiteX1" fmla="*/ 48141380 w 48141380"/>
              <a:gd name="connsiteY1" fmla="*/ 0 h 6858000"/>
              <a:gd name="connsiteX2" fmla="*/ 21438427 w 48141380"/>
              <a:gd name="connsiteY2" fmla="*/ 6858000 h 6858000"/>
              <a:gd name="connsiteX3" fmla="*/ 419133 w 48141380"/>
              <a:gd name="connsiteY3" fmla="*/ 6845300 h 6858000"/>
              <a:gd name="connsiteX4" fmla="*/ 0 w 48141380"/>
              <a:gd name="connsiteY4" fmla="*/ 0 h 6858000"/>
              <a:gd name="connsiteX0" fmla="*/ 0 w 48141380"/>
              <a:gd name="connsiteY0" fmla="*/ 0 h 6858000"/>
              <a:gd name="connsiteX1" fmla="*/ 48141380 w 48141380"/>
              <a:gd name="connsiteY1" fmla="*/ 0 h 6858000"/>
              <a:gd name="connsiteX2" fmla="*/ 21438427 w 48141380"/>
              <a:gd name="connsiteY2" fmla="*/ 6858000 h 6858000"/>
              <a:gd name="connsiteX3" fmla="*/ 6286999 w 48141380"/>
              <a:gd name="connsiteY3" fmla="*/ 6654800 h 6858000"/>
              <a:gd name="connsiteX4" fmla="*/ 0 w 48141380"/>
              <a:gd name="connsiteY4" fmla="*/ 0 h 6858000"/>
              <a:gd name="connsiteX0" fmla="*/ 0 w 48141380"/>
              <a:gd name="connsiteY0" fmla="*/ 0 h 6858000"/>
              <a:gd name="connsiteX1" fmla="*/ 48141380 w 48141380"/>
              <a:gd name="connsiteY1" fmla="*/ 0 h 6858000"/>
              <a:gd name="connsiteX2" fmla="*/ 21438427 w 48141380"/>
              <a:gd name="connsiteY2" fmla="*/ 6858000 h 6858000"/>
              <a:gd name="connsiteX3" fmla="*/ 0 w 48141380"/>
              <a:gd name="connsiteY3" fmla="*/ 6858000 h 6858000"/>
              <a:gd name="connsiteX4" fmla="*/ 0 w 4814138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41380" h="6858000">
                <a:moveTo>
                  <a:pt x="0" y="0"/>
                </a:moveTo>
                <a:lnTo>
                  <a:pt x="48141380" y="0"/>
                </a:lnTo>
                <a:lnTo>
                  <a:pt x="21438427"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white circle with black text&#10;&#10;Description automatically generated">
            <a:extLst>
              <a:ext uri="{FF2B5EF4-FFF2-40B4-BE49-F238E27FC236}">
                <a16:creationId xmlns:a16="http://schemas.microsoft.com/office/drawing/2014/main" id="{D24A7738-99E7-A575-1645-BC3308CE289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18880" y="5441692"/>
            <a:ext cx="1165289" cy="1114682"/>
          </a:xfrm>
          <a:prstGeom prst="rect">
            <a:avLst/>
          </a:prstGeom>
        </p:spPr>
      </p:pic>
    </p:spTree>
    <p:extLst>
      <p:ext uri="{BB962C8B-B14F-4D97-AF65-F5344CB8AC3E}">
        <p14:creationId xmlns:p14="http://schemas.microsoft.com/office/powerpoint/2010/main" val="36293243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FC56AA4-366D-EA5B-A32A-211192054CF3}"/>
              </a:ext>
            </a:extLst>
          </p:cNvPr>
          <p:cNvSpPr/>
          <p:nvPr userDrawn="1"/>
        </p:nvSpPr>
        <p:spPr>
          <a:xfrm rot="10800000" flipV="1">
            <a:off x="10007600" y="328"/>
            <a:ext cx="2184400" cy="1133328"/>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7607030"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1">
            <a:extLst>
              <a:ext uri="{FF2B5EF4-FFF2-40B4-BE49-F238E27FC236}">
                <a16:creationId xmlns:a16="http://schemas.microsoft.com/office/drawing/2014/main" id="{5824D23E-E6BD-DE24-AFF4-7A829EA01AD4}"/>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a:t>
            </a:fld>
            <a:endParaRPr lang="en-US" sz="1400"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740DC069-BF88-8198-F2FA-FE8E8046FCF8}"/>
              </a:ext>
            </a:extLst>
          </p:cNvPr>
          <p:cNvSpPr>
            <a:spLocks noGrp="1"/>
          </p:cNvSpPr>
          <p:nvPr>
            <p:ph type="title" hasCustomPrompt="1"/>
          </p:nvPr>
        </p:nvSpPr>
        <p:spPr>
          <a:xfrm>
            <a:off x="279400" y="301626"/>
            <a:ext cx="9588500" cy="748966"/>
          </a:xfrm>
          <a:prstGeom prst="rect">
            <a:avLst/>
          </a:prstGeom>
        </p:spPr>
        <p:txBody>
          <a:bodyPr/>
          <a:lstStyle>
            <a:lvl1pPr>
              <a:defRPr sz="3600">
                <a:solidFill>
                  <a:srgbClr val="942521"/>
                </a:solidFill>
                <a:latin typeface="Arial" panose="020B0604020202020204" pitchFamily="34" charset="0"/>
                <a:cs typeface="Arial" panose="020B0604020202020204" pitchFamily="34" charset="0"/>
              </a:defRPr>
            </a:lvl1pPr>
          </a:lstStyle>
          <a:p>
            <a:r>
              <a:rPr lang="en-US" dirty="0"/>
              <a:t>Now what?</a:t>
            </a:r>
          </a:p>
        </p:txBody>
      </p:sp>
      <p:sp>
        <p:nvSpPr>
          <p:cNvPr id="10" name="Text Placeholder 3">
            <a:extLst>
              <a:ext uri="{FF2B5EF4-FFF2-40B4-BE49-F238E27FC236}">
                <a16:creationId xmlns:a16="http://schemas.microsoft.com/office/drawing/2014/main" id="{9AEB02D3-29CF-B433-5B59-ADB91F875A8B}"/>
              </a:ext>
            </a:extLst>
          </p:cNvPr>
          <p:cNvSpPr>
            <a:spLocks noGrp="1"/>
          </p:cNvSpPr>
          <p:nvPr>
            <p:ph type="body" sz="half" idx="2" hasCustomPrompt="1"/>
          </p:nvPr>
        </p:nvSpPr>
        <p:spPr>
          <a:xfrm>
            <a:off x="277138" y="1341139"/>
            <a:ext cx="11726624" cy="4942701"/>
          </a:xfrm>
          <a:prstGeom prst="rect">
            <a:avLst/>
          </a:prstGeom>
        </p:spPr>
        <p:txBody>
          <a:bodyPr/>
          <a:lstStyle>
            <a:lvl1pPr marL="457200" indent="-457200">
              <a:buFont typeface="Arial" panose="020B0604020202020204" pitchFamily="34" charset="0"/>
              <a:buChar char="•"/>
              <a:defRPr sz="28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Download our Basic Trade Skills Concepts Guide: https://www.realityworks.com/trade-skills-implementation-page/</a:t>
            </a:r>
          </a:p>
          <a:p>
            <a:pPr lvl="0"/>
            <a:r>
              <a:rPr lang="en-US" dirty="0"/>
              <a:t>Request a consultation by completing this free form (or scanning the code) ___</a:t>
            </a:r>
          </a:p>
          <a:p>
            <a:pPr lvl="0"/>
            <a:r>
              <a:rPr lang="en-US" dirty="0"/>
              <a:t>Enter our Welding Month Giveaway: https://www.realityworks.com/were-celebrating-national-welding-month-with-a-giveaway/ </a:t>
            </a:r>
          </a:p>
          <a:p>
            <a:pPr lvl="0"/>
            <a:r>
              <a:rPr lang="en-US" dirty="0"/>
              <a:t>Contact us with questions!</a:t>
            </a:r>
          </a:p>
        </p:txBody>
      </p:sp>
      <p:pic>
        <p:nvPicPr>
          <p:cNvPr id="2" name="Picture 1" descr="A black background with white text&#10;&#10;Description automatically generated">
            <a:extLst>
              <a:ext uri="{FF2B5EF4-FFF2-40B4-BE49-F238E27FC236}">
                <a16:creationId xmlns:a16="http://schemas.microsoft.com/office/drawing/2014/main" id="{C3FF63EC-884B-A9D4-1715-2A0512DB4FE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38330" y="226576"/>
            <a:ext cx="1513920" cy="672740"/>
          </a:xfrm>
          <a:prstGeom prst="rect">
            <a:avLst/>
          </a:prstGeom>
        </p:spPr>
      </p:pic>
    </p:spTree>
    <p:extLst>
      <p:ext uri="{BB962C8B-B14F-4D97-AF65-F5344CB8AC3E}">
        <p14:creationId xmlns:p14="http://schemas.microsoft.com/office/powerpoint/2010/main" val="4223113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D134738-AB0F-D336-EB4F-F76FF30F94A7}"/>
              </a:ext>
            </a:extLst>
          </p:cNvPr>
          <p:cNvSpPr/>
          <p:nvPr userDrawn="1"/>
        </p:nvSpPr>
        <p:spPr>
          <a:xfrm>
            <a:off x="0" y="0"/>
            <a:ext cx="12192000" cy="6858000"/>
          </a:xfrm>
          <a:prstGeom prst="rect">
            <a:avLst/>
          </a:pr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18439923-8080-BFA1-ABD9-3AAF85CA1846}"/>
              </a:ext>
            </a:extLst>
          </p:cNvPr>
          <p:cNvSpPr>
            <a:spLocks noGrp="1"/>
          </p:cNvSpPr>
          <p:nvPr>
            <p:ph type="title" hasCustomPrompt="1"/>
          </p:nvPr>
        </p:nvSpPr>
        <p:spPr>
          <a:xfrm>
            <a:off x="279400" y="714438"/>
            <a:ext cx="11635462" cy="2540098"/>
          </a:xfrm>
          <a:prstGeom prst="rect">
            <a:avLst/>
          </a:prstGeom>
        </p:spPr>
        <p:txBody>
          <a:bodyPr/>
          <a:lstStyle>
            <a:lvl1pPr algn="ctr">
              <a:defRPr sz="4000" b="0">
                <a:solidFill>
                  <a:schemeClr val="bg1"/>
                </a:solidFill>
                <a:latin typeface="Arial" panose="020B0604020202020204" pitchFamily="34" charset="0"/>
                <a:cs typeface="Arial" panose="020B0604020202020204" pitchFamily="34" charset="0"/>
              </a:defRPr>
            </a:lvl1pPr>
          </a:lstStyle>
          <a:p>
            <a:r>
              <a:rPr lang="en-US" dirty="0"/>
              <a:t>For more information please contact </a:t>
            </a:r>
            <a:br>
              <a:rPr lang="en-US" dirty="0"/>
            </a:br>
            <a:r>
              <a:rPr lang="en-US" dirty="0"/>
              <a:t>Realityworks, Inc. through email at information@realityworks.com </a:t>
            </a:r>
            <a:br>
              <a:rPr lang="en-US" dirty="0"/>
            </a:br>
            <a:r>
              <a:rPr lang="en-US" dirty="0"/>
              <a:t>or call toll free at 800.830.1416</a:t>
            </a:r>
          </a:p>
        </p:txBody>
      </p:sp>
      <p:pic>
        <p:nvPicPr>
          <p:cNvPr id="3" name="Picture 2" descr="A black background with white text&#10;&#10;Description automatically generated">
            <a:extLst>
              <a:ext uri="{FF2B5EF4-FFF2-40B4-BE49-F238E27FC236}">
                <a16:creationId xmlns:a16="http://schemas.microsoft.com/office/drawing/2014/main" id="{AC514692-4913-88A0-8B43-33EE0787FCB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35903" y="3847797"/>
            <a:ext cx="4520193" cy="2008636"/>
          </a:xfrm>
          <a:prstGeom prst="rect">
            <a:avLst/>
          </a:prstGeom>
        </p:spPr>
      </p:pic>
    </p:spTree>
    <p:extLst>
      <p:ext uri="{BB962C8B-B14F-4D97-AF65-F5344CB8AC3E}">
        <p14:creationId xmlns:p14="http://schemas.microsoft.com/office/powerpoint/2010/main" val="12864441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7831869"/>
      </p:ext>
    </p:extLst>
  </p:cSld>
  <p:clrMap bg1="lt1" tx1="dk1" bg2="lt2" tx2="dk2" accent1="accent1" accent2="accent2" accent3="accent3" accent4="accent4" accent5="accent5" accent6="accent6" hlink="hlink" folHlink="folHlink"/>
  <p:sldLayoutIdLst>
    <p:sldLayoutId id="2147483649" r:id="rId1"/>
    <p:sldLayoutId id="2147483665" r:id="rId2"/>
    <p:sldLayoutId id="2147483660" r:id="rId3"/>
    <p:sldLayoutId id="2147483655" r:id="rId4"/>
    <p:sldLayoutId id="2147483664" r:id="rId5"/>
    <p:sldLayoutId id="2147483658" r:id="rId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6CE891-02CB-0048-9344-169898426E8C}"/>
              </a:ext>
            </a:extLst>
          </p:cNvPr>
          <p:cNvSpPr>
            <a:spLocks noGrp="1"/>
          </p:cNvSpPr>
          <p:nvPr>
            <p:ph type="title"/>
          </p:nvPr>
        </p:nvSpPr>
        <p:spPr>
          <a:xfrm>
            <a:off x="500294" y="2766763"/>
            <a:ext cx="5359593" cy="1466364"/>
          </a:xfrm>
        </p:spPr>
        <p:txBody>
          <a:bodyPr/>
          <a:lstStyle/>
          <a:p>
            <a:r>
              <a:rPr lang="en-US" dirty="0">
                <a:latin typeface="Arial"/>
                <a:cs typeface="Arial"/>
              </a:rPr>
              <a:t>Where Could Relationships Go?</a:t>
            </a:r>
            <a:endParaRPr lang="en-US" dirty="0"/>
          </a:p>
        </p:txBody>
      </p:sp>
      <p:sp>
        <p:nvSpPr>
          <p:cNvPr id="10" name="Content Placeholder 9">
            <a:extLst>
              <a:ext uri="{FF2B5EF4-FFF2-40B4-BE49-F238E27FC236}">
                <a16:creationId xmlns:a16="http://schemas.microsoft.com/office/drawing/2014/main" id="{06F97433-FF1A-56A0-C3C7-1071214EB255}"/>
              </a:ext>
            </a:extLst>
          </p:cNvPr>
          <p:cNvSpPr>
            <a:spLocks noGrp="1"/>
          </p:cNvSpPr>
          <p:nvPr>
            <p:ph sz="half" idx="10"/>
          </p:nvPr>
        </p:nvSpPr>
        <p:spPr>
          <a:xfrm>
            <a:off x="500294" y="4233127"/>
            <a:ext cx="6989532" cy="1038225"/>
          </a:xfrm>
        </p:spPr>
        <p:txBody>
          <a:bodyPr>
            <a:normAutofit/>
          </a:bodyPr>
          <a:lstStyle/>
          <a:p>
            <a:pPr>
              <a:lnSpc>
                <a:spcPct val="100000"/>
              </a:lnSpc>
            </a:pPr>
            <a:r>
              <a:rPr lang="en-US" sz="2400" dirty="0" err="1"/>
              <a:t>RealCare</a:t>
            </a:r>
            <a:r>
              <a:rPr lang="en-US" sz="2400" dirty="0"/>
              <a:t> Program: Life Skills and Healthy Choices for Middle School Students Curriculum</a:t>
            </a:r>
          </a:p>
        </p:txBody>
      </p:sp>
      <p:pic>
        <p:nvPicPr>
          <p:cNvPr id="4" name="Picture Placeholder 3" descr="Heart made from white candy">
            <a:extLst>
              <a:ext uri="{FF2B5EF4-FFF2-40B4-BE49-F238E27FC236}">
                <a16:creationId xmlns:a16="http://schemas.microsoft.com/office/drawing/2014/main" id="{C8D33DD1-C7DF-65C2-1501-0A0D8603F295}"/>
              </a:ext>
            </a:extLst>
          </p:cNvPr>
          <p:cNvPicPr>
            <a:picLocks noGrp="1" noChangeAspect="1"/>
          </p:cNvPicPr>
          <p:nvPr>
            <p:ph type="pic" idx="1"/>
          </p:nvPr>
        </p:nvPicPr>
        <p:blipFill rotWithShape="1">
          <a:blip r:embed="rId3">
            <a:extLst>
              <a:ext uri="{28A0092B-C50C-407E-A947-70E740481C1C}">
                <a14:useLocalDpi xmlns:a14="http://schemas.microsoft.com/office/drawing/2010/main" val="0"/>
              </a:ext>
            </a:extLst>
          </a:blip>
          <a:srcRect l="42131" r="14625"/>
          <a:stretch/>
        </p:blipFill>
        <p:spPr>
          <a:xfrm>
            <a:off x="7489827" y="-166287"/>
            <a:ext cx="4702174" cy="7024287"/>
          </a:xfrm>
        </p:spPr>
      </p:pic>
      <p:pic>
        <p:nvPicPr>
          <p:cNvPr id="5" name="Picture 4" descr="A white circle with black text&#10;&#10;Description automatically generated">
            <a:extLst>
              <a:ext uri="{FF2B5EF4-FFF2-40B4-BE49-F238E27FC236}">
                <a16:creationId xmlns:a16="http://schemas.microsoft.com/office/drawing/2014/main" id="{A866C566-398C-2CBC-2BB6-F27E3F6260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367" y="449503"/>
            <a:ext cx="2105653" cy="2014205"/>
          </a:xfrm>
          <a:prstGeom prst="rect">
            <a:avLst/>
          </a:prstGeom>
        </p:spPr>
      </p:pic>
    </p:spTree>
    <p:extLst>
      <p:ext uri="{BB962C8B-B14F-4D97-AF65-F5344CB8AC3E}">
        <p14:creationId xmlns:p14="http://schemas.microsoft.com/office/powerpoint/2010/main" val="2377802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27913EA-AFF3-E465-8DA8-D5358461DAE8}"/>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2</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541F0201-B69B-A701-8B48-211AAC54FDE1}"/>
              </a:ext>
            </a:extLst>
          </p:cNvPr>
          <p:cNvSpPr>
            <a:spLocks noGrp="1"/>
          </p:cNvSpPr>
          <p:nvPr>
            <p:ph type="title"/>
          </p:nvPr>
        </p:nvSpPr>
        <p:spPr/>
        <p:txBody>
          <a:bodyPr/>
          <a:lstStyle/>
          <a:p>
            <a:r>
              <a:rPr lang="en-US" i="0" u="none" strike="noStrike" dirty="0">
                <a:solidFill>
                  <a:srgbClr val="000000"/>
                </a:solidFill>
                <a:effectLst/>
                <a:latin typeface="Arial" panose="020B0604020202020204" pitchFamily="34" charset="0"/>
              </a:rPr>
              <a:t>Teen Sexual Relationship Continuum </a:t>
            </a:r>
            <a:r>
              <a:rPr lang="en-US" b="1" i="0" u="none" strike="noStrike" dirty="0">
                <a:solidFill>
                  <a:srgbClr val="000000"/>
                </a:solidFill>
                <a:effectLst/>
                <a:latin typeface="Arial" panose="020B0604020202020204" pitchFamily="34" charset="0"/>
              </a:rPr>
              <a:t>  </a:t>
            </a:r>
            <a:endParaRPr lang="en-US" dirty="0"/>
          </a:p>
        </p:txBody>
      </p:sp>
      <p:sp>
        <p:nvSpPr>
          <p:cNvPr id="4" name="Text Placeholder 3">
            <a:extLst>
              <a:ext uri="{FF2B5EF4-FFF2-40B4-BE49-F238E27FC236}">
                <a16:creationId xmlns:a16="http://schemas.microsoft.com/office/drawing/2014/main" id="{86CE6F31-EC36-2514-EB67-89512B33797F}"/>
              </a:ext>
            </a:extLst>
          </p:cNvPr>
          <p:cNvSpPr>
            <a:spLocks noGrp="1"/>
          </p:cNvSpPr>
          <p:nvPr>
            <p:ph type="body" sz="half" idx="2"/>
          </p:nvPr>
        </p:nvSpPr>
        <p:spPr>
          <a:xfrm>
            <a:off x="277138" y="1341140"/>
            <a:ext cx="11726624" cy="478608"/>
          </a:xfrm>
        </p:spPr>
        <p:txBody>
          <a:bodyPr/>
          <a:lstStyle/>
          <a:p>
            <a:pPr marL="0" indent="0">
              <a:buNone/>
            </a:pPr>
            <a:r>
              <a:rPr lang="en-US" dirty="0"/>
              <a:t>How they start – how they could end up!</a:t>
            </a:r>
          </a:p>
        </p:txBody>
      </p:sp>
      <p:graphicFrame>
        <p:nvGraphicFramePr>
          <p:cNvPr id="5" name="Content Placeholder 5">
            <a:extLst>
              <a:ext uri="{FF2B5EF4-FFF2-40B4-BE49-F238E27FC236}">
                <a16:creationId xmlns:a16="http://schemas.microsoft.com/office/drawing/2014/main" id="{DC0612BF-AFD1-D6F0-E425-E7C6A62E7E9C}"/>
              </a:ext>
            </a:extLst>
          </p:cNvPr>
          <p:cNvGraphicFramePr>
            <a:graphicFrameLocks/>
          </p:cNvGraphicFramePr>
          <p:nvPr>
            <p:extLst>
              <p:ext uri="{D42A27DB-BD31-4B8C-83A1-F6EECF244321}">
                <p14:modId xmlns:p14="http://schemas.microsoft.com/office/powerpoint/2010/main" val="2104143648"/>
              </p:ext>
            </p:extLst>
          </p:nvPr>
        </p:nvGraphicFramePr>
        <p:xfrm>
          <a:off x="627706" y="2110296"/>
          <a:ext cx="10725338" cy="4127542"/>
        </p:xfrm>
        <a:graphic>
          <a:graphicData uri="http://schemas.openxmlformats.org/drawingml/2006/table">
            <a:tbl>
              <a:tblPr>
                <a:tableStyleId>{3C2FFA5D-87B4-456A-9821-1D502468CF0F}</a:tableStyleId>
              </a:tblPr>
              <a:tblGrid>
                <a:gridCol w="2687227">
                  <a:extLst>
                    <a:ext uri="{9D8B030D-6E8A-4147-A177-3AD203B41FA5}">
                      <a16:colId xmlns:a16="http://schemas.microsoft.com/office/drawing/2014/main" val="212336479"/>
                    </a:ext>
                  </a:extLst>
                </a:gridCol>
                <a:gridCol w="2522222">
                  <a:extLst>
                    <a:ext uri="{9D8B030D-6E8A-4147-A177-3AD203B41FA5}">
                      <a16:colId xmlns:a16="http://schemas.microsoft.com/office/drawing/2014/main" val="1399815547"/>
                    </a:ext>
                  </a:extLst>
                </a:gridCol>
                <a:gridCol w="2875806">
                  <a:extLst>
                    <a:ext uri="{9D8B030D-6E8A-4147-A177-3AD203B41FA5}">
                      <a16:colId xmlns:a16="http://schemas.microsoft.com/office/drawing/2014/main" val="2567951942"/>
                    </a:ext>
                  </a:extLst>
                </a:gridCol>
                <a:gridCol w="2640083">
                  <a:extLst>
                    <a:ext uri="{9D8B030D-6E8A-4147-A177-3AD203B41FA5}">
                      <a16:colId xmlns:a16="http://schemas.microsoft.com/office/drawing/2014/main" val="560573327"/>
                    </a:ext>
                  </a:extLst>
                </a:gridCol>
              </a:tblGrid>
              <a:tr h="431237">
                <a:tc>
                  <a:txBody>
                    <a:bodyPr/>
                    <a:lstStyle/>
                    <a:p>
                      <a:pPr fontAlgn="t"/>
                      <a:r>
                        <a:rPr lang="en-US" dirty="0">
                          <a:effectLst/>
                        </a:rPr>
                        <a:t> </a:t>
                      </a:r>
                    </a:p>
                  </a:txBody>
                  <a:tcPr marL="63500" marR="63500" marT="63500" marB="63500"/>
                </a:tc>
                <a:tc>
                  <a:txBody>
                    <a:bodyPr/>
                    <a:lstStyle/>
                    <a:p>
                      <a:pPr fontAlgn="t"/>
                      <a:r>
                        <a:rPr lang="en-US">
                          <a:effectLst/>
                        </a:rPr>
                        <a:t> </a:t>
                      </a:r>
                    </a:p>
                  </a:txBody>
                  <a:tcPr marL="63500" marR="63500" marT="63500" marB="63500"/>
                </a:tc>
                <a:tc gridSpan="2">
                  <a:txBody>
                    <a:bodyPr/>
                    <a:lstStyle/>
                    <a:p>
                      <a:pPr algn="ctr" rtl="0" fontAlgn="t">
                        <a:spcBef>
                          <a:spcPts val="0"/>
                        </a:spcBef>
                        <a:spcAft>
                          <a:spcPts val="0"/>
                        </a:spcAft>
                      </a:pPr>
                      <a:r>
                        <a:rPr lang="en-US" sz="1600" b="1" u="none" strike="noStrike" dirty="0">
                          <a:solidFill>
                            <a:srgbClr val="C00000"/>
                          </a:solidFill>
                          <a:effectLst/>
                        </a:rPr>
                        <a:t>Danger Zone!</a:t>
                      </a:r>
                      <a:endParaRPr lang="en-US" dirty="0">
                        <a:solidFill>
                          <a:srgbClr val="C00000"/>
                        </a:solidFill>
                        <a:effectLst/>
                      </a:endParaRPr>
                    </a:p>
                  </a:txBody>
                  <a:tcPr marL="63500" marR="63500" marT="63500" marB="63500"/>
                </a:tc>
                <a:tc hMerge="1">
                  <a:txBody>
                    <a:bodyPr/>
                    <a:lstStyle/>
                    <a:p>
                      <a:endParaRPr lang="en-US"/>
                    </a:p>
                  </a:txBody>
                  <a:tcPr/>
                </a:tc>
                <a:extLst>
                  <a:ext uri="{0D108BD9-81ED-4DB2-BD59-A6C34878D82A}">
                    <a16:rowId xmlns:a16="http://schemas.microsoft.com/office/drawing/2014/main" val="3826080264"/>
                  </a:ext>
                </a:extLst>
              </a:tr>
              <a:tr h="365732">
                <a:tc>
                  <a:txBody>
                    <a:bodyPr/>
                    <a:lstStyle/>
                    <a:p>
                      <a:pPr rtl="0" fontAlgn="t">
                        <a:spcBef>
                          <a:spcPts val="0"/>
                        </a:spcBef>
                        <a:spcAft>
                          <a:spcPts val="0"/>
                        </a:spcAft>
                      </a:pPr>
                      <a:r>
                        <a:rPr lang="en-US" sz="1400" b="1" u="none" strike="noStrike" dirty="0">
                          <a:solidFill>
                            <a:schemeClr val="tx1"/>
                          </a:solidFill>
                          <a:effectLst/>
                        </a:rPr>
                        <a:t>Stage 1</a:t>
                      </a:r>
                      <a:endParaRPr lang="en-US" dirty="0">
                        <a:solidFill>
                          <a:schemeClr val="tx1"/>
                        </a:solidFill>
                        <a:effectLst/>
                      </a:endParaRPr>
                    </a:p>
                  </a:txBody>
                  <a:tcPr marL="63500" marR="63500" marT="63500" marB="63500"/>
                </a:tc>
                <a:tc>
                  <a:txBody>
                    <a:bodyPr/>
                    <a:lstStyle/>
                    <a:p>
                      <a:pPr rtl="0" fontAlgn="t">
                        <a:spcBef>
                          <a:spcPts val="0"/>
                        </a:spcBef>
                        <a:spcAft>
                          <a:spcPts val="0"/>
                        </a:spcAft>
                      </a:pPr>
                      <a:r>
                        <a:rPr lang="en-US" sz="1400" b="1" u="none" strike="noStrike">
                          <a:solidFill>
                            <a:schemeClr val="tx1"/>
                          </a:solidFill>
                          <a:effectLst/>
                        </a:rPr>
                        <a:t>Stage 2</a:t>
                      </a:r>
                      <a:endParaRPr lang="en-US">
                        <a:solidFill>
                          <a:schemeClr val="tx1"/>
                        </a:solidFill>
                        <a:effectLst/>
                      </a:endParaRPr>
                    </a:p>
                  </a:txBody>
                  <a:tcPr marL="63500" marR="63500" marT="63500" marB="63500"/>
                </a:tc>
                <a:tc>
                  <a:txBody>
                    <a:bodyPr/>
                    <a:lstStyle/>
                    <a:p>
                      <a:pPr rtl="0" fontAlgn="t">
                        <a:spcBef>
                          <a:spcPts val="0"/>
                        </a:spcBef>
                        <a:spcAft>
                          <a:spcPts val="0"/>
                        </a:spcAft>
                      </a:pPr>
                      <a:r>
                        <a:rPr lang="en-US" sz="1400" b="1" u="none" strike="noStrike">
                          <a:solidFill>
                            <a:schemeClr val="tx1"/>
                          </a:solidFill>
                          <a:effectLst/>
                        </a:rPr>
                        <a:t>Stage 3</a:t>
                      </a:r>
                      <a:endParaRPr lang="en-US">
                        <a:solidFill>
                          <a:schemeClr val="tx1"/>
                        </a:solidFill>
                        <a:effectLst/>
                      </a:endParaRPr>
                    </a:p>
                  </a:txBody>
                  <a:tcPr marL="63500" marR="63500" marT="63500" marB="63500"/>
                </a:tc>
                <a:tc>
                  <a:txBody>
                    <a:bodyPr/>
                    <a:lstStyle/>
                    <a:p>
                      <a:pPr rtl="0" fontAlgn="t">
                        <a:spcBef>
                          <a:spcPts val="0"/>
                        </a:spcBef>
                        <a:spcAft>
                          <a:spcPts val="0"/>
                        </a:spcAft>
                      </a:pPr>
                      <a:r>
                        <a:rPr lang="en-US" sz="1400" b="1" u="none" strike="noStrike">
                          <a:solidFill>
                            <a:schemeClr val="tx1"/>
                          </a:solidFill>
                          <a:effectLst/>
                        </a:rPr>
                        <a:t>Stage 4</a:t>
                      </a:r>
                      <a:endParaRPr lang="en-US">
                        <a:solidFill>
                          <a:schemeClr val="tx1"/>
                        </a:solidFill>
                        <a:effectLst/>
                      </a:endParaRPr>
                    </a:p>
                  </a:txBody>
                  <a:tcPr marL="63500" marR="63500" marT="63500" marB="63500"/>
                </a:tc>
                <a:extLst>
                  <a:ext uri="{0D108BD9-81ED-4DB2-BD59-A6C34878D82A}">
                    <a16:rowId xmlns:a16="http://schemas.microsoft.com/office/drawing/2014/main" val="2786833854"/>
                  </a:ext>
                </a:extLst>
              </a:tr>
              <a:tr h="349356">
                <a:tc>
                  <a:txBody>
                    <a:bodyPr/>
                    <a:lstStyle/>
                    <a:p>
                      <a:pPr rtl="0" fontAlgn="t">
                        <a:spcBef>
                          <a:spcPts val="600"/>
                        </a:spcBef>
                        <a:spcAft>
                          <a:spcPts val="600"/>
                        </a:spcAft>
                      </a:pPr>
                      <a:r>
                        <a:rPr lang="en-US" sz="1300" b="1" u="none" strike="noStrike" dirty="0">
                          <a:solidFill>
                            <a:schemeClr val="tx1"/>
                          </a:solidFill>
                          <a:effectLst/>
                        </a:rPr>
                        <a:t>Flirting</a:t>
                      </a:r>
                      <a:endParaRPr lang="en-US" dirty="0">
                        <a:solidFill>
                          <a:schemeClr val="tx1"/>
                        </a:solidFill>
                        <a:effectLst/>
                      </a:endParaRPr>
                    </a:p>
                  </a:txBody>
                  <a:tcPr marL="44450" marR="44450" marT="63500" marB="63500"/>
                </a:tc>
                <a:tc>
                  <a:txBody>
                    <a:bodyPr/>
                    <a:lstStyle/>
                    <a:p>
                      <a:pPr rtl="0" fontAlgn="t">
                        <a:spcBef>
                          <a:spcPts val="600"/>
                        </a:spcBef>
                        <a:spcAft>
                          <a:spcPts val="600"/>
                        </a:spcAft>
                      </a:pPr>
                      <a:r>
                        <a:rPr lang="en-US" sz="1300" b="1" u="none" strike="noStrike" dirty="0">
                          <a:solidFill>
                            <a:schemeClr val="tx1"/>
                          </a:solidFill>
                          <a:effectLst/>
                        </a:rPr>
                        <a:t>Dating</a:t>
                      </a:r>
                      <a:endParaRPr lang="en-US" dirty="0">
                        <a:solidFill>
                          <a:schemeClr val="tx1"/>
                        </a:solidFill>
                        <a:effectLst/>
                      </a:endParaRPr>
                    </a:p>
                  </a:txBody>
                  <a:tcPr marL="44450" marR="44450" marT="63500" marB="63500"/>
                </a:tc>
                <a:tc>
                  <a:txBody>
                    <a:bodyPr/>
                    <a:lstStyle/>
                    <a:p>
                      <a:pPr rtl="0" fontAlgn="t">
                        <a:spcBef>
                          <a:spcPts val="600"/>
                        </a:spcBef>
                        <a:spcAft>
                          <a:spcPts val="600"/>
                        </a:spcAft>
                      </a:pPr>
                      <a:r>
                        <a:rPr lang="en-US" sz="1300" b="1" u="none" strike="noStrike" dirty="0">
                          <a:solidFill>
                            <a:schemeClr val="tx1"/>
                          </a:solidFill>
                          <a:effectLst/>
                        </a:rPr>
                        <a:t>Physical Intimacy</a:t>
                      </a:r>
                      <a:endParaRPr lang="en-US" dirty="0">
                        <a:solidFill>
                          <a:schemeClr val="tx1"/>
                        </a:solidFill>
                        <a:effectLst/>
                      </a:endParaRPr>
                    </a:p>
                  </a:txBody>
                  <a:tcPr marL="44450" marR="44450" marT="63500" marB="63500"/>
                </a:tc>
                <a:tc>
                  <a:txBody>
                    <a:bodyPr/>
                    <a:lstStyle/>
                    <a:p>
                      <a:pPr rtl="0" fontAlgn="t">
                        <a:spcBef>
                          <a:spcPts val="600"/>
                        </a:spcBef>
                        <a:spcAft>
                          <a:spcPts val="600"/>
                        </a:spcAft>
                      </a:pPr>
                      <a:r>
                        <a:rPr lang="en-US" sz="1300" b="1" u="none" strike="noStrike">
                          <a:solidFill>
                            <a:schemeClr val="tx1"/>
                          </a:solidFill>
                          <a:effectLst/>
                        </a:rPr>
                        <a:t>Sexual Intercourse</a:t>
                      </a:r>
                      <a:endParaRPr lang="en-US">
                        <a:solidFill>
                          <a:schemeClr val="tx1"/>
                        </a:solidFill>
                        <a:effectLst/>
                      </a:endParaRPr>
                    </a:p>
                  </a:txBody>
                  <a:tcPr marL="44450" marR="44450" marT="63500" marB="63500"/>
                </a:tc>
                <a:extLst>
                  <a:ext uri="{0D108BD9-81ED-4DB2-BD59-A6C34878D82A}">
                    <a16:rowId xmlns:a16="http://schemas.microsoft.com/office/drawing/2014/main" val="3229087149"/>
                  </a:ext>
                </a:extLst>
              </a:tr>
              <a:tr h="2981217">
                <a:tc>
                  <a:txBody>
                    <a:bodyPr/>
                    <a:lstStyle/>
                    <a:p>
                      <a:pPr marL="285750" indent="-285750" rtl="0" fontAlgn="t">
                        <a:spcBef>
                          <a:spcPts val="1200"/>
                        </a:spcBef>
                        <a:spcAft>
                          <a:spcPts val="300"/>
                        </a:spcAft>
                        <a:buFont typeface="Arial" panose="020B0604020202020204" pitchFamily="34" charset="0"/>
                        <a:buChar char="•"/>
                      </a:pPr>
                      <a:r>
                        <a:rPr lang="en-US" sz="1400" b="0" u="none" strike="noStrike" dirty="0">
                          <a:solidFill>
                            <a:schemeClr val="tx1"/>
                          </a:solidFill>
                          <a:effectLst/>
                        </a:rPr>
                        <a:t>Passing notes</a:t>
                      </a:r>
                      <a:endParaRPr lang="en-US" dirty="0">
                        <a:solidFill>
                          <a:schemeClr val="tx1"/>
                        </a:solidFill>
                        <a:effectLst/>
                      </a:endParaRPr>
                    </a:p>
                    <a:p>
                      <a:pPr marL="285750" indent="-285750" rtl="0" fontAlgn="t">
                        <a:spcBef>
                          <a:spcPts val="1200"/>
                        </a:spcBef>
                        <a:spcAft>
                          <a:spcPts val="300"/>
                        </a:spcAft>
                        <a:buFont typeface="Arial" panose="020B0604020202020204" pitchFamily="34" charset="0"/>
                        <a:buChar char="•"/>
                      </a:pPr>
                      <a:r>
                        <a:rPr lang="en-US" sz="1400" b="0" u="none" strike="noStrike" dirty="0">
                          <a:solidFill>
                            <a:schemeClr val="tx1"/>
                          </a:solidFill>
                          <a:effectLst/>
                        </a:rPr>
                        <a:t>Smiling</a:t>
                      </a:r>
                      <a:endParaRPr lang="en-US" dirty="0">
                        <a:solidFill>
                          <a:schemeClr val="tx1"/>
                        </a:solidFill>
                        <a:effectLst/>
                      </a:endParaRPr>
                    </a:p>
                    <a:p>
                      <a:pPr marL="285750" indent="-285750" rtl="0" fontAlgn="t">
                        <a:spcBef>
                          <a:spcPts val="1200"/>
                        </a:spcBef>
                        <a:spcAft>
                          <a:spcPts val="300"/>
                        </a:spcAft>
                        <a:buFont typeface="Arial" panose="020B0604020202020204" pitchFamily="34" charset="0"/>
                        <a:buChar char="•"/>
                      </a:pPr>
                      <a:r>
                        <a:rPr lang="en-US" sz="1400" b="0" u="none" strike="noStrike" dirty="0">
                          <a:solidFill>
                            <a:schemeClr val="tx1"/>
                          </a:solidFill>
                          <a:effectLst/>
                        </a:rPr>
                        <a:t>Phone/computer/DM/texting</a:t>
                      </a:r>
                      <a:endParaRPr lang="en-US" dirty="0">
                        <a:solidFill>
                          <a:schemeClr val="tx1"/>
                        </a:solidFill>
                        <a:effectLst/>
                      </a:endParaRPr>
                    </a:p>
                    <a:p>
                      <a:pPr marL="285750" indent="-285750" rtl="0" fontAlgn="t">
                        <a:spcBef>
                          <a:spcPts val="1200"/>
                        </a:spcBef>
                        <a:spcAft>
                          <a:spcPts val="300"/>
                        </a:spcAft>
                        <a:buFont typeface="Arial" panose="020B0604020202020204" pitchFamily="34" charset="0"/>
                        <a:buChar char="•"/>
                      </a:pPr>
                      <a:r>
                        <a:rPr lang="en-US" sz="1400" b="0" u="none" strike="noStrike" dirty="0">
                          <a:solidFill>
                            <a:schemeClr val="tx1"/>
                          </a:solidFill>
                          <a:effectLst/>
                        </a:rPr>
                        <a:t>Flirting</a:t>
                      </a:r>
                      <a:endParaRPr lang="en-US" dirty="0">
                        <a:solidFill>
                          <a:schemeClr val="tx1"/>
                        </a:solidFill>
                        <a:effectLst/>
                      </a:endParaRPr>
                    </a:p>
                    <a:p>
                      <a:pPr marL="285750" indent="-285750" rtl="0" fontAlgn="t">
                        <a:spcBef>
                          <a:spcPts val="1200"/>
                        </a:spcBef>
                        <a:spcAft>
                          <a:spcPts val="300"/>
                        </a:spcAft>
                        <a:buFont typeface="Arial" panose="020B0604020202020204" pitchFamily="34" charset="0"/>
                        <a:buChar char="•"/>
                      </a:pPr>
                      <a:r>
                        <a:rPr lang="en-US" sz="1400" b="0" u="none" strike="noStrike" dirty="0">
                          <a:solidFill>
                            <a:schemeClr val="tx1"/>
                          </a:solidFill>
                          <a:effectLst/>
                        </a:rPr>
                        <a:t>Teasing</a:t>
                      </a:r>
                      <a:endParaRPr lang="en-US" dirty="0">
                        <a:solidFill>
                          <a:schemeClr val="tx1"/>
                        </a:solidFill>
                        <a:effectLst/>
                      </a:endParaRPr>
                    </a:p>
                  </a:txBody>
                  <a:tcPr marL="63500" marR="63500" marT="63500" marB="63500"/>
                </a:tc>
                <a:tc>
                  <a:txBody>
                    <a:bodyPr/>
                    <a:lstStyle/>
                    <a:p>
                      <a:pPr marL="285750" indent="-285750" rtl="0" fontAlgn="t">
                        <a:spcBef>
                          <a:spcPts val="1200"/>
                        </a:spcBef>
                        <a:spcAft>
                          <a:spcPts val="300"/>
                        </a:spcAft>
                        <a:buFont typeface="Arial" panose="020B0604020202020204" pitchFamily="34" charset="0"/>
                        <a:buChar char="•"/>
                      </a:pPr>
                      <a:r>
                        <a:rPr lang="en-US" sz="1400" b="0" u="none" strike="noStrike" dirty="0">
                          <a:solidFill>
                            <a:schemeClr val="tx1"/>
                          </a:solidFill>
                          <a:effectLst/>
                        </a:rPr>
                        <a:t>“Going out”</a:t>
                      </a:r>
                      <a:endParaRPr lang="en-US" dirty="0">
                        <a:solidFill>
                          <a:schemeClr val="tx1"/>
                        </a:solidFill>
                        <a:effectLst/>
                      </a:endParaRPr>
                    </a:p>
                    <a:p>
                      <a:pPr marL="285750" indent="-285750" rtl="0" fontAlgn="t">
                        <a:spcBef>
                          <a:spcPts val="1200"/>
                        </a:spcBef>
                        <a:spcAft>
                          <a:spcPts val="300"/>
                        </a:spcAft>
                        <a:buFont typeface="Arial" panose="020B0604020202020204" pitchFamily="34" charset="0"/>
                        <a:buChar char="•"/>
                      </a:pPr>
                      <a:r>
                        <a:rPr lang="en-US" sz="1400" b="0" u="none" strike="noStrike" dirty="0">
                          <a:solidFill>
                            <a:schemeClr val="tx1"/>
                          </a:solidFill>
                          <a:effectLst/>
                        </a:rPr>
                        <a:t>Doing things together</a:t>
                      </a:r>
                      <a:endParaRPr lang="en-US" dirty="0">
                        <a:solidFill>
                          <a:schemeClr val="tx1"/>
                        </a:solidFill>
                        <a:effectLst/>
                      </a:endParaRPr>
                    </a:p>
                    <a:p>
                      <a:pPr marL="285750" indent="-285750" rtl="0" fontAlgn="t">
                        <a:spcBef>
                          <a:spcPts val="1200"/>
                        </a:spcBef>
                        <a:spcAft>
                          <a:spcPts val="300"/>
                        </a:spcAft>
                        <a:buFont typeface="Arial" panose="020B0604020202020204" pitchFamily="34" charset="0"/>
                        <a:buChar char="•"/>
                      </a:pPr>
                      <a:r>
                        <a:rPr lang="en-US" sz="1400" b="0" u="none" strike="noStrike" dirty="0">
                          <a:solidFill>
                            <a:schemeClr val="tx1"/>
                          </a:solidFill>
                          <a:effectLst/>
                        </a:rPr>
                        <a:t>Appropriate PDA</a:t>
                      </a:r>
                      <a:endParaRPr lang="en-US" dirty="0">
                        <a:solidFill>
                          <a:schemeClr val="tx1"/>
                        </a:solidFill>
                        <a:effectLst/>
                      </a:endParaRPr>
                    </a:p>
                    <a:p>
                      <a:pPr marL="285750" indent="-285750" rtl="0" fontAlgn="t">
                        <a:spcBef>
                          <a:spcPts val="1200"/>
                        </a:spcBef>
                        <a:spcAft>
                          <a:spcPts val="300"/>
                        </a:spcAft>
                        <a:buFont typeface="Arial" panose="020B0604020202020204" pitchFamily="34" charset="0"/>
                        <a:buChar char="•"/>
                      </a:pPr>
                      <a:r>
                        <a:rPr lang="en-US" sz="1400" b="0" u="none" strike="noStrike" dirty="0">
                          <a:solidFill>
                            <a:schemeClr val="tx1"/>
                          </a:solidFill>
                          <a:effectLst/>
                        </a:rPr>
                        <a:t>Holding hands</a:t>
                      </a:r>
                      <a:endParaRPr lang="en-US" dirty="0">
                        <a:solidFill>
                          <a:schemeClr val="tx1"/>
                        </a:solidFill>
                        <a:effectLst/>
                      </a:endParaRPr>
                    </a:p>
                    <a:p>
                      <a:pPr marL="285750" indent="-285750" rtl="0" fontAlgn="t">
                        <a:spcBef>
                          <a:spcPts val="1200"/>
                        </a:spcBef>
                        <a:spcAft>
                          <a:spcPts val="300"/>
                        </a:spcAft>
                        <a:buFont typeface="Arial" panose="020B0604020202020204" pitchFamily="34" charset="0"/>
                        <a:buChar char="•"/>
                      </a:pPr>
                      <a:r>
                        <a:rPr lang="en-US" sz="1400" b="0" u="none" strike="noStrike" dirty="0">
                          <a:solidFill>
                            <a:schemeClr val="tx1"/>
                          </a:solidFill>
                          <a:effectLst/>
                        </a:rPr>
                        <a:t>Gift giving</a:t>
                      </a:r>
                      <a:endParaRPr lang="en-US" dirty="0">
                        <a:solidFill>
                          <a:schemeClr val="tx1"/>
                        </a:solidFill>
                        <a:effectLst/>
                      </a:endParaRPr>
                    </a:p>
                  </a:txBody>
                  <a:tcPr marL="44450" marR="44450" marT="63500" marB="63500"/>
                </a:tc>
                <a:tc>
                  <a:txBody>
                    <a:bodyPr/>
                    <a:lstStyle/>
                    <a:p>
                      <a:pPr marL="69850" indent="-171450" rtl="0" fontAlgn="t">
                        <a:spcBef>
                          <a:spcPts val="1200"/>
                        </a:spcBef>
                        <a:spcAft>
                          <a:spcPts val="300"/>
                        </a:spcAft>
                        <a:buFont typeface="Arial" panose="020B0604020202020204" pitchFamily="34" charset="0"/>
                        <a:buChar char="•"/>
                      </a:pPr>
                      <a:r>
                        <a:rPr lang="en-US" sz="1400" b="0" u="none" strike="noStrike" dirty="0">
                          <a:solidFill>
                            <a:schemeClr val="tx1"/>
                          </a:solidFill>
                          <a:effectLst/>
                        </a:rPr>
                        <a:t>French kissing</a:t>
                      </a:r>
                      <a:endParaRPr lang="en-US" dirty="0">
                        <a:solidFill>
                          <a:schemeClr val="tx1"/>
                        </a:solidFill>
                        <a:effectLst/>
                      </a:endParaRPr>
                    </a:p>
                    <a:p>
                      <a:pPr marL="69850" indent="-171450" rtl="0" fontAlgn="t">
                        <a:spcBef>
                          <a:spcPts val="1200"/>
                        </a:spcBef>
                        <a:spcAft>
                          <a:spcPts val="300"/>
                        </a:spcAft>
                        <a:buFont typeface="Arial" panose="020B0604020202020204" pitchFamily="34" charset="0"/>
                        <a:buChar char="•"/>
                      </a:pPr>
                      <a:r>
                        <a:rPr lang="en-US" sz="1400" b="0" u="none" strike="noStrike" dirty="0" err="1">
                          <a:solidFill>
                            <a:schemeClr val="tx1"/>
                          </a:solidFill>
                          <a:effectLst/>
                        </a:rPr>
                        <a:t>Hickies</a:t>
                      </a:r>
                      <a:endParaRPr lang="en-US" dirty="0">
                        <a:solidFill>
                          <a:schemeClr val="tx1"/>
                        </a:solidFill>
                        <a:effectLst/>
                      </a:endParaRPr>
                    </a:p>
                    <a:p>
                      <a:pPr marL="69850" indent="-171450" rtl="0" fontAlgn="t">
                        <a:spcBef>
                          <a:spcPts val="1200"/>
                        </a:spcBef>
                        <a:spcAft>
                          <a:spcPts val="300"/>
                        </a:spcAft>
                        <a:buFont typeface="Arial" panose="020B0604020202020204" pitchFamily="34" charset="0"/>
                        <a:buChar char="•"/>
                      </a:pPr>
                      <a:r>
                        <a:rPr lang="en-US" sz="1400" b="0" u="none" strike="noStrike" dirty="0">
                          <a:solidFill>
                            <a:schemeClr val="tx1"/>
                          </a:solidFill>
                          <a:effectLst/>
                        </a:rPr>
                        <a:t>Oral sex</a:t>
                      </a:r>
                      <a:endParaRPr lang="en-US" dirty="0">
                        <a:solidFill>
                          <a:schemeClr val="tx1"/>
                        </a:solidFill>
                        <a:effectLst/>
                      </a:endParaRPr>
                    </a:p>
                    <a:p>
                      <a:pPr marL="69850" indent="-171450" rtl="0" fontAlgn="t">
                        <a:spcBef>
                          <a:spcPts val="1200"/>
                        </a:spcBef>
                        <a:spcAft>
                          <a:spcPts val="300"/>
                        </a:spcAft>
                        <a:buFont typeface="Arial" panose="020B0604020202020204" pitchFamily="34" charset="0"/>
                        <a:buChar char="•"/>
                      </a:pPr>
                      <a:r>
                        <a:rPr lang="en-US" sz="1400" b="0" u="none" strike="noStrike" dirty="0">
                          <a:solidFill>
                            <a:schemeClr val="tx1"/>
                          </a:solidFill>
                          <a:effectLst/>
                        </a:rPr>
                        <a:t>Touching inappropriately</a:t>
                      </a:r>
                      <a:endParaRPr lang="en-US" dirty="0">
                        <a:solidFill>
                          <a:schemeClr val="tx1"/>
                        </a:solidFill>
                        <a:effectLst/>
                      </a:endParaRPr>
                    </a:p>
                    <a:p>
                      <a:pPr marL="69850" indent="-171450" rtl="0" fontAlgn="t">
                        <a:spcBef>
                          <a:spcPts val="1200"/>
                        </a:spcBef>
                        <a:spcAft>
                          <a:spcPts val="300"/>
                        </a:spcAft>
                        <a:buFont typeface="Arial" panose="020B0604020202020204" pitchFamily="34" charset="0"/>
                        <a:buChar char="•"/>
                      </a:pPr>
                      <a:r>
                        <a:rPr lang="en-US" sz="1400" b="0" u="none" strike="noStrike" dirty="0">
                          <a:solidFill>
                            <a:schemeClr val="tx1"/>
                          </a:solidFill>
                          <a:effectLst/>
                        </a:rPr>
                        <a:t>Fondling</a:t>
                      </a:r>
                      <a:endParaRPr lang="en-US" dirty="0">
                        <a:solidFill>
                          <a:schemeClr val="tx1"/>
                        </a:solidFill>
                        <a:effectLst/>
                      </a:endParaRPr>
                    </a:p>
                  </a:txBody>
                  <a:tcPr marL="63500" marR="63500" marT="63500" marB="63500"/>
                </a:tc>
                <a:tc>
                  <a:txBody>
                    <a:bodyPr/>
                    <a:lstStyle/>
                    <a:p>
                      <a:pPr marL="285750" indent="-285750" rtl="0" fontAlgn="t">
                        <a:spcBef>
                          <a:spcPts val="1200"/>
                        </a:spcBef>
                        <a:spcAft>
                          <a:spcPts val="300"/>
                        </a:spcAft>
                        <a:buFont typeface="Arial" panose="020B0604020202020204" pitchFamily="34" charset="0"/>
                        <a:buChar char="•"/>
                      </a:pPr>
                      <a:r>
                        <a:rPr lang="en-US" sz="1400" b="0" u="none" strike="noStrike" dirty="0">
                          <a:solidFill>
                            <a:schemeClr val="tx1"/>
                          </a:solidFill>
                          <a:effectLst/>
                        </a:rPr>
                        <a:t>Not thinking</a:t>
                      </a:r>
                      <a:endParaRPr lang="en-US" dirty="0">
                        <a:solidFill>
                          <a:schemeClr val="tx1"/>
                        </a:solidFill>
                        <a:effectLst/>
                      </a:endParaRPr>
                    </a:p>
                    <a:p>
                      <a:pPr marL="285750" indent="-285750" rtl="0" fontAlgn="t">
                        <a:spcBef>
                          <a:spcPts val="1200"/>
                        </a:spcBef>
                        <a:spcAft>
                          <a:spcPts val="300"/>
                        </a:spcAft>
                        <a:buFont typeface="Arial" panose="020B0604020202020204" pitchFamily="34" charset="0"/>
                        <a:buChar char="•"/>
                      </a:pPr>
                      <a:r>
                        <a:rPr lang="en-US" sz="1400" b="0" u="none" strike="noStrike" dirty="0">
                          <a:solidFill>
                            <a:schemeClr val="tx1"/>
                          </a:solidFill>
                          <a:effectLst/>
                        </a:rPr>
                        <a:t>Feels good physically</a:t>
                      </a:r>
                      <a:endParaRPr lang="en-US" dirty="0">
                        <a:solidFill>
                          <a:schemeClr val="tx1"/>
                        </a:solidFill>
                        <a:effectLst/>
                      </a:endParaRPr>
                    </a:p>
                    <a:p>
                      <a:pPr marL="285750" indent="-285750" rtl="0" fontAlgn="t">
                        <a:spcBef>
                          <a:spcPts val="1200"/>
                        </a:spcBef>
                        <a:spcAft>
                          <a:spcPts val="300"/>
                        </a:spcAft>
                        <a:buFont typeface="Arial" panose="020B0604020202020204" pitchFamily="34" charset="0"/>
                        <a:buChar char="•"/>
                      </a:pPr>
                      <a:r>
                        <a:rPr lang="en-US" sz="1400" b="0" u="none" strike="noStrike" dirty="0">
                          <a:solidFill>
                            <a:schemeClr val="tx1"/>
                          </a:solidFill>
                          <a:effectLst/>
                        </a:rPr>
                        <a:t>Forget goals/values</a:t>
                      </a:r>
                      <a:endParaRPr lang="en-US" dirty="0">
                        <a:solidFill>
                          <a:schemeClr val="tx1"/>
                        </a:solidFill>
                        <a:effectLst/>
                      </a:endParaRPr>
                    </a:p>
                    <a:p>
                      <a:pPr marL="285750" indent="-285750" rtl="0" fontAlgn="t">
                        <a:spcBef>
                          <a:spcPts val="1200"/>
                        </a:spcBef>
                        <a:spcAft>
                          <a:spcPts val="300"/>
                        </a:spcAft>
                        <a:buFont typeface="Arial" panose="020B0604020202020204" pitchFamily="34" charset="0"/>
                        <a:buChar char="•"/>
                      </a:pPr>
                      <a:r>
                        <a:rPr lang="en-US" sz="1400" b="0" u="none" strike="noStrike" dirty="0">
                          <a:solidFill>
                            <a:schemeClr val="tx1"/>
                          </a:solidFill>
                          <a:effectLst/>
                        </a:rPr>
                        <a:t>Forget consequences</a:t>
                      </a:r>
                      <a:endParaRPr lang="en-US" dirty="0">
                        <a:solidFill>
                          <a:schemeClr val="tx1"/>
                        </a:solidFill>
                        <a:effectLst/>
                      </a:endParaRPr>
                    </a:p>
                    <a:p>
                      <a:pPr marL="285750" indent="-285750" rtl="0" fontAlgn="t">
                        <a:spcBef>
                          <a:spcPts val="1200"/>
                        </a:spcBef>
                        <a:spcAft>
                          <a:spcPts val="300"/>
                        </a:spcAft>
                        <a:buFont typeface="Arial" panose="020B0604020202020204" pitchFamily="34" charset="0"/>
                        <a:buChar char="•"/>
                      </a:pPr>
                      <a:r>
                        <a:rPr lang="en-US" sz="1400" b="0" u="none" strike="noStrike" dirty="0">
                          <a:solidFill>
                            <a:schemeClr val="tx1"/>
                          </a:solidFill>
                          <a:effectLst/>
                        </a:rPr>
                        <a:t>Emotions out of control</a:t>
                      </a:r>
                      <a:endParaRPr lang="en-US" dirty="0">
                        <a:solidFill>
                          <a:schemeClr val="tx1"/>
                        </a:solidFill>
                        <a:effectLst/>
                      </a:endParaRPr>
                    </a:p>
                  </a:txBody>
                  <a:tcPr marL="63500" marR="63500" marT="63500" marB="63500"/>
                </a:tc>
                <a:extLst>
                  <a:ext uri="{0D108BD9-81ED-4DB2-BD59-A6C34878D82A}">
                    <a16:rowId xmlns:a16="http://schemas.microsoft.com/office/drawing/2014/main" val="2961787742"/>
                  </a:ext>
                </a:extLst>
              </a:tr>
            </a:tbl>
          </a:graphicData>
        </a:graphic>
      </p:graphicFrame>
    </p:spTree>
    <p:extLst>
      <p:ext uri="{BB962C8B-B14F-4D97-AF65-F5344CB8AC3E}">
        <p14:creationId xmlns:p14="http://schemas.microsoft.com/office/powerpoint/2010/main" val="4214750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D69C126-0AEB-8108-C4AF-B5B7F5C24494}"/>
              </a:ext>
            </a:extLst>
          </p:cNvPr>
          <p:cNvSpPr>
            <a:spLocks noGrp="1"/>
          </p:cNvSpPr>
          <p:nvPr>
            <p:ph type="sldNum" sz="quarter" idx="4294967295"/>
          </p:nvPr>
        </p:nvSpPr>
        <p:spPr>
          <a:xfrm>
            <a:off x="9309780" y="5281425"/>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3</a:t>
            </a:fld>
            <a:endParaRPr lang="en-US" sz="140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9FF6136-CEBF-B0E7-AF31-20CF923AE254}"/>
              </a:ext>
            </a:extLst>
          </p:cNvPr>
          <p:cNvSpPr txBox="1"/>
          <p:nvPr/>
        </p:nvSpPr>
        <p:spPr>
          <a:xfrm>
            <a:off x="324280" y="671465"/>
            <a:ext cx="11363744" cy="4447371"/>
          </a:xfrm>
          <a:prstGeom prst="rect">
            <a:avLst/>
          </a:prstGeom>
          <a:noFill/>
        </p:spPr>
        <p:txBody>
          <a:bodyPr wrap="square">
            <a:spAutoFit/>
          </a:bodyPr>
          <a:lstStyle/>
          <a:p>
            <a:pPr rtl="0">
              <a:spcBef>
                <a:spcPts val="1200"/>
              </a:spcBef>
              <a:spcAft>
                <a:spcPts val="1200"/>
              </a:spcAft>
            </a:pPr>
            <a:r>
              <a:rPr lang="en-US" sz="1800" b="1" i="0" u="none" strike="noStrike" dirty="0">
                <a:solidFill>
                  <a:srgbClr val="000000"/>
                </a:solidFill>
                <a:effectLst/>
                <a:latin typeface="Arial" panose="020B0604020202020204" pitchFamily="34" charset="0"/>
              </a:rPr>
              <a:t>When a Teen Enters the “Danger Zone:”</a:t>
            </a:r>
            <a:endParaRPr lang="en-US" b="0" dirty="0">
              <a:effectLst/>
            </a:endParaRPr>
          </a:p>
          <a:p>
            <a:pPr rtl="0">
              <a:spcBef>
                <a:spcPts val="600"/>
              </a:spcBef>
              <a:spcAft>
                <a:spcPts val="0"/>
              </a:spcAft>
            </a:pPr>
            <a:r>
              <a:rPr lang="en-US" sz="1800" b="0" i="0" u="none" strike="noStrike" dirty="0">
                <a:solidFill>
                  <a:srgbClr val="000000"/>
                </a:solidFill>
                <a:effectLst/>
                <a:latin typeface="Arial" panose="020B0604020202020204" pitchFamily="34" charset="0"/>
              </a:rPr>
              <a:t>♥</a:t>
            </a:r>
            <a:r>
              <a:rPr lang="en-US" sz="1400" b="0" i="0" u="none" strike="noStrike" dirty="0">
                <a:solidFill>
                  <a:srgbClr val="000000"/>
                </a:solidFill>
                <a:effectLst/>
                <a:latin typeface="Times New Roman" panose="02020603050405020304" pitchFamily="18" charset="0"/>
              </a:rPr>
              <a:t>      </a:t>
            </a:r>
            <a:r>
              <a:rPr lang="en-US" sz="1800" b="0" i="0" u="none" strike="noStrike" dirty="0">
                <a:solidFill>
                  <a:srgbClr val="000000"/>
                </a:solidFill>
                <a:effectLst/>
                <a:latin typeface="Arial" panose="020B0604020202020204" pitchFamily="34" charset="0"/>
              </a:rPr>
              <a:t>Hormones take over</a:t>
            </a:r>
            <a:endParaRPr lang="en-US" b="0" dirty="0">
              <a:effectLst/>
            </a:endParaRPr>
          </a:p>
          <a:p>
            <a:pPr rtl="0">
              <a:spcBef>
                <a:spcPts val="600"/>
              </a:spcBef>
              <a:spcAft>
                <a:spcPts val="0"/>
              </a:spcAft>
            </a:pPr>
            <a:r>
              <a:rPr lang="en-US" sz="1800" b="0" i="0" u="none" strike="noStrike" dirty="0">
                <a:solidFill>
                  <a:srgbClr val="000000"/>
                </a:solidFill>
                <a:effectLst/>
                <a:latin typeface="Arial" panose="020B0604020202020204" pitchFamily="34" charset="0"/>
              </a:rPr>
              <a:t>♥</a:t>
            </a:r>
            <a:r>
              <a:rPr lang="en-US" sz="1400" b="0" i="0" u="none" strike="noStrike" dirty="0">
                <a:solidFill>
                  <a:srgbClr val="000000"/>
                </a:solidFill>
                <a:effectLst/>
                <a:latin typeface="Times New Roman" panose="02020603050405020304" pitchFamily="18" charset="0"/>
              </a:rPr>
              <a:t>      </a:t>
            </a:r>
            <a:r>
              <a:rPr lang="en-US" sz="1800" b="0" i="0" u="none" strike="noStrike" dirty="0">
                <a:solidFill>
                  <a:srgbClr val="000000"/>
                </a:solidFill>
                <a:effectLst/>
                <a:latin typeface="Arial" panose="020B0604020202020204" pitchFamily="34" charset="0"/>
              </a:rPr>
              <a:t>You feel good</a:t>
            </a:r>
            <a:endParaRPr lang="en-US" b="0" dirty="0">
              <a:effectLst/>
            </a:endParaRPr>
          </a:p>
          <a:p>
            <a:pPr rtl="0">
              <a:spcBef>
                <a:spcPts val="600"/>
              </a:spcBef>
              <a:spcAft>
                <a:spcPts val="0"/>
              </a:spcAft>
            </a:pPr>
            <a:r>
              <a:rPr lang="en-US" sz="1800" b="0" i="0" u="none" strike="noStrike" dirty="0">
                <a:solidFill>
                  <a:srgbClr val="000000"/>
                </a:solidFill>
                <a:effectLst/>
                <a:latin typeface="Arial" panose="020B0604020202020204" pitchFamily="34" charset="0"/>
              </a:rPr>
              <a:t>♥</a:t>
            </a:r>
            <a:r>
              <a:rPr lang="en-US" sz="1400" b="0" i="0" u="none" strike="noStrike" dirty="0">
                <a:solidFill>
                  <a:srgbClr val="000000"/>
                </a:solidFill>
                <a:effectLst/>
                <a:latin typeface="Times New Roman" panose="02020603050405020304" pitchFamily="18" charset="0"/>
              </a:rPr>
              <a:t>      </a:t>
            </a:r>
            <a:r>
              <a:rPr lang="en-US" sz="1800" b="0" i="0" u="none" strike="noStrike" dirty="0">
                <a:solidFill>
                  <a:srgbClr val="000000"/>
                </a:solidFill>
                <a:effectLst/>
                <a:latin typeface="Arial" panose="020B0604020202020204" pitchFamily="34" charset="0"/>
              </a:rPr>
              <a:t>Emotions/feelings guide your body</a:t>
            </a:r>
            <a:endParaRPr lang="en-US" b="0" dirty="0">
              <a:effectLst/>
            </a:endParaRPr>
          </a:p>
          <a:p>
            <a:pPr rtl="0">
              <a:spcBef>
                <a:spcPts val="600"/>
              </a:spcBef>
              <a:spcAft>
                <a:spcPts val="0"/>
              </a:spcAft>
            </a:pPr>
            <a:r>
              <a:rPr lang="en-US" sz="1800" b="0" i="0" u="none" strike="noStrike" dirty="0">
                <a:solidFill>
                  <a:srgbClr val="000000"/>
                </a:solidFill>
                <a:effectLst/>
                <a:latin typeface="Arial" panose="020B0604020202020204" pitchFamily="34" charset="0"/>
              </a:rPr>
              <a:t>♥</a:t>
            </a:r>
            <a:r>
              <a:rPr lang="en-US" sz="1400" b="0" i="0" u="none" strike="noStrike" dirty="0">
                <a:solidFill>
                  <a:srgbClr val="000000"/>
                </a:solidFill>
                <a:effectLst/>
                <a:latin typeface="Times New Roman" panose="02020603050405020304" pitchFamily="18" charset="0"/>
              </a:rPr>
              <a:t>      </a:t>
            </a:r>
            <a:r>
              <a:rPr lang="en-US" sz="1800" b="0" i="0" u="none" strike="noStrike" dirty="0">
                <a:solidFill>
                  <a:srgbClr val="000000"/>
                </a:solidFill>
                <a:effectLst/>
                <a:latin typeface="Arial" panose="020B0604020202020204" pitchFamily="34" charset="0"/>
              </a:rPr>
              <a:t>Brain is unable to make healthy choices</a:t>
            </a:r>
            <a:endParaRPr lang="en-US" b="0" dirty="0">
              <a:effectLst/>
            </a:endParaRPr>
          </a:p>
          <a:p>
            <a:pPr rtl="0">
              <a:spcBef>
                <a:spcPts val="1200"/>
              </a:spcBef>
              <a:spcAft>
                <a:spcPts val="1200"/>
              </a:spcAft>
            </a:pPr>
            <a:r>
              <a:rPr lang="en-US" sz="1800" b="0" i="0" u="none" strike="noStrike" dirty="0">
                <a:solidFill>
                  <a:srgbClr val="000000"/>
                </a:solidFill>
                <a:effectLst/>
                <a:latin typeface="Arial" panose="020B0604020202020204" pitchFamily="34" charset="0"/>
              </a:rPr>
              <a:t> </a:t>
            </a:r>
            <a:endParaRPr lang="en-US" b="0" dirty="0">
              <a:effectLst/>
            </a:endParaRPr>
          </a:p>
          <a:p>
            <a:pPr rtl="0">
              <a:spcBef>
                <a:spcPts val="600"/>
              </a:spcBef>
              <a:spcAft>
                <a:spcPts val="1200"/>
              </a:spcAft>
            </a:pPr>
            <a:r>
              <a:rPr lang="en-US" sz="1800" b="1" i="0" u="none" strike="noStrike" dirty="0">
                <a:solidFill>
                  <a:srgbClr val="000000"/>
                </a:solidFill>
                <a:effectLst/>
                <a:latin typeface="Arial" panose="020B0604020202020204" pitchFamily="34" charset="0"/>
              </a:rPr>
              <a:t>To Build Healthy Relationships:</a:t>
            </a:r>
            <a:endParaRPr lang="en-US" b="0" dirty="0">
              <a:effectLst/>
            </a:endParaRPr>
          </a:p>
          <a:p>
            <a:pPr marL="285750" indent="-285750" rtl="0">
              <a:spcBef>
                <a:spcPts val="600"/>
              </a:spcBef>
              <a:spcAft>
                <a:spcPts val="0"/>
              </a:spcAft>
              <a:buFontTx/>
              <a:buChar char="♥"/>
            </a:pPr>
            <a:r>
              <a:rPr lang="en-US" sz="1800" b="0" i="0" u="none" strike="noStrike" dirty="0">
                <a:solidFill>
                  <a:srgbClr val="000000"/>
                </a:solidFill>
                <a:effectLst/>
                <a:latin typeface="Arial" panose="020B0604020202020204" pitchFamily="34" charset="0"/>
              </a:rPr>
              <a:t>Identify your goals </a:t>
            </a:r>
            <a:r>
              <a:rPr lang="en-US" sz="1800" b="1" i="0" u="none" strike="noStrike" dirty="0">
                <a:solidFill>
                  <a:srgbClr val="000000"/>
                </a:solidFill>
                <a:effectLst/>
                <a:latin typeface="Arial" panose="020B0604020202020204" pitchFamily="34" charset="0"/>
              </a:rPr>
              <a:t>before</a:t>
            </a:r>
            <a:r>
              <a:rPr lang="en-US" sz="1800" b="0" i="0" u="none" strike="noStrike" dirty="0">
                <a:solidFill>
                  <a:srgbClr val="000000"/>
                </a:solidFill>
                <a:effectLst/>
                <a:latin typeface="Arial" panose="020B0604020202020204" pitchFamily="34" charset="0"/>
              </a:rPr>
              <a:t> you enter a relationship and </a:t>
            </a:r>
            <a:r>
              <a:rPr lang="en-US" sz="1800" b="1" i="0" u="none" strike="noStrike" dirty="0">
                <a:solidFill>
                  <a:srgbClr val="000000"/>
                </a:solidFill>
                <a:effectLst/>
                <a:latin typeface="Arial" panose="020B0604020202020204" pitchFamily="34" charset="0"/>
              </a:rPr>
              <a:t>communicate</a:t>
            </a:r>
            <a:r>
              <a:rPr lang="en-US" sz="1800" b="0" i="0" u="none" strike="noStrike" dirty="0">
                <a:solidFill>
                  <a:srgbClr val="000000"/>
                </a:solidFill>
                <a:effectLst/>
                <a:latin typeface="Arial" panose="020B0604020202020204" pitchFamily="34" charset="0"/>
              </a:rPr>
              <a:t> these to your significant other</a:t>
            </a:r>
            <a:endParaRPr lang="en-US" b="0" dirty="0">
              <a:effectLst/>
            </a:endParaRPr>
          </a:p>
          <a:p>
            <a:pPr marL="285750" indent="-285750" rtl="0">
              <a:spcBef>
                <a:spcPts val="600"/>
              </a:spcBef>
              <a:spcAft>
                <a:spcPts val="0"/>
              </a:spcAft>
              <a:buFontTx/>
              <a:buChar char="♥"/>
            </a:pPr>
            <a:r>
              <a:rPr lang="en-US" sz="1800" b="0" i="0" u="none" strike="noStrike" dirty="0">
                <a:solidFill>
                  <a:srgbClr val="000000"/>
                </a:solidFill>
                <a:effectLst/>
                <a:latin typeface="Arial" panose="020B0604020202020204" pitchFamily="34" charset="0"/>
              </a:rPr>
              <a:t>Agree together to keep away from the danger zone</a:t>
            </a:r>
            <a:endParaRPr lang="en-US" b="0" dirty="0">
              <a:effectLst/>
            </a:endParaRPr>
          </a:p>
          <a:p>
            <a:pPr marL="285750" indent="-285750" rtl="0">
              <a:spcBef>
                <a:spcPts val="600"/>
              </a:spcBef>
              <a:spcAft>
                <a:spcPts val="0"/>
              </a:spcAft>
              <a:buFontTx/>
              <a:buChar char="♥"/>
            </a:pPr>
            <a:r>
              <a:rPr lang="en-US" sz="1800" b="0" i="0" u="none" strike="noStrike" dirty="0">
                <a:solidFill>
                  <a:srgbClr val="000000"/>
                </a:solidFill>
                <a:effectLst/>
                <a:latin typeface="Arial" panose="020B0604020202020204" pitchFamily="34" charset="0"/>
              </a:rPr>
              <a:t>Communicating early enough will help you be accountable to each other and control your hormones</a:t>
            </a:r>
          </a:p>
          <a:p>
            <a:pPr marL="285750" indent="-285750" rtl="0">
              <a:spcBef>
                <a:spcPts val="600"/>
              </a:spcBef>
              <a:spcAft>
                <a:spcPts val="0"/>
              </a:spcAft>
              <a:buFontTx/>
              <a:buChar char="♥"/>
            </a:pPr>
            <a:r>
              <a:rPr lang="en-US" sz="1800" b="0" i="0" u="none" strike="noStrike" dirty="0">
                <a:solidFill>
                  <a:srgbClr val="000000"/>
                </a:solidFill>
                <a:effectLst/>
                <a:latin typeface="Arial" panose="020B0604020202020204" pitchFamily="34" charset="0"/>
              </a:rPr>
              <a:t>Understand this relationship continuum</a:t>
            </a:r>
            <a:endParaRPr lang="en-US" b="0" dirty="0">
              <a:effectLst/>
            </a:endParaRPr>
          </a:p>
        </p:txBody>
      </p:sp>
    </p:spTree>
    <p:extLst>
      <p:ext uri="{BB962C8B-B14F-4D97-AF65-F5344CB8AC3E}">
        <p14:creationId xmlns:p14="http://schemas.microsoft.com/office/powerpoint/2010/main" val="3263009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6976CB0-8276-1260-61D0-9BA5CA039569}"/>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4</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EC90D1F7-32C1-D940-4C90-08F94AB4DA3A}"/>
              </a:ext>
            </a:extLst>
          </p:cNvPr>
          <p:cNvSpPr>
            <a:spLocks noGrp="1"/>
          </p:cNvSpPr>
          <p:nvPr>
            <p:ph type="title"/>
          </p:nvPr>
        </p:nvSpPr>
        <p:spPr/>
        <p:txBody>
          <a:bodyPr/>
          <a:lstStyle/>
          <a:p>
            <a:r>
              <a:rPr lang="en-US" dirty="0">
                <a:solidFill>
                  <a:srgbClr val="000000"/>
                </a:solidFill>
                <a:effectLst/>
              </a:rPr>
              <a:t>Letter From a Student</a:t>
            </a:r>
            <a:br>
              <a:rPr lang="en-US" dirty="0"/>
            </a:br>
            <a:endParaRPr lang="en-US" dirty="0"/>
          </a:p>
        </p:txBody>
      </p:sp>
      <p:sp>
        <p:nvSpPr>
          <p:cNvPr id="4" name="Text Placeholder 3">
            <a:extLst>
              <a:ext uri="{FF2B5EF4-FFF2-40B4-BE49-F238E27FC236}">
                <a16:creationId xmlns:a16="http://schemas.microsoft.com/office/drawing/2014/main" id="{821A9A60-7D06-8276-0172-17343CB60F1D}"/>
              </a:ext>
            </a:extLst>
          </p:cNvPr>
          <p:cNvSpPr>
            <a:spLocks noGrp="1"/>
          </p:cNvSpPr>
          <p:nvPr>
            <p:ph type="body" sz="half" idx="2"/>
          </p:nvPr>
        </p:nvSpPr>
        <p:spPr/>
        <p:txBody>
          <a:bodyPr/>
          <a:lstStyle/>
          <a:p>
            <a:pPr marL="0" indent="0" rtl="0">
              <a:spcBef>
                <a:spcPts val="1200"/>
              </a:spcBef>
              <a:spcAft>
                <a:spcPts val="1200"/>
              </a:spcAft>
              <a:buNone/>
            </a:pPr>
            <a:r>
              <a:rPr lang="en-US" sz="1600" b="0" i="0" u="none" strike="noStrike" dirty="0">
                <a:solidFill>
                  <a:srgbClr val="000000"/>
                </a:solidFill>
                <a:effectLst/>
                <a:latin typeface="Arial" panose="020B0604020202020204" pitchFamily="34" charset="0"/>
                <a:cs typeface="Arial" panose="020B0604020202020204" pitchFamily="34" charset="0"/>
              </a:rPr>
              <a:t>Dear ___________,</a:t>
            </a:r>
            <a:endParaRPr lang="en-US" sz="1600" b="0" dirty="0">
              <a:effectLst/>
              <a:latin typeface="Arial" panose="020B0604020202020204" pitchFamily="34" charset="0"/>
              <a:cs typeface="Arial" panose="020B0604020202020204" pitchFamily="34" charset="0"/>
            </a:endParaRPr>
          </a:p>
          <a:p>
            <a:pPr marL="0" indent="0" rtl="0">
              <a:spcBef>
                <a:spcPts val="600"/>
              </a:spcBef>
              <a:spcAft>
                <a:spcPts val="600"/>
              </a:spcAft>
              <a:buNone/>
            </a:pPr>
            <a:r>
              <a:rPr lang="en-US" sz="1600" b="0" i="0" u="none" strike="noStrike" dirty="0">
                <a:solidFill>
                  <a:srgbClr val="000000"/>
                </a:solidFill>
                <a:effectLst/>
                <a:latin typeface="Arial" panose="020B0604020202020204" pitchFamily="34" charset="0"/>
                <a:cs typeface="Arial" panose="020B0604020202020204" pitchFamily="34" charset="0"/>
              </a:rPr>
              <a:t>I need to tell you something. After last month’s lesson, you made me think about my boyfriend, or should I say friend who happens to be a boy! My mom has talked to me about the “sex stuff,” but nobody has ever talked to me about the things you did in class. I won’t mention any names because you may know who my friend is! Everything you said just made so much sense.</a:t>
            </a:r>
            <a:endParaRPr lang="en-US" sz="1600" dirty="0">
              <a:latin typeface="Arial" panose="020B0604020202020204" pitchFamily="34" charset="0"/>
              <a:cs typeface="Arial" panose="020B0604020202020204" pitchFamily="34" charset="0"/>
            </a:endParaRPr>
          </a:p>
          <a:p>
            <a:pPr marL="0" indent="0" rtl="0">
              <a:spcBef>
                <a:spcPts val="600"/>
              </a:spcBef>
              <a:spcAft>
                <a:spcPts val="600"/>
              </a:spcAft>
              <a:buNone/>
            </a:pPr>
            <a:r>
              <a:rPr lang="en-US" sz="1600" b="0" i="0" u="none" strike="noStrike" dirty="0">
                <a:solidFill>
                  <a:srgbClr val="000000"/>
                </a:solidFill>
                <a:effectLst/>
                <a:latin typeface="Arial" panose="020B0604020202020204" pitchFamily="34" charset="0"/>
                <a:cs typeface="Arial" panose="020B0604020202020204" pitchFamily="34" charset="0"/>
              </a:rPr>
              <a:t>I was with my friend one night and he pressured me to French kiss. I thought it was too early in a relationship to do things like this, so I said no. He respected me at that time. But then one night we were in his basement family room and his parents were not home. Again, he pressured me to French kiss him. We did, and it was just like you said: My body felt way better, and I started to lose my ability to think straight. I got scared and pulled away from him. He got kind of angry, and I said that I needed to go home. I did.</a:t>
            </a:r>
            <a:endParaRPr lang="en-US" sz="1600" b="0" dirty="0">
              <a:effectLst/>
              <a:latin typeface="Arial" panose="020B0604020202020204" pitchFamily="34" charset="0"/>
              <a:cs typeface="Arial" panose="020B0604020202020204" pitchFamily="34" charset="0"/>
            </a:endParaRPr>
          </a:p>
          <a:p>
            <a:pPr marL="0" indent="0" rtl="0">
              <a:spcBef>
                <a:spcPts val="600"/>
              </a:spcBef>
              <a:spcAft>
                <a:spcPts val="600"/>
              </a:spcAft>
              <a:buNone/>
            </a:pPr>
            <a:r>
              <a:rPr lang="en-US" sz="1600" b="0" i="0" u="none" strike="noStrike" dirty="0">
                <a:solidFill>
                  <a:srgbClr val="000000"/>
                </a:solidFill>
                <a:effectLst/>
                <a:latin typeface="Arial" panose="020B0604020202020204" pitchFamily="34" charset="0"/>
                <a:cs typeface="Arial" panose="020B0604020202020204" pitchFamily="34" charset="0"/>
              </a:rPr>
              <a:t>The next day in school, he handed me a note. My girlfriend and I went into the bathroom and read it. It was asking me if I wanted to “go down his pants” and if he could “go up my shirt,” which to him meant “having sex.” I immediately became angry, and we wrote him a nasty note that said he was too young to be doing stuff like this. We also told him in the note that if this is all he’s concerned about, maybe we should stop going out. I gave him the note later that day and immediately left him. After he got the note and between the 6</a:t>
            </a:r>
            <a:r>
              <a:rPr lang="en-US" sz="1600" b="0" i="0" u="none" strike="noStrike" baseline="30000" dirty="0">
                <a:solidFill>
                  <a:srgbClr val="000000"/>
                </a:solidFill>
                <a:effectLst/>
                <a:latin typeface="Arial" panose="020B0604020202020204" pitchFamily="34" charset="0"/>
                <a:cs typeface="Arial" panose="020B0604020202020204" pitchFamily="34" charset="0"/>
              </a:rPr>
              <a:t>th</a:t>
            </a:r>
            <a:r>
              <a:rPr lang="en-US" sz="1600" b="0" i="0" u="none" strike="noStrike" dirty="0">
                <a:solidFill>
                  <a:srgbClr val="000000"/>
                </a:solidFill>
                <a:effectLst/>
                <a:latin typeface="Arial" panose="020B0604020202020204" pitchFamily="34" charset="0"/>
                <a:cs typeface="Arial" panose="020B0604020202020204" pitchFamily="34" charset="0"/>
              </a:rPr>
              <a:t> and 7</a:t>
            </a:r>
            <a:r>
              <a:rPr lang="en-US" sz="1600" b="0" i="0" u="none" strike="noStrike" baseline="30000" dirty="0">
                <a:solidFill>
                  <a:srgbClr val="000000"/>
                </a:solidFill>
                <a:effectLst/>
                <a:latin typeface="Arial" panose="020B0604020202020204" pitchFamily="34" charset="0"/>
                <a:cs typeface="Arial" panose="020B0604020202020204" pitchFamily="34" charset="0"/>
              </a:rPr>
              <a:t>th</a:t>
            </a:r>
            <a:r>
              <a:rPr lang="en-US" sz="1600" b="0" i="0" u="none" strike="noStrike" dirty="0">
                <a:solidFill>
                  <a:srgbClr val="000000"/>
                </a:solidFill>
                <a:effectLst/>
                <a:latin typeface="Arial" panose="020B0604020202020204" pitchFamily="34" charset="0"/>
                <a:cs typeface="Arial" panose="020B0604020202020204" pitchFamily="34" charset="0"/>
              </a:rPr>
              <a:t> period, he went and asked my best friend out! I was hurt. I felt used. I felt like a dirty dish rag. He said he cared for me a lot and even one night told me he loved me! He didn’t love me; he even didn’t like me. It wasn’t me he wanted it was my body! I am so glad I said no to him. Thank you for making me think before I did something stupid! </a:t>
            </a:r>
            <a:endParaRPr lang="en-US" sz="1600" b="0" dirty="0">
              <a:effectLst/>
              <a:latin typeface="Arial" panose="020B0604020202020204" pitchFamily="34" charset="0"/>
              <a:cs typeface="Arial" panose="020B0604020202020204" pitchFamily="34" charset="0"/>
            </a:endParaRPr>
          </a:p>
          <a:p>
            <a:pPr marL="0" indent="0" rtl="0">
              <a:spcBef>
                <a:spcPts val="600"/>
              </a:spcBef>
              <a:spcAft>
                <a:spcPts val="600"/>
              </a:spcAft>
              <a:buNone/>
            </a:pPr>
            <a:r>
              <a:rPr lang="en-US" sz="1600" b="0" i="0" u="none" strike="noStrike" dirty="0">
                <a:solidFill>
                  <a:srgbClr val="000000"/>
                </a:solidFill>
                <a:effectLst/>
                <a:latin typeface="Arial" panose="020B0604020202020204" pitchFamily="34" charset="0"/>
                <a:cs typeface="Arial" panose="020B0604020202020204" pitchFamily="34" charset="0"/>
              </a:rPr>
              <a:t>Sincerely,</a:t>
            </a:r>
            <a:endParaRPr lang="en-US" sz="1600" b="0" dirty="0">
              <a:effectLst/>
              <a:latin typeface="Arial" panose="020B0604020202020204" pitchFamily="34" charset="0"/>
              <a:cs typeface="Arial" panose="020B0604020202020204" pitchFamily="34" charset="0"/>
            </a:endParaRPr>
          </a:p>
          <a:p>
            <a:pPr marL="0" indent="0" rtl="0">
              <a:spcBef>
                <a:spcPts val="600"/>
              </a:spcBef>
              <a:spcAft>
                <a:spcPts val="600"/>
              </a:spcAft>
              <a:buNone/>
            </a:pPr>
            <a:r>
              <a:rPr lang="en-US" sz="1600" b="0" i="0" u="none" strike="noStrike" dirty="0">
                <a:solidFill>
                  <a:srgbClr val="000000"/>
                </a:solidFill>
                <a:effectLst/>
                <a:latin typeface="Arial" panose="020B0604020202020204" pitchFamily="34" charset="0"/>
                <a:cs typeface="Arial" panose="020B0604020202020204" pitchFamily="34" charset="0"/>
              </a:rPr>
              <a:t>Maria</a:t>
            </a:r>
            <a:endParaRPr lang="en-US" sz="1600" b="0" dirty="0">
              <a:effectLst/>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9049120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CB1B1EE-BED2-559A-03DB-B727A77F16EA}"/>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5</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0BADC9F1-D12F-F51C-37E6-A0029B25B1EB}"/>
              </a:ext>
            </a:extLst>
          </p:cNvPr>
          <p:cNvSpPr>
            <a:spLocks noGrp="1"/>
          </p:cNvSpPr>
          <p:nvPr>
            <p:ph type="title"/>
          </p:nvPr>
        </p:nvSpPr>
        <p:spPr/>
        <p:txBody>
          <a:bodyPr/>
          <a:lstStyle/>
          <a:p>
            <a:r>
              <a:rPr lang="en-US" i="0" dirty="0">
                <a:solidFill>
                  <a:srgbClr val="000000"/>
                </a:solidFill>
                <a:effectLst/>
                <a:latin typeface="Arial" panose="020B0604020202020204" pitchFamily="34" charset="0"/>
              </a:rPr>
              <a:t>Class Discussion Questions</a:t>
            </a:r>
            <a:br>
              <a:rPr lang="en-US" sz="4800" b="0" dirty="0">
                <a:effectLst/>
              </a:rPr>
            </a:br>
            <a:br>
              <a:rPr lang="en-US" sz="4800" dirty="0"/>
            </a:br>
            <a:endParaRPr lang="en-US" dirty="0"/>
          </a:p>
        </p:txBody>
      </p:sp>
      <p:sp>
        <p:nvSpPr>
          <p:cNvPr id="4" name="Text Placeholder 3">
            <a:extLst>
              <a:ext uri="{FF2B5EF4-FFF2-40B4-BE49-F238E27FC236}">
                <a16:creationId xmlns:a16="http://schemas.microsoft.com/office/drawing/2014/main" id="{695E1505-ADF6-1346-80D1-2309935C7DF7}"/>
              </a:ext>
            </a:extLst>
          </p:cNvPr>
          <p:cNvSpPr>
            <a:spLocks noGrp="1"/>
          </p:cNvSpPr>
          <p:nvPr>
            <p:ph type="body" sz="half" idx="2"/>
          </p:nvPr>
        </p:nvSpPr>
        <p:spPr/>
        <p:txBody>
          <a:bodyPr/>
          <a:lstStyle/>
          <a:p>
            <a:pPr>
              <a:spcBef>
                <a:spcPts val="300"/>
              </a:spcBef>
            </a:pPr>
            <a:r>
              <a:rPr lang="en-US" sz="2800" b="0" i="0" u="none" strike="noStrike" dirty="0">
                <a:solidFill>
                  <a:srgbClr val="000000"/>
                </a:solidFill>
                <a:effectLst/>
              </a:rPr>
              <a:t>Is this relationship situation pretty common?</a:t>
            </a:r>
            <a:endParaRPr lang="en-US" sz="2800" b="0" dirty="0">
              <a:effectLst/>
            </a:endParaRPr>
          </a:p>
          <a:p>
            <a:pPr>
              <a:spcBef>
                <a:spcPts val="300"/>
              </a:spcBef>
            </a:pPr>
            <a:r>
              <a:rPr lang="en-US" sz="2800" b="0" i="0" u="none" strike="noStrike" dirty="0">
                <a:solidFill>
                  <a:srgbClr val="000000"/>
                </a:solidFill>
                <a:effectLst/>
              </a:rPr>
              <a:t>What characteristics/traits stood out in making this an unhealthy relationship?</a:t>
            </a:r>
          </a:p>
          <a:p>
            <a:pPr>
              <a:spcBef>
                <a:spcPts val="300"/>
              </a:spcBef>
            </a:pPr>
            <a:r>
              <a:rPr lang="en-US" sz="2800" b="0" i="0" u="none" strike="noStrike" dirty="0">
                <a:solidFill>
                  <a:srgbClr val="000000"/>
                </a:solidFill>
                <a:effectLst/>
              </a:rPr>
              <a:t>If Maria would have continued to French kiss that evening, what stage would she have entered? What may have happened?</a:t>
            </a:r>
            <a:endParaRPr lang="en-US" sz="2800" b="0" dirty="0">
              <a:effectLst/>
            </a:endParaRPr>
          </a:p>
          <a:p>
            <a:r>
              <a:rPr lang="en-US" sz="2800" dirty="0">
                <a:solidFill>
                  <a:srgbClr val="000000"/>
                </a:solidFill>
              </a:rPr>
              <a:t>I</a:t>
            </a:r>
            <a:r>
              <a:rPr lang="en-US" sz="2800" b="0" i="0" u="none" strike="noStrike" dirty="0">
                <a:solidFill>
                  <a:srgbClr val="000000"/>
                </a:solidFill>
                <a:effectLst/>
              </a:rPr>
              <a:t>f Maria would have let him do what he indicated in the note, what stage would they have entered? What would happen to their bodies? What would have happened to their brains? What stage could they have ended up in – in 7</a:t>
            </a:r>
            <a:r>
              <a:rPr lang="en-US" sz="2800" b="0" i="0" u="none" strike="noStrike" baseline="30000" dirty="0">
                <a:solidFill>
                  <a:srgbClr val="000000"/>
                </a:solidFill>
                <a:effectLst/>
              </a:rPr>
              <a:t>th</a:t>
            </a:r>
            <a:r>
              <a:rPr lang="en-US" sz="2800" b="0" i="0" u="none" strike="noStrike" dirty="0">
                <a:solidFill>
                  <a:srgbClr val="000000"/>
                </a:solidFill>
                <a:effectLst/>
              </a:rPr>
              <a:t> grade?</a:t>
            </a:r>
            <a:endParaRPr lang="en-US" sz="2800" dirty="0"/>
          </a:p>
          <a:p>
            <a:endParaRPr lang="en-US" dirty="0"/>
          </a:p>
        </p:txBody>
      </p:sp>
    </p:spTree>
    <p:extLst>
      <p:ext uri="{BB962C8B-B14F-4D97-AF65-F5344CB8AC3E}">
        <p14:creationId xmlns:p14="http://schemas.microsoft.com/office/powerpoint/2010/main" val="2063455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EB2208-7D98-74D3-962E-1AEABAC8D4EC}"/>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6</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4D483298-28C3-283E-FA80-28D56F962D13}"/>
              </a:ext>
            </a:extLst>
          </p:cNvPr>
          <p:cNvSpPr>
            <a:spLocks noGrp="1"/>
          </p:cNvSpPr>
          <p:nvPr>
            <p:ph type="title"/>
          </p:nvPr>
        </p:nvSpPr>
        <p:spPr/>
        <p:txBody>
          <a:bodyPr/>
          <a:lstStyle/>
          <a:p>
            <a:r>
              <a:rPr lang="en-US" i="0" u="none" strike="noStrike" dirty="0">
                <a:solidFill>
                  <a:srgbClr val="000000"/>
                </a:solidFill>
                <a:effectLst/>
                <a:latin typeface="Arial" panose="020B0604020202020204" pitchFamily="34" charset="0"/>
              </a:rPr>
              <a:t>Communicating Assertively</a:t>
            </a:r>
            <a:br>
              <a:rPr lang="en-US" sz="4800" b="0" dirty="0">
                <a:effectLst/>
              </a:rPr>
            </a:br>
            <a:br>
              <a:rPr lang="en-US" sz="4800" dirty="0"/>
            </a:br>
            <a:endParaRPr lang="en-US" dirty="0"/>
          </a:p>
        </p:txBody>
      </p:sp>
      <p:sp>
        <p:nvSpPr>
          <p:cNvPr id="4" name="Text Placeholder 3">
            <a:extLst>
              <a:ext uri="{FF2B5EF4-FFF2-40B4-BE49-F238E27FC236}">
                <a16:creationId xmlns:a16="http://schemas.microsoft.com/office/drawing/2014/main" id="{D841BCA5-A2DC-EC03-8369-8B4C6960F60F}"/>
              </a:ext>
            </a:extLst>
          </p:cNvPr>
          <p:cNvSpPr>
            <a:spLocks noGrp="1"/>
          </p:cNvSpPr>
          <p:nvPr>
            <p:ph type="body" sz="half" idx="2"/>
          </p:nvPr>
        </p:nvSpPr>
        <p:spPr>
          <a:xfrm>
            <a:off x="277138" y="1341139"/>
            <a:ext cx="5818862" cy="4942701"/>
          </a:xfrm>
        </p:spPr>
        <p:txBody>
          <a:bodyPr/>
          <a:lstStyle/>
          <a:p>
            <a:r>
              <a:rPr lang="en-US" sz="2400" dirty="0"/>
              <a:t>Say “yes” or “no” firmly. Reinforce the message with head movements.</a:t>
            </a:r>
          </a:p>
          <a:p>
            <a:r>
              <a:rPr lang="en-US" sz="2400" dirty="0"/>
              <a:t>Have shoulders back, head up, and feet planted solidly.</a:t>
            </a:r>
          </a:p>
          <a:p>
            <a:r>
              <a:rPr lang="en-US" sz="2400" dirty="0"/>
              <a:t>Look the other person in the eyes.</a:t>
            </a:r>
          </a:p>
          <a:p>
            <a:r>
              <a:rPr lang="en-US" sz="2400" dirty="0"/>
              <a:t>Repeat “yes” or “no” as often as necessary.</a:t>
            </a:r>
          </a:p>
          <a:p>
            <a:r>
              <a:rPr lang="en-US" sz="2400" dirty="0"/>
              <a:t>Share what you are feeling in a nice way.</a:t>
            </a:r>
          </a:p>
          <a:p>
            <a:r>
              <a:rPr lang="en-US" sz="2400" dirty="0"/>
              <a:t>Be direct; do not rely on subtle hints.</a:t>
            </a:r>
          </a:p>
          <a:p>
            <a:r>
              <a:rPr lang="en-US" sz="2400" dirty="0"/>
              <a:t>Share how your concern is affecting you.</a:t>
            </a:r>
          </a:p>
          <a:p>
            <a:r>
              <a:rPr lang="en-US" sz="2400" dirty="0"/>
              <a:t>Avoid complex excuses or apologies.</a:t>
            </a:r>
          </a:p>
          <a:p>
            <a:endParaRPr lang="en-US" sz="2400" dirty="0"/>
          </a:p>
        </p:txBody>
      </p:sp>
      <p:sp>
        <p:nvSpPr>
          <p:cNvPr id="5" name="Text Placeholder 3">
            <a:extLst>
              <a:ext uri="{FF2B5EF4-FFF2-40B4-BE49-F238E27FC236}">
                <a16:creationId xmlns:a16="http://schemas.microsoft.com/office/drawing/2014/main" id="{41B07C19-01F4-4F2F-27B7-1270FA1D5D72}"/>
              </a:ext>
            </a:extLst>
          </p:cNvPr>
          <p:cNvSpPr txBox="1">
            <a:spLocks/>
          </p:cNvSpPr>
          <p:nvPr/>
        </p:nvSpPr>
        <p:spPr>
          <a:xfrm>
            <a:off x="6096000" y="1341138"/>
            <a:ext cx="5818862" cy="4942701"/>
          </a:xfrm>
          <a:prstGeom prst="rect">
            <a:avLst/>
          </a:prstGeom>
        </p:spPr>
        <p:txBody>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en-US" sz="2400" strike="sngStrike" dirty="0"/>
              <a:t>Avoid complex excuses or apologies.</a:t>
            </a:r>
          </a:p>
          <a:p>
            <a:r>
              <a:rPr lang="en-US" sz="2400" dirty="0"/>
              <a:t>Develop a reputation for meaning what you say.</a:t>
            </a:r>
          </a:p>
          <a:p>
            <a:r>
              <a:rPr lang="en-US" sz="2400" dirty="0"/>
              <a:t>Do not be aggressive by attacking or putting people down.</a:t>
            </a:r>
          </a:p>
          <a:p>
            <a:r>
              <a:rPr lang="en-US" sz="2400" dirty="0"/>
              <a:t>Share what you would like them to consider, think about, or what you want.</a:t>
            </a:r>
          </a:p>
          <a:p>
            <a:r>
              <a:rPr lang="en-US" sz="2400" dirty="0"/>
              <a:t>Finish by saying “thank you.”</a:t>
            </a:r>
          </a:p>
        </p:txBody>
      </p:sp>
    </p:spTree>
    <p:extLst>
      <p:ext uri="{BB962C8B-B14F-4D97-AF65-F5344CB8AC3E}">
        <p14:creationId xmlns:p14="http://schemas.microsoft.com/office/powerpoint/2010/main" val="31082427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E78E299-2B03-EF8E-198C-E724300D9E0F}"/>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7</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B7658AE0-C115-D88A-C93D-FDAA10863C6E}"/>
              </a:ext>
            </a:extLst>
          </p:cNvPr>
          <p:cNvSpPr>
            <a:spLocks noGrp="1"/>
          </p:cNvSpPr>
          <p:nvPr>
            <p:ph type="title"/>
          </p:nvPr>
        </p:nvSpPr>
        <p:spPr/>
        <p:txBody>
          <a:bodyPr/>
          <a:lstStyle/>
          <a:p>
            <a:r>
              <a:rPr lang="en-US" i="0" u="none" strike="noStrike" dirty="0">
                <a:solidFill>
                  <a:srgbClr val="000000"/>
                </a:solidFill>
                <a:effectLst/>
                <a:latin typeface="Arial" panose="020B0604020202020204" pitchFamily="34" charset="0"/>
              </a:rPr>
              <a:t>Just Say “Know”</a:t>
            </a:r>
            <a:br>
              <a:rPr lang="en-US" b="0" dirty="0">
                <a:effectLst/>
              </a:rPr>
            </a:br>
            <a:br>
              <a:rPr lang="en-US" dirty="0"/>
            </a:br>
            <a:endParaRPr lang="en-US" dirty="0"/>
          </a:p>
        </p:txBody>
      </p:sp>
      <p:sp>
        <p:nvSpPr>
          <p:cNvPr id="4" name="Text Placeholder 3">
            <a:extLst>
              <a:ext uri="{FF2B5EF4-FFF2-40B4-BE49-F238E27FC236}">
                <a16:creationId xmlns:a16="http://schemas.microsoft.com/office/drawing/2014/main" id="{FE85C4C9-12B2-CD6E-DE2F-EB80B5F7E2C0}"/>
              </a:ext>
            </a:extLst>
          </p:cNvPr>
          <p:cNvSpPr>
            <a:spLocks noGrp="1"/>
          </p:cNvSpPr>
          <p:nvPr>
            <p:ph type="body" sz="half" idx="2"/>
          </p:nvPr>
        </p:nvSpPr>
        <p:spPr/>
        <p:txBody>
          <a:bodyPr/>
          <a:lstStyle/>
          <a:p>
            <a:pPr marL="0" indent="0" rtl="0">
              <a:spcBef>
                <a:spcPts val="0"/>
              </a:spcBef>
              <a:buNone/>
            </a:pPr>
            <a:r>
              <a:rPr lang="en-US" sz="1800" b="0" i="0" u="none" strike="noStrike" dirty="0">
                <a:solidFill>
                  <a:srgbClr val="000000"/>
                </a:solidFill>
                <a:effectLst/>
                <a:latin typeface="Arial" panose="020B0604020202020204" pitchFamily="34" charset="0"/>
              </a:rPr>
              <a:t>Now that you “know” how to communicate more assertively and keep your friends, explain how you would prevent yourself from moving into the danger zone that we discussed in class. Imagine that you are 17 years old, and you are with someone you really like. You have just started the dating stage of your relationship.</a:t>
            </a:r>
            <a:endParaRPr lang="en-US" sz="3200" b="0" dirty="0">
              <a:effectLst/>
            </a:endParaRPr>
          </a:p>
          <a:p>
            <a:pPr marL="0" indent="0" rtl="0">
              <a:spcBef>
                <a:spcPts val="0"/>
              </a:spcBef>
              <a:buNone/>
            </a:pPr>
            <a:r>
              <a:rPr lang="en-US" sz="1800" b="0" i="0" u="none" strike="noStrike" dirty="0">
                <a:solidFill>
                  <a:srgbClr val="000000"/>
                </a:solidFill>
                <a:effectLst/>
                <a:latin typeface="Arial" panose="020B0604020202020204" pitchFamily="34" charset="0"/>
              </a:rPr>
              <a:t>I would say and do the following as we begin getting to know each other better:</a:t>
            </a:r>
            <a:endParaRPr lang="en-US" sz="3200" b="0" dirty="0">
              <a:effectLst/>
            </a:endParaRPr>
          </a:p>
          <a:p>
            <a:pPr marL="0" indent="0" rtl="0">
              <a:spcBef>
                <a:spcPts val="0"/>
              </a:spcBef>
              <a:buNone/>
            </a:pPr>
            <a:r>
              <a:rPr lang="en-US" sz="1800" b="0" i="0" u="none" strike="noStrike" dirty="0">
                <a:solidFill>
                  <a:srgbClr val="000000"/>
                </a:solidFill>
                <a:effectLst/>
                <a:latin typeface="Arial" panose="020B0604020202020204" pitchFamily="34" charset="0"/>
              </a:rPr>
              <a:t>SAY:  ______________________________________________________________</a:t>
            </a:r>
            <a:endParaRPr lang="en-US" sz="3200" b="0" dirty="0">
              <a:effectLst/>
            </a:endParaRPr>
          </a:p>
          <a:p>
            <a:pPr marL="0" indent="0" rtl="0">
              <a:spcBef>
                <a:spcPts val="0"/>
              </a:spcBef>
              <a:buNone/>
            </a:pPr>
            <a:r>
              <a:rPr lang="en-US" sz="1800" b="0" i="0" u="none" strike="noStrike" dirty="0">
                <a:solidFill>
                  <a:srgbClr val="000000"/>
                </a:solidFill>
                <a:effectLst/>
                <a:latin typeface="Arial" panose="020B0604020202020204" pitchFamily="34" charset="0"/>
              </a:rPr>
              <a:t>DO/NOT DO:________________________________________________________</a:t>
            </a:r>
          </a:p>
          <a:p>
            <a:pPr marL="0" indent="0" rtl="0">
              <a:spcBef>
                <a:spcPts val="0"/>
              </a:spcBef>
              <a:buNone/>
            </a:pPr>
            <a:endParaRPr lang="en-US" sz="1800" b="1" i="0" u="none" strike="noStrike" dirty="0">
              <a:solidFill>
                <a:srgbClr val="000000"/>
              </a:solidFill>
              <a:effectLst/>
              <a:latin typeface="Arial" panose="020B0604020202020204" pitchFamily="34" charset="0"/>
            </a:endParaRPr>
          </a:p>
          <a:p>
            <a:pPr marL="0" indent="0" rtl="0">
              <a:spcBef>
                <a:spcPts val="0"/>
              </a:spcBef>
              <a:buNone/>
            </a:pPr>
            <a:r>
              <a:rPr lang="en-US" sz="1800" b="1" i="0" u="none" strike="noStrike" dirty="0">
                <a:solidFill>
                  <a:srgbClr val="000000"/>
                </a:solidFill>
                <a:effectLst/>
                <a:latin typeface="Arial" panose="020B0604020202020204" pitchFamily="34" charset="0"/>
              </a:rPr>
              <a:t>My Prediction Stories</a:t>
            </a:r>
            <a:endParaRPr lang="en-US" sz="3200" dirty="0"/>
          </a:p>
          <a:p>
            <a:pPr marL="0" indent="0" rtl="0">
              <a:spcBef>
                <a:spcPts val="0"/>
              </a:spcBef>
              <a:buNone/>
            </a:pPr>
            <a:r>
              <a:rPr lang="en-US" sz="1800" b="0" i="0" u="none" strike="noStrike" dirty="0">
                <a:solidFill>
                  <a:srgbClr val="000000"/>
                </a:solidFill>
                <a:effectLst/>
                <a:latin typeface="Arial" panose="020B0604020202020204" pitchFamily="34" charset="0"/>
              </a:rPr>
              <a:t>Choosing to be sexually abstinent as a teen is </a:t>
            </a:r>
            <a:r>
              <a:rPr lang="en-US" sz="1800" b="1" i="0" u="none" strike="noStrike" dirty="0">
                <a:solidFill>
                  <a:srgbClr val="000000"/>
                </a:solidFill>
                <a:effectLst/>
                <a:latin typeface="Arial" panose="020B0604020202020204" pitchFamily="34" charset="0"/>
              </a:rPr>
              <a:t>key</a:t>
            </a:r>
            <a:r>
              <a:rPr lang="en-US" sz="1800" b="0" i="0" u="none" strike="noStrike" dirty="0">
                <a:solidFill>
                  <a:srgbClr val="000000"/>
                </a:solidFill>
                <a:effectLst/>
                <a:latin typeface="Arial" panose="020B0604020202020204" pitchFamily="34" charset="0"/>
              </a:rPr>
              <a:t> to your healthy life, happiness, and success! Know that </a:t>
            </a:r>
            <a:r>
              <a:rPr lang="en-US" sz="1800" b="1" i="0" u="none" strike="noStrike" dirty="0">
                <a:solidFill>
                  <a:srgbClr val="000000"/>
                </a:solidFill>
                <a:effectLst/>
                <a:latin typeface="Arial" panose="020B0604020202020204" pitchFamily="34" charset="0"/>
              </a:rPr>
              <a:t>you</a:t>
            </a:r>
            <a:r>
              <a:rPr lang="en-US" sz="1800" b="0" i="0" u="none" strike="noStrike" dirty="0">
                <a:solidFill>
                  <a:srgbClr val="000000"/>
                </a:solidFill>
                <a:effectLst/>
                <a:latin typeface="Arial" panose="020B0604020202020204" pitchFamily="34" charset="0"/>
              </a:rPr>
              <a:t> are in control of your emotions, hormones, and ultimately your behavior. Wise choices now will allow you to reach your goals! </a:t>
            </a:r>
            <a:endParaRPr lang="en-US" sz="3200" b="0" dirty="0">
              <a:effectLst/>
            </a:endParaRPr>
          </a:p>
          <a:p>
            <a:pPr marL="0" indent="0" rtl="0">
              <a:spcBef>
                <a:spcPts val="0"/>
              </a:spcBef>
              <a:buNone/>
            </a:pPr>
            <a:r>
              <a:rPr lang="en-US" sz="1800" b="0" i="0" u="none" strike="noStrike" dirty="0">
                <a:solidFill>
                  <a:srgbClr val="000000"/>
                </a:solidFill>
                <a:effectLst/>
                <a:latin typeface="Arial" panose="020B0604020202020204" pitchFamily="34" charset="0"/>
              </a:rPr>
              <a:t>Please be complete as you explain your answers.</a:t>
            </a:r>
            <a:endParaRPr lang="en-US" sz="3200" b="0" dirty="0">
              <a:effectLst/>
            </a:endParaRPr>
          </a:p>
          <a:p>
            <a:pPr marL="0" indent="0" rtl="0">
              <a:spcBef>
                <a:spcPts val="0"/>
              </a:spcBef>
              <a:buNone/>
            </a:pPr>
            <a:endParaRPr lang="en-US" sz="1800" b="1" i="0" u="none" strike="noStrike" dirty="0">
              <a:solidFill>
                <a:srgbClr val="000000"/>
              </a:solidFill>
              <a:effectLst/>
              <a:latin typeface="Arial" panose="020B0604020202020204" pitchFamily="34" charset="0"/>
            </a:endParaRPr>
          </a:p>
          <a:p>
            <a:pPr marL="0" indent="0" rtl="0">
              <a:spcBef>
                <a:spcPts val="0"/>
              </a:spcBef>
              <a:buNone/>
            </a:pPr>
            <a:r>
              <a:rPr lang="en-US" sz="1800" b="1" i="0" u="none" strike="noStrike" dirty="0">
                <a:solidFill>
                  <a:srgbClr val="000000"/>
                </a:solidFill>
                <a:effectLst/>
                <a:latin typeface="Arial" panose="020B0604020202020204" pitchFamily="34" charset="0"/>
              </a:rPr>
              <a:t>Predict:</a:t>
            </a:r>
            <a:r>
              <a:rPr lang="en-US" sz="1800" b="0" i="0" u="none" strike="noStrike" dirty="0">
                <a:solidFill>
                  <a:srgbClr val="000000"/>
                </a:solidFill>
                <a:effectLst/>
                <a:latin typeface="Arial" panose="020B0604020202020204" pitchFamily="34" charset="0"/>
              </a:rPr>
              <a:t> What would your life be like if you got someone pregnant or you became pregnant while in high school or college before making a lifelong commitment decision to have a child?</a:t>
            </a:r>
            <a:endParaRPr lang="en-US" sz="3200" b="0" dirty="0">
              <a:effectLst/>
            </a:endParaRPr>
          </a:p>
          <a:p>
            <a:pPr marL="0" indent="0" rtl="0">
              <a:spcBef>
                <a:spcPts val="0"/>
              </a:spcBef>
              <a:buNone/>
            </a:pPr>
            <a:r>
              <a:rPr lang="en-US" sz="1800" b="0" i="0" u="none" strike="noStrike" dirty="0">
                <a:solidFill>
                  <a:srgbClr val="000000"/>
                </a:solidFill>
                <a:effectLst/>
                <a:latin typeface="Arial" panose="020B0604020202020204" pitchFamily="34" charset="0"/>
              </a:rPr>
              <a:t>__________________________________________________________</a:t>
            </a:r>
            <a:endParaRPr lang="en-US" sz="3200" b="0" dirty="0">
              <a:effectLst/>
            </a:endParaRPr>
          </a:p>
          <a:p>
            <a:pPr marL="0" indent="0" rtl="0">
              <a:spcBef>
                <a:spcPts val="0"/>
              </a:spcBef>
              <a:buNone/>
            </a:pPr>
            <a:r>
              <a:rPr lang="en-US" sz="1800" b="1" i="0" u="none" strike="noStrike" dirty="0">
                <a:solidFill>
                  <a:srgbClr val="000000"/>
                </a:solidFill>
                <a:effectLst/>
                <a:latin typeface="Arial" panose="020B0604020202020204" pitchFamily="34" charset="0"/>
              </a:rPr>
              <a:t>Predict:</a:t>
            </a:r>
            <a:r>
              <a:rPr lang="en-US" sz="1800" b="0" i="0" u="none" strike="noStrike" dirty="0">
                <a:solidFill>
                  <a:srgbClr val="000000"/>
                </a:solidFill>
                <a:effectLst/>
                <a:latin typeface="Arial" panose="020B0604020202020204" pitchFamily="34" charset="0"/>
              </a:rPr>
              <a:t> What would your life be like if you chose </a:t>
            </a:r>
            <a:r>
              <a:rPr lang="en-US" sz="1800" b="1" i="0" u="none" strike="noStrike" dirty="0">
                <a:solidFill>
                  <a:srgbClr val="000000"/>
                </a:solidFill>
                <a:effectLst/>
                <a:latin typeface="Arial" panose="020B0604020202020204" pitchFamily="34" charset="0"/>
              </a:rPr>
              <a:t>not</a:t>
            </a:r>
            <a:r>
              <a:rPr lang="en-US" sz="1800" b="0" i="0" u="none" strike="noStrike" dirty="0">
                <a:solidFill>
                  <a:srgbClr val="000000"/>
                </a:solidFill>
                <a:effectLst/>
                <a:latin typeface="Arial" panose="020B0604020202020204" pitchFamily="34" charset="0"/>
              </a:rPr>
              <a:t> to use drugs and </a:t>
            </a:r>
            <a:r>
              <a:rPr lang="en-US" sz="1800" b="1" i="0" u="none" strike="noStrike" dirty="0">
                <a:solidFill>
                  <a:srgbClr val="000000"/>
                </a:solidFill>
                <a:effectLst/>
                <a:latin typeface="Arial" panose="020B0604020202020204" pitchFamily="34" charset="0"/>
              </a:rPr>
              <a:t>not</a:t>
            </a:r>
            <a:r>
              <a:rPr lang="en-US" sz="1800" b="0" i="0" u="none" strike="noStrike" dirty="0">
                <a:solidFill>
                  <a:srgbClr val="000000"/>
                </a:solidFill>
                <a:effectLst/>
                <a:latin typeface="Arial" panose="020B0604020202020204" pitchFamily="34" charset="0"/>
              </a:rPr>
              <a:t> be sexually active before you have a lifelong committed partner, such as with marriage?</a:t>
            </a:r>
            <a:endParaRPr lang="en-US" sz="3200" b="0" dirty="0">
              <a:effectLst/>
            </a:endParaRPr>
          </a:p>
          <a:p>
            <a:pPr marL="0" indent="0" rtl="0">
              <a:spcBef>
                <a:spcPts val="0"/>
              </a:spcBef>
              <a:buNone/>
            </a:pPr>
            <a:r>
              <a:rPr lang="en-US" sz="1800" b="0" i="0" u="none" strike="noStrike" dirty="0">
                <a:solidFill>
                  <a:srgbClr val="000000"/>
                </a:solidFill>
                <a:effectLst/>
                <a:latin typeface="Arial" panose="020B0604020202020204" pitchFamily="34" charset="0"/>
              </a:rPr>
              <a:t>__________________________________________________________</a:t>
            </a:r>
            <a:endParaRPr lang="en-US" sz="1800" dirty="0"/>
          </a:p>
          <a:p>
            <a:endParaRPr lang="en-US" dirty="0"/>
          </a:p>
        </p:txBody>
      </p:sp>
    </p:spTree>
    <p:extLst>
      <p:ext uri="{BB962C8B-B14F-4D97-AF65-F5344CB8AC3E}">
        <p14:creationId xmlns:p14="http://schemas.microsoft.com/office/powerpoint/2010/main" val="5571622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92BB336-96EB-089F-4AA1-2791377D87F0}"/>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8</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400EC10C-8E3D-B685-9771-69427EE2B027}"/>
              </a:ext>
            </a:extLst>
          </p:cNvPr>
          <p:cNvSpPr>
            <a:spLocks noGrp="1"/>
          </p:cNvSpPr>
          <p:nvPr>
            <p:ph type="title"/>
          </p:nvPr>
        </p:nvSpPr>
        <p:spPr/>
        <p:txBody>
          <a:bodyPr/>
          <a:lstStyle/>
          <a:p>
            <a:r>
              <a:rPr lang="en-US" sz="3600" i="0" u="none" strike="noStrike" dirty="0">
                <a:solidFill>
                  <a:srgbClr val="000000"/>
                </a:solidFill>
                <a:effectLst/>
                <a:latin typeface="Arial" panose="020B0604020202020204" pitchFamily="34" charset="0"/>
              </a:rPr>
              <a:t>Thinking Ahead: What Could I Do?</a:t>
            </a:r>
            <a:br>
              <a:rPr lang="en-US" sz="4800" b="0" dirty="0">
                <a:effectLst/>
              </a:rPr>
            </a:br>
            <a:endParaRPr lang="en-US" dirty="0"/>
          </a:p>
        </p:txBody>
      </p:sp>
      <p:sp>
        <p:nvSpPr>
          <p:cNvPr id="4" name="Text Placeholder 3">
            <a:extLst>
              <a:ext uri="{FF2B5EF4-FFF2-40B4-BE49-F238E27FC236}">
                <a16:creationId xmlns:a16="http://schemas.microsoft.com/office/drawing/2014/main" id="{B3086458-5F82-BB15-2E4D-B9197951E936}"/>
              </a:ext>
            </a:extLst>
          </p:cNvPr>
          <p:cNvSpPr>
            <a:spLocks noGrp="1"/>
          </p:cNvSpPr>
          <p:nvPr>
            <p:ph type="body" sz="half" idx="2"/>
          </p:nvPr>
        </p:nvSpPr>
        <p:spPr>
          <a:xfrm>
            <a:off x="277138" y="1341139"/>
            <a:ext cx="6838886" cy="4942701"/>
          </a:xfrm>
        </p:spPr>
        <p:txBody>
          <a:bodyPr/>
          <a:lstStyle/>
          <a:p>
            <a:pPr marL="0" indent="0" rtl="0">
              <a:spcBef>
                <a:spcPts val="1200"/>
              </a:spcBef>
              <a:spcAft>
                <a:spcPts val="1200"/>
              </a:spcAft>
              <a:buNone/>
            </a:pPr>
            <a:r>
              <a:rPr lang="en-US" sz="2800" b="1" i="0" u="none" strike="noStrike" dirty="0">
                <a:solidFill>
                  <a:srgbClr val="000000"/>
                </a:solidFill>
                <a:effectLst/>
                <a:latin typeface="Arial" panose="020B0604020202020204" pitchFamily="34" charset="0"/>
              </a:rPr>
              <a:t>Instructions:</a:t>
            </a:r>
            <a:endParaRPr lang="en-US" sz="2800" b="1" dirty="0">
              <a:effectLst/>
            </a:endParaRPr>
          </a:p>
          <a:p>
            <a:pPr marL="514350" indent="-514350" rtl="0" fontAlgn="base">
              <a:spcBef>
                <a:spcPts val="0"/>
              </a:spcBef>
              <a:spcAft>
                <a:spcPts val="0"/>
              </a:spcAft>
              <a:buFont typeface="+mj-lt"/>
              <a:buAutoNum type="arabicPeriod"/>
            </a:pPr>
            <a:r>
              <a:rPr lang="en-US" sz="2800" b="0" i="0" u="none" strike="noStrike" dirty="0">
                <a:solidFill>
                  <a:srgbClr val="000000"/>
                </a:solidFill>
                <a:effectLst/>
                <a:latin typeface="Arial" panose="020B0604020202020204" pitchFamily="34" charset="0"/>
              </a:rPr>
              <a:t>List 5 reasons some young people might have sexual intercourse when they are too young.</a:t>
            </a:r>
          </a:p>
          <a:p>
            <a:pPr marL="514350" indent="-514350" rtl="0" fontAlgn="base">
              <a:spcBef>
                <a:spcPts val="0"/>
              </a:spcBef>
              <a:spcAft>
                <a:spcPts val="0"/>
              </a:spcAft>
              <a:buFont typeface="+mj-lt"/>
              <a:buAutoNum type="arabicPeriod"/>
            </a:pPr>
            <a:r>
              <a:rPr lang="en-US" sz="2800" b="0" i="0" u="none" strike="noStrike" dirty="0">
                <a:solidFill>
                  <a:srgbClr val="000000"/>
                </a:solidFill>
                <a:effectLst/>
                <a:latin typeface="Arial" panose="020B0604020202020204" pitchFamily="34" charset="0"/>
              </a:rPr>
              <a:t>List 5 reasons why this would not be a good idea.</a:t>
            </a:r>
          </a:p>
          <a:p>
            <a:pPr marL="514350" indent="-514350" rtl="0" fontAlgn="base">
              <a:spcBef>
                <a:spcPts val="0"/>
              </a:spcBef>
              <a:spcAft>
                <a:spcPts val="0"/>
              </a:spcAft>
              <a:buFont typeface="+mj-lt"/>
              <a:buAutoNum type="arabicPeriod"/>
            </a:pPr>
            <a:r>
              <a:rPr lang="en-US" sz="2800" b="0" i="0" u="none" strike="noStrike" dirty="0">
                <a:solidFill>
                  <a:srgbClr val="000000"/>
                </a:solidFill>
                <a:effectLst/>
                <a:latin typeface="Arial" panose="020B0604020202020204" pitchFamily="34" charset="0"/>
              </a:rPr>
              <a:t>Describe 5 possible personal consequences that could result if you had sexual </a:t>
            </a:r>
          </a:p>
          <a:p>
            <a:pPr marL="514350" indent="-514350" rtl="0" fontAlgn="base">
              <a:spcBef>
                <a:spcPts val="0"/>
              </a:spcBef>
              <a:spcAft>
                <a:spcPts val="0"/>
              </a:spcAft>
              <a:buFont typeface="+mj-lt"/>
              <a:buAutoNum type="arabicPeriod"/>
            </a:pPr>
            <a:r>
              <a:rPr lang="en-US" sz="2800" b="0" i="0" u="none" strike="noStrike" dirty="0">
                <a:solidFill>
                  <a:srgbClr val="000000"/>
                </a:solidFill>
                <a:effectLst/>
                <a:latin typeface="Arial" panose="020B0604020202020204" pitchFamily="34" charset="0"/>
              </a:rPr>
              <a:t>intercourse for these reasons.</a:t>
            </a:r>
          </a:p>
          <a:p>
            <a:pPr marL="514350" indent="-514350" rtl="0" fontAlgn="base">
              <a:spcBef>
                <a:spcPts val="0"/>
              </a:spcBef>
              <a:buFont typeface="+mj-lt"/>
              <a:buAutoNum type="arabicPeriod"/>
            </a:pPr>
            <a:r>
              <a:rPr lang="en-US" sz="2800" b="0" i="0" u="none" strike="noStrike" dirty="0">
                <a:solidFill>
                  <a:srgbClr val="000000"/>
                </a:solidFill>
                <a:effectLst/>
                <a:latin typeface="Arial" panose="020B0604020202020204" pitchFamily="34" charset="0"/>
              </a:rPr>
              <a:t>Suggest 5 better ideas, which you could choose to do instead of having sexual intercourse.</a:t>
            </a:r>
          </a:p>
          <a:p>
            <a:endParaRPr lang="en-US" dirty="0"/>
          </a:p>
        </p:txBody>
      </p:sp>
      <p:graphicFrame>
        <p:nvGraphicFramePr>
          <p:cNvPr id="5" name="Table 4">
            <a:extLst>
              <a:ext uri="{FF2B5EF4-FFF2-40B4-BE49-F238E27FC236}">
                <a16:creationId xmlns:a16="http://schemas.microsoft.com/office/drawing/2014/main" id="{11D74954-C64B-7FC4-11D0-4B45195A8422}"/>
              </a:ext>
            </a:extLst>
          </p:cNvPr>
          <p:cNvGraphicFramePr>
            <a:graphicFrameLocks noGrp="1"/>
          </p:cNvGraphicFramePr>
          <p:nvPr>
            <p:extLst>
              <p:ext uri="{D42A27DB-BD31-4B8C-83A1-F6EECF244321}">
                <p14:modId xmlns:p14="http://schemas.microsoft.com/office/powerpoint/2010/main" val="3639678555"/>
              </p:ext>
            </p:extLst>
          </p:nvPr>
        </p:nvGraphicFramePr>
        <p:xfrm>
          <a:off x="7116024" y="2641349"/>
          <a:ext cx="4887738" cy="2607208"/>
        </p:xfrm>
        <a:graphic>
          <a:graphicData uri="http://schemas.openxmlformats.org/drawingml/2006/table">
            <a:tbl>
              <a:tblPr/>
              <a:tblGrid>
                <a:gridCol w="2443869">
                  <a:extLst>
                    <a:ext uri="{9D8B030D-6E8A-4147-A177-3AD203B41FA5}">
                      <a16:colId xmlns:a16="http://schemas.microsoft.com/office/drawing/2014/main" val="3209883721"/>
                    </a:ext>
                  </a:extLst>
                </a:gridCol>
                <a:gridCol w="2443869">
                  <a:extLst>
                    <a:ext uri="{9D8B030D-6E8A-4147-A177-3AD203B41FA5}">
                      <a16:colId xmlns:a16="http://schemas.microsoft.com/office/drawing/2014/main" val="223793792"/>
                    </a:ext>
                  </a:extLst>
                </a:gridCol>
              </a:tblGrid>
              <a:tr h="1303604">
                <a:tc>
                  <a:txBody>
                    <a:bodyPr/>
                    <a:lstStyle/>
                    <a:p>
                      <a:pPr algn="ctr" rtl="0" fontAlgn="t">
                        <a:spcBef>
                          <a:spcPts val="0"/>
                        </a:spcBef>
                        <a:spcAft>
                          <a:spcPts val="0"/>
                        </a:spcAft>
                      </a:pPr>
                      <a:r>
                        <a:rPr lang="en-US" sz="1200" b="1" i="0" u="sng" dirty="0">
                          <a:solidFill>
                            <a:srgbClr val="000000"/>
                          </a:solidFill>
                          <a:effectLst/>
                          <a:latin typeface="Arial" panose="020B0604020202020204" pitchFamily="34" charset="0"/>
                        </a:rPr>
                        <a:t>#1 Reasons</a:t>
                      </a:r>
                      <a:endParaRPr lang="en-US" dirty="0">
                        <a:effectLst/>
                      </a:endParaRPr>
                    </a:p>
                    <a:p>
                      <a:pPr rtl="0" fontAlgn="t">
                        <a:spcBef>
                          <a:spcPts val="0"/>
                        </a:spcBef>
                        <a:spcAft>
                          <a:spcPts val="0"/>
                        </a:spcAft>
                      </a:pPr>
                      <a:r>
                        <a:rPr lang="en-US" sz="1200" b="0" i="0" u="none" strike="noStrike" dirty="0">
                          <a:solidFill>
                            <a:srgbClr val="000000"/>
                          </a:solidFill>
                          <a:effectLst/>
                          <a:latin typeface="Arial" panose="020B0604020202020204" pitchFamily="34" charset="0"/>
                        </a:rPr>
                        <a:t>1.</a:t>
                      </a:r>
                      <a:endParaRPr lang="en-US" dirty="0">
                        <a:effectLst/>
                      </a:endParaRPr>
                    </a:p>
                    <a:p>
                      <a:pPr rtl="0" fontAlgn="t">
                        <a:spcBef>
                          <a:spcPts val="0"/>
                        </a:spcBef>
                        <a:spcAft>
                          <a:spcPts val="0"/>
                        </a:spcAft>
                      </a:pPr>
                      <a:r>
                        <a:rPr lang="en-US" sz="1200" b="0" i="0" u="none" strike="noStrike" dirty="0">
                          <a:solidFill>
                            <a:srgbClr val="000000"/>
                          </a:solidFill>
                          <a:effectLst/>
                          <a:latin typeface="Arial" panose="020B0604020202020204" pitchFamily="34" charset="0"/>
                        </a:rPr>
                        <a:t>2.</a:t>
                      </a:r>
                      <a:endParaRPr lang="en-US" dirty="0">
                        <a:effectLst/>
                      </a:endParaRPr>
                    </a:p>
                    <a:p>
                      <a:pPr rtl="0" fontAlgn="t">
                        <a:spcBef>
                          <a:spcPts val="0"/>
                        </a:spcBef>
                        <a:spcAft>
                          <a:spcPts val="0"/>
                        </a:spcAft>
                      </a:pPr>
                      <a:r>
                        <a:rPr lang="en-US" sz="1200" b="0" i="0" u="none" strike="noStrike" dirty="0">
                          <a:solidFill>
                            <a:srgbClr val="000000"/>
                          </a:solidFill>
                          <a:effectLst/>
                          <a:latin typeface="Arial" panose="020B0604020202020204" pitchFamily="34" charset="0"/>
                        </a:rPr>
                        <a:t>3.</a:t>
                      </a:r>
                      <a:endParaRPr lang="en-US" dirty="0">
                        <a:effectLst/>
                      </a:endParaRPr>
                    </a:p>
                    <a:p>
                      <a:pPr rtl="0" fontAlgn="t">
                        <a:spcBef>
                          <a:spcPts val="0"/>
                        </a:spcBef>
                        <a:spcAft>
                          <a:spcPts val="0"/>
                        </a:spcAft>
                      </a:pPr>
                      <a:r>
                        <a:rPr lang="en-US" sz="1200" b="0" i="0" u="none" strike="noStrike" dirty="0">
                          <a:solidFill>
                            <a:srgbClr val="000000"/>
                          </a:solidFill>
                          <a:effectLst/>
                          <a:latin typeface="Arial" panose="020B0604020202020204" pitchFamily="34" charset="0"/>
                        </a:rPr>
                        <a:t>4.</a:t>
                      </a:r>
                      <a:endParaRPr lang="en-US" dirty="0">
                        <a:effectLst/>
                      </a:endParaRPr>
                    </a:p>
                    <a:p>
                      <a:pPr rtl="0" fontAlgn="t">
                        <a:spcBef>
                          <a:spcPts val="0"/>
                        </a:spcBef>
                        <a:spcAft>
                          <a:spcPts val="0"/>
                        </a:spcAft>
                      </a:pPr>
                      <a:r>
                        <a:rPr lang="en-US" sz="1200" b="0" i="0" u="none" strike="noStrike" dirty="0">
                          <a:solidFill>
                            <a:srgbClr val="000000"/>
                          </a:solidFill>
                          <a:effectLst/>
                          <a:latin typeface="Arial" panose="020B0604020202020204" pitchFamily="34" charset="0"/>
                        </a:rPr>
                        <a:t>5.</a:t>
                      </a:r>
                      <a:endParaRPr lang="en-US" dirty="0">
                        <a:effectLst/>
                      </a:endParaRPr>
                    </a:p>
                  </a:txBody>
                  <a:tcPr marL="63500" marR="63500" marT="63500" marB="63500">
                    <a:lnL w="6350" cap="flat" cmpd="sng" algn="ctr">
                      <a:solidFill>
                        <a:srgbClr val="9E9E9E"/>
                      </a:solidFill>
                      <a:prstDash val="solid"/>
                      <a:round/>
                      <a:headEnd type="none" w="med" len="med"/>
                      <a:tailEnd type="none" w="med" len="med"/>
                    </a:lnL>
                    <a:lnR w="6350" cap="flat" cmpd="sng" algn="ctr">
                      <a:solidFill>
                        <a:srgbClr val="9E9E9E"/>
                      </a:solidFill>
                      <a:prstDash val="solid"/>
                      <a:round/>
                      <a:headEnd type="none" w="med" len="med"/>
                      <a:tailEnd type="none" w="med" len="med"/>
                    </a:lnR>
                    <a:lnT w="6350" cap="flat" cmpd="sng" algn="ctr">
                      <a:solidFill>
                        <a:srgbClr val="9E9E9E"/>
                      </a:solidFill>
                      <a:prstDash val="solid"/>
                      <a:round/>
                      <a:headEnd type="none" w="med" len="med"/>
                      <a:tailEnd type="none" w="med" len="med"/>
                    </a:lnT>
                    <a:lnB w="6350" cap="flat" cmpd="sng" algn="ctr">
                      <a:solidFill>
                        <a:srgbClr val="9E9E9E"/>
                      </a:solidFill>
                      <a:prstDash val="solid"/>
                      <a:round/>
                      <a:headEnd type="none" w="med" len="med"/>
                      <a:tailEnd type="none" w="med" len="med"/>
                    </a:lnB>
                  </a:tcPr>
                </a:tc>
                <a:tc>
                  <a:txBody>
                    <a:bodyPr/>
                    <a:lstStyle/>
                    <a:p>
                      <a:pPr algn="ctr" rtl="0" fontAlgn="t">
                        <a:spcBef>
                          <a:spcPts val="0"/>
                        </a:spcBef>
                        <a:spcAft>
                          <a:spcPts val="0"/>
                        </a:spcAft>
                      </a:pPr>
                      <a:r>
                        <a:rPr lang="en-US" sz="1200" b="1" i="0" u="sng" dirty="0">
                          <a:solidFill>
                            <a:srgbClr val="000000"/>
                          </a:solidFill>
                          <a:effectLst/>
                          <a:latin typeface="Arial" panose="020B0604020202020204" pitchFamily="34" charset="0"/>
                        </a:rPr>
                        <a:t>#2 Not a Good Idea Because</a:t>
                      </a:r>
                      <a:endParaRPr lang="en-US" dirty="0">
                        <a:effectLst/>
                      </a:endParaRPr>
                    </a:p>
                    <a:p>
                      <a:pPr rtl="0" fontAlgn="t">
                        <a:spcBef>
                          <a:spcPts val="0"/>
                        </a:spcBef>
                        <a:spcAft>
                          <a:spcPts val="0"/>
                        </a:spcAft>
                      </a:pPr>
                      <a:r>
                        <a:rPr lang="en-US" sz="1200" b="0" i="0" u="none" strike="noStrike" dirty="0">
                          <a:solidFill>
                            <a:srgbClr val="000000"/>
                          </a:solidFill>
                          <a:effectLst/>
                          <a:latin typeface="Arial" panose="020B0604020202020204" pitchFamily="34" charset="0"/>
                        </a:rPr>
                        <a:t>1.</a:t>
                      </a:r>
                      <a:endParaRPr lang="en-US" dirty="0">
                        <a:effectLst/>
                      </a:endParaRPr>
                    </a:p>
                    <a:p>
                      <a:pPr rtl="0" fontAlgn="t">
                        <a:spcBef>
                          <a:spcPts val="0"/>
                        </a:spcBef>
                        <a:spcAft>
                          <a:spcPts val="0"/>
                        </a:spcAft>
                      </a:pPr>
                      <a:r>
                        <a:rPr lang="en-US" sz="1200" b="0" i="0" u="none" strike="noStrike" dirty="0">
                          <a:solidFill>
                            <a:srgbClr val="000000"/>
                          </a:solidFill>
                          <a:effectLst/>
                          <a:latin typeface="Arial" panose="020B0604020202020204" pitchFamily="34" charset="0"/>
                        </a:rPr>
                        <a:t>2.</a:t>
                      </a:r>
                      <a:endParaRPr lang="en-US" dirty="0">
                        <a:effectLst/>
                      </a:endParaRPr>
                    </a:p>
                    <a:p>
                      <a:pPr rtl="0" fontAlgn="t">
                        <a:spcBef>
                          <a:spcPts val="0"/>
                        </a:spcBef>
                        <a:spcAft>
                          <a:spcPts val="0"/>
                        </a:spcAft>
                      </a:pPr>
                      <a:r>
                        <a:rPr lang="en-US" sz="1200" b="0" i="0" u="none" strike="noStrike" dirty="0">
                          <a:solidFill>
                            <a:srgbClr val="000000"/>
                          </a:solidFill>
                          <a:effectLst/>
                          <a:latin typeface="Arial" panose="020B0604020202020204" pitchFamily="34" charset="0"/>
                        </a:rPr>
                        <a:t>3.</a:t>
                      </a:r>
                      <a:endParaRPr lang="en-US" dirty="0">
                        <a:effectLst/>
                      </a:endParaRPr>
                    </a:p>
                    <a:p>
                      <a:pPr rtl="0" fontAlgn="t">
                        <a:spcBef>
                          <a:spcPts val="0"/>
                        </a:spcBef>
                        <a:spcAft>
                          <a:spcPts val="0"/>
                        </a:spcAft>
                      </a:pPr>
                      <a:r>
                        <a:rPr lang="en-US" sz="1200" b="0" i="0" u="none" strike="noStrike" dirty="0">
                          <a:solidFill>
                            <a:srgbClr val="000000"/>
                          </a:solidFill>
                          <a:effectLst/>
                          <a:latin typeface="Arial" panose="020B0604020202020204" pitchFamily="34" charset="0"/>
                        </a:rPr>
                        <a:t>4.</a:t>
                      </a:r>
                      <a:endParaRPr lang="en-US" dirty="0">
                        <a:effectLst/>
                      </a:endParaRPr>
                    </a:p>
                    <a:p>
                      <a:pPr rtl="0" fontAlgn="t">
                        <a:spcBef>
                          <a:spcPts val="0"/>
                        </a:spcBef>
                        <a:spcAft>
                          <a:spcPts val="0"/>
                        </a:spcAft>
                      </a:pPr>
                      <a:r>
                        <a:rPr lang="en-US" sz="1200" b="0" i="0" u="none" strike="noStrike" dirty="0">
                          <a:solidFill>
                            <a:srgbClr val="000000"/>
                          </a:solidFill>
                          <a:effectLst/>
                          <a:latin typeface="Arial" panose="020B0604020202020204" pitchFamily="34" charset="0"/>
                        </a:rPr>
                        <a:t>5.</a:t>
                      </a:r>
                      <a:endParaRPr lang="en-US" dirty="0">
                        <a:effectLst/>
                      </a:endParaRPr>
                    </a:p>
                  </a:txBody>
                  <a:tcPr marL="63500" marR="63500" marT="63500" marB="63500">
                    <a:lnL w="6350" cap="flat" cmpd="sng" algn="ctr">
                      <a:solidFill>
                        <a:srgbClr val="9E9E9E"/>
                      </a:solidFill>
                      <a:prstDash val="solid"/>
                      <a:round/>
                      <a:headEnd type="none" w="med" len="med"/>
                      <a:tailEnd type="none" w="med" len="med"/>
                    </a:lnL>
                    <a:lnR w="6350" cap="flat" cmpd="sng" algn="ctr">
                      <a:solidFill>
                        <a:srgbClr val="9E9E9E"/>
                      </a:solidFill>
                      <a:prstDash val="solid"/>
                      <a:round/>
                      <a:headEnd type="none" w="med" len="med"/>
                      <a:tailEnd type="none" w="med" len="med"/>
                    </a:lnR>
                    <a:lnT w="6350" cap="flat" cmpd="sng" algn="ctr">
                      <a:solidFill>
                        <a:srgbClr val="9E9E9E"/>
                      </a:solidFill>
                      <a:prstDash val="solid"/>
                      <a:round/>
                      <a:headEnd type="none" w="med" len="med"/>
                      <a:tailEnd type="none" w="med" len="med"/>
                    </a:lnT>
                    <a:lnB w="6350" cap="flat" cmpd="sng" algn="ctr">
                      <a:solidFill>
                        <a:srgbClr val="9E9E9E"/>
                      </a:solidFill>
                      <a:prstDash val="solid"/>
                      <a:round/>
                      <a:headEnd type="none" w="med" len="med"/>
                      <a:tailEnd type="none" w="med" len="med"/>
                    </a:lnB>
                  </a:tcPr>
                </a:tc>
                <a:extLst>
                  <a:ext uri="{0D108BD9-81ED-4DB2-BD59-A6C34878D82A}">
                    <a16:rowId xmlns:a16="http://schemas.microsoft.com/office/drawing/2014/main" val="4292257497"/>
                  </a:ext>
                </a:extLst>
              </a:tr>
              <a:tr h="1303604">
                <a:tc>
                  <a:txBody>
                    <a:bodyPr/>
                    <a:lstStyle/>
                    <a:p>
                      <a:pPr algn="ctr" rtl="0" fontAlgn="t">
                        <a:spcBef>
                          <a:spcPts val="0"/>
                        </a:spcBef>
                        <a:spcAft>
                          <a:spcPts val="0"/>
                        </a:spcAft>
                      </a:pPr>
                      <a:r>
                        <a:rPr lang="fr-FR" sz="1200" b="1" i="0" u="sng" dirty="0">
                          <a:solidFill>
                            <a:srgbClr val="000000"/>
                          </a:solidFill>
                          <a:effectLst/>
                          <a:latin typeface="Arial" panose="020B0604020202020204" pitchFamily="34" charset="0"/>
                        </a:rPr>
                        <a:t>#3 Possible </a:t>
                      </a:r>
                      <a:r>
                        <a:rPr lang="fr-FR" sz="1200" b="1" i="0" u="sng" dirty="0" err="1">
                          <a:solidFill>
                            <a:srgbClr val="000000"/>
                          </a:solidFill>
                          <a:effectLst/>
                          <a:latin typeface="Arial" panose="020B0604020202020204" pitchFamily="34" charset="0"/>
                        </a:rPr>
                        <a:t>Consequences</a:t>
                      </a:r>
                      <a:endParaRPr lang="fr-FR" dirty="0">
                        <a:effectLst/>
                      </a:endParaRPr>
                    </a:p>
                    <a:p>
                      <a:pPr rtl="0" fontAlgn="t">
                        <a:spcBef>
                          <a:spcPts val="0"/>
                        </a:spcBef>
                        <a:spcAft>
                          <a:spcPts val="0"/>
                        </a:spcAft>
                      </a:pPr>
                      <a:r>
                        <a:rPr lang="fr-FR" sz="1200" b="0" i="0" u="none" strike="noStrike" dirty="0">
                          <a:solidFill>
                            <a:srgbClr val="000000"/>
                          </a:solidFill>
                          <a:effectLst/>
                          <a:latin typeface="Arial" panose="020B0604020202020204" pitchFamily="34" charset="0"/>
                        </a:rPr>
                        <a:t>1.</a:t>
                      </a:r>
                      <a:endParaRPr lang="fr-FR" dirty="0">
                        <a:effectLst/>
                      </a:endParaRPr>
                    </a:p>
                    <a:p>
                      <a:pPr rtl="0" fontAlgn="t">
                        <a:spcBef>
                          <a:spcPts val="0"/>
                        </a:spcBef>
                        <a:spcAft>
                          <a:spcPts val="0"/>
                        </a:spcAft>
                      </a:pPr>
                      <a:r>
                        <a:rPr lang="fr-FR" sz="1200" b="0" i="0" u="none" strike="noStrike" dirty="0">
                          <a:solidFill>
                            <a:srgbClr val="000000"/>
                          </a:solidFill>
                          <a:effectLst/>
                          <a:latin typeface="Arial" panose="020B0604020202020204" pitchFamily="34" charset="0"/>
                        </a:rPr>
                        <a:t>2.</a:t>
                      </a:r>
                      <a:endParaRPr lang="fr-FR" dirty="0">
                        <a:effectLst/>
                      </a:endParaRPr>
                    </a:p>
                    <a:p>
                      <a:pPr rtl="0" fontAlgn="t">
                        <a:spcBef>
                          <a:spcPts val="0"/>
                        </a:spcBef>
                        <a:spcAft>
                          <a:spcPts val="0"/>
                        </a:spcAft>
                      </a:pPr>
                      <a:r>
                        <a:rPr lang="fr-FR" sz="1200" b="0" i="0" u="none" strike="noStrike" dirty="0">
                          <a:solidFill>
                            <a:srgbClr val="000000"/>
                          </a:solidFill>
                          <a:effectLst/>
                          <a:latin typeface="Arial" panose="020B0604020202020204" pitchFamily="34" charset="0"/>
                        </a:rPr>
                        <a:t>3.</a:t>
                      </a:r>
                      <a:endParaRPr lang="fr-FR" dirty="0">
                        <a:effectLst/>
                      </a:endParaRPr>
                    </a:p>
                    <a:p>
                      <a:pPr rtl="0" fontAlgn="t">
                        <a:spcBef>
                          <a:spcPts val="0"/>
                        </a:spcBef>
                        <a:spcAft>
                          <a:spcPts val="0"/>
                        </a:spcAft>
                      </a:pPr>
                      <a:r>
                        <a:rPr lang="fr-FR" sz="1200" b="0" i="0" u="none" strike="noStrike" dirty="0">
                          <a:solidFill>
                            <a:srgbClr val="000000"/>
                          </a:solidFill>
                          <a:effectLst/>
                          <a:latin typeface="Arial" panose="020B0604020202020204" pitchFamily="34" charset="0"/>
                        </a:rPr>
                        <a:t>4.</a:t>
                      </a:r>
                      <a:endParaRPr lang="fr-FR" dirty="0">
                        <a:effectLst/>
                      </a:endParaRPr>
                    </a:p>
                    <a:p>
                      <a:pPr rtl="0" fontAlgn="t">
                        <a:spcBef>
                          <a:spcPts val="0"/>
                        </a:spcBef>
                        <a:spcAft>
                          <a:spcPts val="0"/>
                        </a:spcAft>
                      </a:pPr>
                      <a:r>
                        <a:rPr lang="fr-FR" sz="1200" b="0" i="0" u="none" strike="noStrike" dirty="0">
                          <a:solidFill>
                            <a:srgbClr val="000000"/>
                          </a:solidFill>
                          <a:effectLst/>
                          <a:latin typeface="Arial" panose="020B0604020202020204" pitchFamily="34" charset="0"/>
                        </a:rPr>
                        <a:t>5.</a:t>
                      </a:r>
                      <a:endParaRPr lang="fr-FR" dirty="0">
                        <a:effectLst/>
                      </a:endParaRPr>
                    </a:p>
                  </a:txBody>
                  <a:tcPr marL="63500" marR="63500" marT="63500" marB="63500">
                    <a:lnL w="6350" cap="flat" cmpd="sng" algn="ctr">
                      <a:solidFill>
                        <a:srgbClr val="9E9E9E"/>
                      </a:solidFill>
                      <a:prstDash val="solid"/>
                      <a:round/>
                      <a:headEnd type="none" w="med" len="med"/>
                      <a:tailEnd type="none" w="med" len="med"/>
                    </a:lnL>
                    <a:lnR w="6350" cap="flat" cmpd="sng" algn="ctr">
                      <a:solidFill>
                        <a:srgbClr val="9E9E9E"/>
                      </a:solidFill>
                      <a:prstDash val="solid"/>
                      <a:round/>
                      <a:headEnd type="none" w="med" len="med"/>
                      <a:tailEnd type="none" w="med" len="med"/>
                    </a:lnR>
                    <a:lnT w="6350" cap="flat" cmpd="sng" algn="ctr">
                      <a:solidFill>
                        <a:srgbClr val="9E9E9E"/>
                      </a:solidFill>
                      <a:prstDash val="solid"/>
                      <a:round/>
                      <a:headEnd type="none" w="med" len="med"/>
                      <a:tailEnd type="none" w="med" len="med"/>
                    </a:lnT>
                    <a:lnB w="6350" cap="flat" cmpd="sng" algn="ctr">
                      <a:solidFill>
                        <a:srgbClr val="9E9E9E"/>
                      </a:solidFill>
                      <a:prstDash val="solid"/>
                      <a:round/>
                      <a:headEnd type="none" w="med" len="med"/>
                      <a:tailEnd type="none" w="med" len="med"/>
                    </a:lnB>
                  </a:tcPr>
                </a:tc>
                <a:tc>
                  <a:txBody>
                    <a:bodyPr/>
                    <a:lstStyle/>
                    <a:p>
                      <a:pPr algn="ctr" rtl="0" fontAlgn="t">
                        <a:spcBef>
                          <a:spcPts val="0"/>
                        </a:spcBef>
                        <a:spcAft>
                          <a:spcPts val="0"/>
                        </a:spcAft>
                      </a:pPr>
                      <a:r>
                        <a:rPr lang="en-US" sz="1200" b="1" i="0" u="sng" dirty="0">
                          <a:solidFill>
                            <a:srgbClr val="000000"/>
                          </a:solidFill>
                          <a:effectLst/>
                          <a:latin typeface="Arial" panose="020B0604020202020204" pitchFamily="34" charset="0"/>
                        </a:rPr>
                        <a:t>#4 Better Ideas</a:t>
                      </a:r>
                      <a:endParaRPr lang="en-US" dirty="0">
                        <a:effectLst/>
                      </a:endParaRPr>
                    </a:p>
                    <a:p>
                      <a:pPr rtl="0" fontAlgn="t">
                        <a:spcBef>
                          <a:spcPts val="0"/>
                        </a:spcBef>
                        <a:spcAft>
                          <a:spcPts val="0"/>
                        </a:spcAft>
                      </a:pPr>
                      <a:r>
                        <a:rPr lang="en-US" sz="1200" b="0" i="0" u="none" strike="noStrike" dirty="0">
                          <a:solidFill>
                            <a:srgbClr val="000000"/>
                          </a:solidFill>
                          <a:effectLst/>
                          <a:latin typeface="Arial" panose="020B0604020202020204" pitchFamily="34" charset="0"/>
                        </a:rPr>
                        <a:t>1.</a:t>
                      </a:r>
                      <a:endParaRPr lang="en-US" dirty="0">
                        <a:effectLst/>
                      </a:endParaRPr>
                    </a:p>
                    <a:p>
                      <a:pPr rtl="0" fontAlgn="t">
                        <a:spcBef>
                          <a:spcPts val="0"/>
                        </a:spcBef>
                        <a:spcAft>
                          <a:spcPts val="0"/>
                        </a:spcAft>
                      </a:pPr>
                      <a:r>
                        <a:rPr lang="en-US" sz="1200" b="0" i="0" u="none" strike="noStrike" dirty="0">
                          <a:solidFill>
                            <a:srgbClr val="000000"/>
                          </a:solidFill>
                          <a:effectLst/>
                          <a:latin typeface="Arial" panose="020B0604020202020204" pitchFamily="34" charset="0"/>
                        </a:rPr>
                        <a:t>2.</a:t>
                      </a:r>
                      <a:endParaRPr lang="en-US" dirty="0">
                        <a:effectLst/>
                      </a:endParaRPr>
                    </a:p>
                    <a:p>
                      <a:pPr rtl="0" fontAlgn="t">
                        <a:spcBef>
                          <a:spcPts val="0"/>
                        </a:spcBef>
                        <a:spcAft>
                          <a:spcPts val="0"/>
                        </a:spcAft>
                      </a:pPr>
                      <a:r>
                        <a:rPr lang="en-US" sz="1200" b="0" i="0" u="none" strike="noStrike" dirty="0">
                          <a:solidFill>
                            <a:srgbClr val="000000"/>
                          </a:solidFill>
                          <a:effectLst/>
                          <a:latin typeface="Arial" panose="020B0604020202020204" pitchFamily="34" charset="0"/>
                        </a:rPr>
                        <a:t>3.</a:t>
                      </a:r>
                      <a:endParaRPr lang="en-US" dirty="0">
                        <a:effectLst/>
                      </a:endParaRPr>
                    </a:p>
                    <a:p>
                      <a:pPr rtl="0" fontAlgn="t">
                        <a:spcBef>
                          <a:spcPts val="0"/>
                        </a:spcBef>
                        <a:spcAft>
                          <a:spcPts val="0"/>
                        </a:spcAft>
                      </a:pPr>
                      <a:r>
                        <a:rPr lang="en-US" sz="1200" b="0" i="0" u="none" strike="noStrike" dirty="0">
                          <a:solidFill>
                            <a:srgbClr val="000000"/>
                          </a:solidFill>
                          <a:effectLst/>
                          <a:latin typeface="Arial" panose="020B0604020202020204" pitchFamily="34" charset="0"/>
                        </a:rPr>
                        <a:t>4.</a:t>
                      </a:r>
                      <a:endParaRPr lang="en-US" dirty="0">
                        <a:effectLst/>
                      </a:endParaRPr>
                    </a:p>
                    <a:p>
                      <a:pPr rtl="0" fontAlgn="t">
                        <a:spcBef>
                          <a:spcPts val="0"/>
                        </a:spcBef>
                        <a:spcAft>
                          <a:spcPts val="0"/>
                        </a:spcAft>
                      </a:pPr>
                      <a:r>
                        <a:rPr lang="en-US" sz="1200" b="0" i="0" u="none" strike="noStrike" dirty="0">
                          <a:solidFill>
                            <a:srgbClr val="000000"/>
                          </a:solidFill>
                          <a:effectLst/>
                          <a:latin typeface="Arial" panose="020B0604020202020204" pitchFamily="34" charset="0"/>
                        </a:rPr>
                        <a:t>5.</a:t>
                      </a:r>
                      <a:endParaRPr lang="en-US" dirty="0">
                        <a:effectLst/>
                      </a:endParaRPr>
                    </a:p>
                  </a:txBody>
                  <a:tcPr marL="63500" marR="63500" marT="63500" marB="63500">
                    <a:lnL w="6350" cap="flat" cmpd="sng" algn="ctr">
                      <a:solidFill>
                        <a:srgbClr val="9E9E9E"/>
                      </a:solidFill>
                      <a:prstDash val="solid"/>
                      <a:round/>
                      <a:headEnd type="none" w="med" len="med"/>
                      <a:tailEnd type="none" w="med" len="med"/>
                    </a:lnL>
                    <a:lnR w="6350" cap="flat" cmpd="sng" algn="ctr">
                      <a:solidFill>
                        <a:srgbClr val="9E9E9E"/>
                      </a:solidFill>
                      <a:prstDash val="solid"/>
                      <a:round/>
                      <a:headEnd type="none" w="med" len="med"/>
                      <a:tailEnd type="none" w="med" len="med"/>
                    </a:lnR>
                    <a:lnT w="6350" cap="flat" cmpd="sng" algn="ctr">
                      <a:solidFill>
                        <a:srgbClr val="9E9E9E"/>
                      </a:solidFill>
                      <a:prstDash val="solid"/>
                      <a:round/>
                      <a:headEnd type="none" w="med" len="med"/>
                      <a:tailEnd type="none" w="med" len="med"/>
                    </a:lnT>
                    <a:lnB w="6350" cap="flat" cmpd="sng" algn="ctr">
                      <a:solidFill>
                        <a:srgbClr val="9E9E9E"/>
                      </a:solidFill>
                      <a:prstDash val="solid"/>
                      <a:round/>
                      <a:headEnd type="none" w="med" len="med"/>
                      <a:tailEnd type="none" w="med" len="med"/>
                    </a:lnB>
                  </a:tcPr>
                </a:tc>
                <a:extLst>
                  <a:ext uri="{0D108BD9-81ED-4DB2-BD59-A6C34878D82A}">
                    <a16:rowId xmlns:a16="http://schemas.microsoft.com/office/drawing/2014/main" val="2385048291"/>
                  </a:ext>
                </a:extLst>
              </a:tr>
            </a:tbl>
          </a:graphicData>
        </a:graphic>
      </p:graphicFrame>
    </p:spTree>
    <p:extLst>
      <p:ext uri="{BB962C8B-B14F-4D97-AF65-F5344CB8AC3E}">
        <p14:creationId xmlns:p14="http://schemas.microsoft.com/office/powerpoint/2010/main" val="36310743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C9E8E-71E4-1613-C2FE-7C5C7CC1F8CC}"/>
              </a:ext>
            </a:extLst>
          </p:cNvPr>
          <p:cNvSpPr>
            <a:spLocks noGrp="1"/>
          </p:cNvSpPr>
          <p:nvPr>
            <p:ph type="title"/>
          </p:nvPr>
        </p:nvSpPr>
        <p:spPr>
          <a:xfrm>
            <a:off x="279400" y="1326185"/>
            <a:ext cx="11635462" cy="2009444"/>
          </a:xfrm>
        </p:spPr>
        <p:txBody>
          <a:bodyPr/>
          <a:lstStyle/>
          <a:p>
            <a:pPr>
              <a:lnSpc>
                <a:spcPct val="100000"/>
              </a:lnSpc>
            </a:pPr>
            <a:r>
              <a:rPr lang="en-US" sz="3600" dirty="0"/>
              <a:t>For more information, please contact Realityworks, Inc. through email at information@realityworks.com </a:t>
            </a:r>
            <a:br>
              <a:rPr lang="en-US" sz="3600" dirty="0"/>
            </a:br>
            <a:r>
              <a:rPr lang="en-US" sz="3600" dirty="0"/>
              <a:t>or call toll free at 800.830.1416</a:t>
            </a:r>
          </a:p>
        </p:txBody>
      </p:sp>
    </p:spTree>
    <p:extLst>
      <p:ext uri="{BB962C8B-B14F-4D97-AF65-F5344CB8AC3E}">
        <p14:creationId xmlns:p14="http://schemas.microsoft.com/office/powerpoint/2010/main" val="2115075725"/>
      </p:ext>
    </p:extLst>
  </p:cSld>
  <p:clrMapOvr>
    <a:masterClrMapping/>
  </p:clrMapOvr>
</p:sld>
</file>

<file path=ppt/theme/theme1.xml><?xml version="1.0" encoding="utf-8"?>
<a:theme xmlns:a="http://schemas.openxmlformats.org/drawingml/2006/main" name="Office Theme">
  <a:themeElements>
    <a:clrScheme name="Custom 5">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FFC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a4d344ba-fb81-43fb-9db5-da850cb54cf2" xsi:nil="true"/>
    <lcf76f155ced4ddcb4097134ff3c332f xmlns="62459663-953b-4be8-950c-f515997e3b1d">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456B3C8225F2D479C0D7183EFB59362" ma:contentTypeVersion="19" ma:contentTypeDescription="Create a new document." ma:contentTypeScope="" ma:versionID="0d41d6f826b589e19c955755b0c05814">
  <xsd:schema xmlns:xsd="http://www.w3.org/2001/XMLSchema" xmlns:xs="http://www.w3.org/2001/XMLSchema" xmlns:p="http://schemas.microsoft.com/office/2006/metadata/properties" xmlns:ns2="62459663-953b-4be8-950c-f515997e3b1d" xmlns:ns3="a4d344ba-fb81-43fb-9db5-da850cb54cf2" targetNamespace="http://schemas.microsoft.com/office/2006/metadata/properties" ma:root="true" ma:fieldsID="3b7091463c88b33665fb9f02fdeadc71" ns2:_="" ns3:_="">
    <xsd:import namespace="62459663-953b-4be8-950c-f515997e3b1d"/>
    <xsd:import namespace="a4d344ba-fb81-43fb-9db5-da850cb54cf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459663-953b-4be8-950c-f515997e3b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fdf83ff-4477-4b7c-a8a8-0358ea899a4d"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4d344ba-fb81-43fb-9db5-da850cb54cf2"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43f79108-1cfb-4f52-ade6-796f1379a3a3}" ma:internalName="TaxCatchAll" ma:showField="CatchAllData" ma:web="a4d344ba-fb81-43fb-9db5-da850cb54cf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36AD61A-41EC-4A08-9476-0AF2F8653C0A}">
  <ds:schemaRefs>
    <ds:schemaRef ds:uri="http://schemas.microsoft.com/sharepoint/v3/contenttype/forms"/>
  </ds:schemaRefs>
</ds:datastoreItem>
</file>

<file path=customXml/itemProps2.xml><?xml version="1.0" encoding="utf-8"?>
<ds:datastoreItem xmlns:ds="http://schemas.openxmlformats.org/officeDocument/2006/customXml" ds:itemID="{FCD8211C-F252-47EA-B3F0-7A1040D9D7B7}">
  <ds:schemaRefs>
    <ds:schemaRef ds:uri="http://schemas.microsoft.com/office/2006/metadata/properties"/>
    <ds:schemaRef ds:uri="http://schemas.microsoft.com/office/infopath/2007/PartnerControls"/>
    <ds:schemaRef ds:uri="a4d344ba-fb81-43fb-9db5-da850cb54cf2"/>
    <ds:schemaRef ds:uri="62459663-953b-4be8-950c-f515997e3b1d"/>
    <ds:schemaRef ds:uri="28bcb3dc-31ef-448d-a4a8-0cc4607c165d"/>
    <ds:schemaRef ds:uri="72eb4e80-5a82-4d8f-9e8d-f394faf2d649"/>
  </ds:schemaRefs>
</ds:datastoreItem>
</file>

<file path=customXml/itemProps3.xml><?xml version="1.0" encoding="utf-8"?>
<ds:datastoreItem xmlns:ds="http://schemas.openxmlformats.org/officeDocument/2006/customXml" ds:itemID="{1CF53EEC-0D4E-437B-82F0-B16FE2FAF00A}"/>
</file>

<file path=docProps/app.xml><?xml version="1.0" encoding="utf-8"?>
<Properties xmlns="http://schemas.openxmlformats.org/officeDocument/2006/extended-properties" xmlns:vt="http://schemas.openxmlformats.org/officeDocument/2006/docPropsVTypes">
  <TotalTime>3779</TotalTime>
  <Words>1636</Words>
  <Application>Microsoft Office PowerPoint</Application>
  <PresentationFormat>Widescreen</PresentationFormat>
  <Paragraphs>146</Paragraphs>
  <Slides>9</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Times</vt:lpstr>
      <vt:lpstr>Times New Roman</vt:lpstr>
      <vt:lpstr>Office Theme</vt:lpstr>
      <vt:lpstr>Where Could Relationships Go?</vt:lpstr>
      <vt:lpstr>Teen Sexual Relationship Continuum   </vt:lpstr>
      <vt:lpstr>PowerPoint Presentation</vt:lpstr>
      <vt:lpstr>Letter From a Student </vt:lpstr>
      <vt:lpstr>Class Discussion Questions  </vt:lpstr>
      <vt:lpstr>Communicating Assertively  </vt:lpstr>
      <vt:lpstr>Just Say “Know”  </vt:lpstr>
      <vt:lpstr>Thinking Ahead: What Could I Do? </vt:lpstr>
      <vt:lpstr>For more information, please contact Realityworks, Inc. through email at information@realityworks.com  or call toll free at 800.830.1416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Allen Jacobson</dc:creator>
  <cp:lastModifiedBy>Peggy Banchy</cp:lastModifiedBy>
  <cp:revision>34</cp:revision>
  <dcterms:created xsi:type="dcterms:W3CDTF">2024-04-29T12:35:10Z</dcterms:created>
  <dcterms:modified xsi:type="dcterms:W3CDTF">2025-04-08T17:13:20Z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0x010100C456B3C8225F2D479C0D7183EFB59362</vt:lpwstr>
  </property>
  <property fmtid="{D5CDD505-2E9C-101B-9397-08002B2CF9AE}" pid="3" name="MediaServiceImageTags">
    <vt:lpwstr/>
  </property>
</Properties>
</file>