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7" r:id="rId5"/>
    <p:sldId id="286" r:id="rId6"/>
    <p:sldId id="287" r:id="rId7"/>
    <p:sldId id="288" r:id="rId8"/>
    <p:sldId id="289" r:id="rId9"/>
    <p:sldId id="290" r:id="rId10"/>
    <p:sldId id="291" r:id="rId11"/>
    <p:sldId id="28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EB17BA9-AF50-468F-F5B1-4FB8DD11EDF2}" name="Skyla Moffett" initials="SM" userId="S::skyla.moffett@realityworks.com::566b70b5-1d19-481f-b7de-3d749001904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6BC"/>
    <a:srgbClr val="0073B5"/>
    <a:srgbClr val="942521"/>
    <a:srgbClr val="5C791B"/>
    <a:srgbClr val="506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0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kyla Moffett" userId="566b70b5-1d19-481f-b7de-3d7490019040" providerId="ADAL" clId="{AA223FF7-BE07-4CE5-90B4-849B22289FB5}"/>
    <pc:docChg chg="custSel modSld">
      <pc:chgData name="Skyla Moffett" userId="566b70b5-1d19-481f-b7de-3d7490019040" providerId="ADAL" clId="{AA223FF7-BE07-4CE5-90B4-849B22289FB5}" dt="2024-09-27T16:42:59.037" v="59" actId="20577"/>
      <pc:docMkLst>
        <pc:docMk/>
      </pc:docMkLst>
      <pc:sldChg chg="modSp mod">
        <pc:chgData name="Skyla Moffett" userId="566b70b5-1d19-481f-b7de-3d7490019040" providerId="ADAL" clId="{AA223FF7-BE07-4CE5-90B4-849B22289FB5}" dt="2024-09-27T16:42:59.037" v="59" actId="20577"/>
        <pc:sldMkLst>
          <pc:docMk/>
          <pc:sldMk cId="3605794722" sldId="291"/>
        </pc:sldMkLst>
        <pc:spChg chg="mod">
          <ac:chgData name="Skyla Moffett" userId="566b70b5-1d19-481f-b7de-3d7490019040" providerId="ADAL" clId="{AA223FF7-BE07-4CE5-90B4-849B22289FB5}" dt="2024-09-27T16:42:59.037" v="59" actId="20577"/>
          <ac:spMkLst>
            <pc:docMk/>
            <pc:sldMk cId="3605794722" sldId="291"/>
            <ac:spMk id="4" creationId="{B37B9354-A27B-2794-B4E4-742F8868B29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6C328-C42E-4160-923B-5DB49B776EED}" type="datetimeFigureOut">
              <a:rPr lang="en-US" smtClean="0"/>
              <a:t>9/27/2024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D0974-E3D0-4C63-B1BF-D16E28E7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81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dicalnewstoday.com/articles/types-of-gender-identity#history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lannedparenthood.org/learn/teens/puberty/what-happens-during-puberty-if-im-intersex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Types of gender identity: Types and definitions (medicalnewstoday.com)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D0974-E3D0-4C63-B1BF-D16E28E770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900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What happens during puberty if I’m intersex? (plannedparenthood.org)</a:t>
            </a:r>
            <a:endParaRPr lang="en-US" b="1" i="0" dirty="0">
              <a:solidFill>
                <a:srgbClr val="333740"/>
              </a:solidFill>
              <a:effectLst/>
              <a:highlight>
                <a:srgbClr val="F7F6F4"/>
              </a:highlight>
              <a:latin typeface="Avenir Next W01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D0974-E3D0-4C63-B1BF-D16E28E770F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170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>
            <a:extLst>
              <a:ext uri="{FF2B5EF4-FFF2-40B4-BE49-F238E27FC236}">
                <a16:creationId xmlns:a16="http://schemas.microsoft.com/office/drawing/2014/main" id="{1CAF50B8-D107-0ED9-C9A2-CA7F255417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8229600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760703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800000"/>
              </a:highlight>
            </a:endParaRP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CF2F6BF5-74D5-FCCC-4F3F-5A0CDE714C3F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7591425" y="-14515"/>
            <a:ext cx="4600575" cy="6872515"/>
          </a:xfrm>
          <a:custGeom>
            <a:avLst/>
            <a:gdLst>
              <a:gd name="connsiteX0" fmla="*/ 0 w 4572000"/>
              <a:gd name="connsiteY0" fmla="*/ 0 h 6858000"/>
              <a:gd name="connsiteX1" fmla="*/ 4572000 w 4572000"/>
              <a:gd name="connsiteY1" fmla="*/ 0 h 6858000"/>
              <a:gd name="connsiteX2" fmla="*/ 4572000 w 4572000"/>
              <a:gd name="connsiteY2" fmla="*/ 6858000 h 6858000"/>
              <a:gd name="connsiteX3" fmla="*/ 0 w 4572000"/>
              <a:gd name="connsiteY3" fmla="*/ 6858000 h 6858000"/>
              <a:gd name="connsiteX4" fmla="*/ 0 w 4572000"/>
              <a:gd name="connsiteY4" fmla="*/ 0 h 6858000"/>
              <a:gd name="connsiteX0" fmla="*/ 725715 w 4572000"/>
              <a:gd name="connsiteY0" fmla="*/ 0 h 6872515"/>
              <a:gd name="connsiteX1" fmla="*/ 4572000 w 4572000"/>
              <a:gd name="connsiteY1" fmla="*/ 14515 h 6872515"/>
              <a:gd name="connsiteX2" fmla="*/ 4572000 w 4572000"/>
              <a:gd name="connsiteY2" fmla="*/ 6872515 h 6872515"/>
              <a:gd name="connsiteX3" fmla="*/ 0 w 4572000"/>
              <a:gd name="connsiteY3" fmla="*/ 6872515 h 6872515"/>
              <a:gd name="connsiteX4" fmla="*/ 725715 w 4572000"/>
              <a:gd name="connsiteY4" fmla="*/ 0 h 6872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6872515">
                <a:moveTo>
                  <a:pt x="725715" y="0"/>
                </a:moveTo>
                <a:lnTo>
                  <a:pt x="4572000" y="14515"/>
                </a:lnTo>
                <a:lnTo>
                  <a:pt x="4572000" y="6872515"/>
                </a:lnTo>
                <a:lnTo>
                  <a:pt x="0" y="6872515"/>
                </a:lnTo>
                <a:lnTo>
                  <a:pt x="725715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38236C0-FF2B-ACB4-0D16-96212DF5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294" y="2657475"/>
            <a:ext cx="7266214" cy="146636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C1C3B50E-1AAE-FB87-B383-F689D8F931F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00294" y="4238625"/>
            <a:ext cx="6989532" cy="10382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956EB23-06B9-CDB9-DCA6-294DF9D95D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12" y="5462407"/>
            <a:ext cx="2189516" cy="9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6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8A553A81-4490-5718-3E32-2E18A2477D83}"/>
              </a:ext>
            </a:extLst>
          </p:cNvPr>
          <p:cNvSpPr/>
          <p:nvPr userDrawn="1"/>
        </p:nvSpPr>
        <p:spPr>
          <a:xfrm>
            <a:off x="0" y="5705475"/>
            <a:ext cx="12192000" cy="1152524"/>
          </a:xfrm>
          <a:prstGeom prst="rect">
            <a:avLst/>
          </a:prstGeom>
          <a:solidFill>
            <a:srgbClr val="0E76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DCCE1096-027B-B8CA-5B2B-B1678DB90F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38" y="5879135"/>
            <a:ext cx="841760" cy="805203"/>
          </a:xfrm>
          <a:prstGeom prst="rect">
            <a:avLst/>
          </a:prstGeom>
        </p:spPr>
      </p:pic>
      <p:pic>
        <p:nvPicPr>
          <p:cNvPr id="9" name="Picture 8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31A6A4D-1892-9F57-CB02-17D046A2341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75" y="5952750"/>
            <a:ext cx="1557274" cy="69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363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90CCB28B-225C-4EC3-3CED-17B18F55D773}"/>
              </a:ext>
            </a:extLst>
          </p:cNvPr>
          <p:cNvSpPr/>
          <p:nvPr userDrawn="1"/>
        </p:nvSpPr>
        <p:spPr>
          <a:xfrm rot="10800000">
            <a:off x="9911272" y="0"/>
            <a:ext cx="2184399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3872611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387261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000">
                <a:srgbClr val="0073B5"/>
              </a:gs>
              <a:gs pos="100000">
                <a:srgbClr val="5C791B">
                  <a:tint val="23500"/>
                  <a:satMod val="160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52374F60-8E5B-6B22-0ABD-319AFEB19BA1}"/>
              </a:ext>
            </a:extLst>
          </p:cNvPr>
          <p:cNvSpPr/>
          <p:nvPr userDrawn="1"/>
        </p:nvSpPr>
        <p:spPr>
          <a:xfrm rot="10800000">
            <a:off x="10007600" y="0"/>
            <a:ext cx="2184400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  <a:gd name="connsiteX0" fmla="*/ 0 w 15448987"/>
              <a:gd name="connsiteY0" fmla="*/ 12700 h 6870700"/>
              <a:gd name="connsiteX1" fmla="*/ 15448987 w 15448987"/>
              <a:gd name="connsiteY1" fmla="*/ 0 h 6870700"/>
              <a:gd name="connsiteX2" fmla="*/ 7607030 w 15448987"/>
              <a:gd name="connsiteY2" fmla="*/ 6870700 h 6870700"/>
              <a:gd name="connsiteX3" fmla="*/ 0 w 15448987"/>
              <a:gd name="connsiteY3" fmla="*/ 6870700 h 6870700"/>
              <a:gd name="connsiteX4" fmla="*/ 0 w 15448987"/>
              <a:gd name="connsiteY4" fmla="*/ 12700 h 6870700"/>
              <a:gd name="connsiteX0" fmla="*/ 0 w 34309983"/>
              <a:gd name="connsiteY0" fmla="*/ 38100 h 6896100"/>
              <a:gd name="connsiteX1" fmla="*/ 34309983 w 34309983"/>
              <a:gd name="connsiteY1" fmla="*/ 0 h 6896100"/>
              <a:gd name="connsiteX2" fmla="*/ 7607030 w 34309983"/>
              <a:gd name="connsiteY2" fmla="*/ 6896100 h 6896100"/>
              <a:gd name="connsiteX3" fmla="*/ 0 w 34309983"/>
              <a:gd name="connsiteY3" fmla="*/ 6896100 h 6896100"/>
              <a:gd name="connsiteX4" fmla="*/ 0 w 34309983"/>
              <a:gd name="connsiteY4" fmla="*/ 38100 h 6896100"/>
              <a:gd name="connsiteX0" fmla="*/ 0 w 34309983"/>
              <a:gd name="connsiteY0" fmla="*/ 0 h 6858000"/>
              <a:gd name="connsiteX1" fmla="*/ 34309983 w 34309983"/>
              <a:gd name="connsiteY1" fmla="*/ 0 h 6858000"/>
              <a:gd name="connsiteX2" fmla="*/ 7607030 w 34309983"/>
              <a:gd name="connsiteY2" fmla="*/ 6858000 h 6858000"/>
              <a:gd name="connsiteX3" fmla="*/ 0 w 34309983"/>
              <a:gd name="connsiteY3" fmla="*/ 6858000 h 6858000"/>
              <a:gd name="connsiteX4" fmla="*/ 0 w 34309983"/>
              <a:gd name="connsiteY4" fmla="*/ 0 h 6858000"/>
              <a:gd name="connsiteX0" fmla="*/ 0 w 46883980"/>
              <a:gd name="connsiteY0" fmla="*/ 50800 h 6858000"/>
              <a:gd name="connsiteX1" fmla="*/ 46883980 w 46883980"/>
              <a:gd name="connsiteY1" fmla="*/ 0 h 6858000"/>
              <a:gd name="connsiteX2" fmla="*/ 20181027 w 46883980"/>
              <a:gd name="connsiteY2" fmla="*/ 6858000 h 6858000"/>
              <a:gd name="connsiteX3" fmla="*/ 12573997 w 46883980"/>
              <a:gd name="connsiteY3" fmla="*/ 6858000 h 6858000"/>
              <a:gd name="connsiteX4" fmla="*/ 0 w 46883980"/>
              <a:gd name="connsiteY4" fmla="*/ 50800 h 6858000"/>
              <a:gd name="connsiteX0" fmla="*/ 0 w 48141380"/>
              <a:gd name="connsiteY0" fmla="*/ 1270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13831397 w 48141380"/>
              <a:gd name="connsiteY3" fmla="*/ 6858000 h 6858000"/>
              <a:gd name="connsiteX4" fmla="*/ 0 w 48141380"/>
              <a:gd name="connsiteY4" fmla="*/ 12700 h 6858000"/>
              <a:gd name="connsiteX0" fmla="*/ 0 w 48141380"/>
              <a:gd name="connsiteY0" fmla="*/ 12700 h 6896100"/>
              <a:gd name="connsiteX1" fmla="*/ 48141380 w 48141380"/>
              <a:gd name="connsiteY1" fmla="*/ 0 h 6896100"/>
              <a:gd name="connsiteX2" fmla="*/ 21438427 w 48141380"/>
              <a:gd name="connsiteY2" fmla="*/ 6858000 h 6896100"/>
              <a:gd name="connsiteX3" fmla="*/ 0 w 48141380"/>
              <a:gd name="connsiteY3" fmla="*/ 6896100 h 6896100"/>
              <a:gd name="connsiteX4" fmla="*/ 0 w 48141380"/>
              <a:gd name="connsiteY4" fmla="*/ 12700 h 6896100"/>
              <a:gd name="connsiteX0" fmla="*/ 0 w 48141380"/>
              <a:gd name="connsiteY0" fmla="*/ 1270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419133 w 48141380"/>
              <a:gd name="connsiteY3" fmla="*/ 6845300 h 6858000"/>
              <a:gd name="connsiteX4" fmla="*/ 0 w 48141380"/>
              <a:gd name="connsiteY4" fmla="*/ 1270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419133 w 48141380"/>
              <a:gd name="connsiteY3" fmla="*/ 6845300 h 6858000"/>
              <a:gd name="connsiteX4" fmla="*/ 0 w 48141380"/>
              <a:gd name="connsiteY4" fmla="*/ 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6286999 w 48141380"/>
              <a:gd name="connsiteY3" fmla="*/ 6654800 h 6858000"/>
              <a:gd name="connsiteX4" fmla="*/ 0 w 48141380"/>
              <a:gd name="connsiteY4" fmla="*/ 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0 w 48141380"/>
              <a:gd name="connsiteY3" fmla="*/ 6858000 h 6858000"/>
              <a:gd name="connsiteX4" fmla="*/ 0 w 4814138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41380" h="6858000">
                <a:moveTo>
                  <a:pt x="0" y="0"/>
                </a:moveTo>
                <a:lnTo>
                  <a:pt x="48141380" y="0"/>
                </a:lnTo>
                <a:lnTo>
                  <a:pt x="214384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58926730-069F-1B8D-E1FD-633F75E2459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114F69-C4A1-B9BE-8E02-80D0BE049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301626"/>
            <a:ext cx="10414000" cy="748966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3E74F93-1941-77D6-7F23-A65ED49507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9400" y="1524000"/>
            <a:ext cx="5664198" cy="46529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6C67B54-E0CF-36EF-E91C-4846D6AE07C6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43646" y="1524000"/>
            <a:ext cx="4320262" cy="4652963"/>
          </a:xfrm>
          <a:custGeom>
            <a:avLst/>
            <a:gdLst>
              <a:gd name="connsiteX0" fmla="*/ 0 w 3939262"/>
              <a:gd name="connsiteY0" fmla="*/ 0 h 4652963"/>
              <a:gd name="connsiteX1" fmla="*/ 3939262 w 3939262"/>
              <a:gd name="connsiteY1" fmla="*/ 0 h 4652963"/>
              <a:gd name="connsiteX2" fmla="*/ 3939262 w 3939262"/>
              <a:gd name="connsiteY2" fmla="*/ 4652963 h 4652963"/>
              <a:gd name="connsiteX3" fmla="*/ 0 w 3939262"/>
              <a:gd name="connsiteY3" fmla="*/ 4652963 h 4652963"/>
              <a:gd name="connsiteX4" fmla="*/ 0 w 3939262"/>
              <a:gd name="connsiteY4" fmla="*/ 0 h 4652963"/>
              <a:gd name="connsiteX0" fmla="*/ 0 w 4320262"/>
              <a:gd name="connsiteY0" fmla="*/ 0 h 4652963"/>
              <a:gd name="connsiteX1" fmla="*/ 4320262 w 4320262"/>
              <a:gd name="connsiteY1" fmla="*/ 0 h 4652963"/>
              <a:gd name="connsiteX2" fmla="*/ 3939262 w 4320262"/>
              <a:gd name="connsiteY2" fmla="*/ 4652963 h 4652963"/>
              <a:gd name="connsiteX3" fmla="*/ 0 w 4320262"/>
              <a:gd name="connsiteY3" fmla="*/ 4652963 h 4652963"/>
              <a:gd name="connsiteX4" fmla="*/ 0 w 4320262"/>
              <a:gd name="connsiteY4" fmla="*/ 0 h 4652963"/>
              <a:gd name="connsiteX0" fmla="*/ 0 w 4320262"/>
              <a:gd name="connsiteY0" fmla="*/ 0 h 4652963"/>
              <a:gd name="connsiteX1" fmla="*/ 4320262 w 4320262"/>
              <a:gd name="connsiteY1" fmla="*/ 0 h 4652963"/>
              <a:gd name="connsiteX2" fmla="*/ 3545562 w 4320262"/>
              <a:gd name="connsiteY2" fmla="*/ 4652963 h 4652963"/>
              <a:gd name="connsiteX3" fmla="*/ 0 w 4320262"/>
              <a:gd name="connsiteY3" fmla="*/ 4652963 h 4652963"/>
              <a:gd name="connsiteX4" fmla="*/ 0 w 4320262"/>
              <a:gd name="connsiteY4" fmla="*/ 0 h 465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262" h="4652963">
                <a:moveTo>
                  <a:pt x="0" y="0"/>
                </a:moveTo>
                <a:lnTo>
                  <a:pt x="4320262" y="0"/>
                </a:lnTo>
                <a:lnTo>
                  <a:pt x="3545562" y="4652963"/>
                </a:lnTo>
                <a:lnTo>
                  <a:pt x="0" y="465296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2" name="Picture 1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317E418A-0A21-64BE-B15C-D1237F28AB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880" y="5441692"/>
            <a:ext cx="1165289" cy="111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24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AFC56AA4-366D-EA5B-A32A-211192054CF3}"/>
              </a:ext>
            </a:extLst>
          </p:cNvPr>
          <p:cNvSpPr/>
          <p:nvPr userDrawn="1"/>
        </p:nvSpPr>
        <p:spPr>
          <a:xfrm rot="10800000" flipV="1">
            <a:off x="10007600" y="328"/>
            <a:ext cx="2184400" cy="1133328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760703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5824D23E-E6BD-DE24-AFF4-7A829EA01A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40DC069-BF88-8198-F2FA-FE8E8046FC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301626"/>
            <a:ext cx="9588500" cy="74896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73B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Now what?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AEB02D3-29CF-B433-5B59-ADB91F875A8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77138" y="1341139"/>
            <a:ext cx="11726624" cy="4942701"/>
          </a:xfrm>
          <a:prstGeom prst="rect">
            <a:avLst/>
          </a:prstGeo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Download our Basic Trade Skills Concepts Guide: https://www.realityworks.com/trade-skills-implementation-page/</a:t>
            </a:r>
          </a:p>
          <a:p>
            <a:pPr lvl="0"/>
            <a:r>
              <a:rPr lang="en-US" dirty="0"/>
              <a:t>Request a consultation by completing this free form (or scanning the code) ___</a:t>
            </a:r>
          </a:p>
          <a:p>
            <a:pPr lvl="0"/>
            <a:r>
              <a:rPr lang="en-US" dirty="0"/>
              <a:t>Enter our Welding Month Giveaway: https://www.realityworks.com/were-celebrating-national-welding-month-with-a-giveaway/ </a:t>
            </a:r>
          </a:p>
          <a:p>
            <a:pPr lvl="0"/>
            <a:r>
              <a:rPr lang="en-US" dirty="0"/>
              <a:t>Contact us with questions!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3FF63EC-884B-A9D4-1715-2A0512DB4F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30" y="226576"/>
            <a:ext cx="1513920" cy="67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13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134738-AB0F-D336-EB4F-F76FF30F94A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8439923-8080-BFA1-ABD9-3AAF85CA18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714438"/>
            <a:ext cx="11635462" cy="2540098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For more information please contact </a:t>
            </a:r>
            <a:br>
              <a:rPr lang="en-US" dirty="0"/>
            </a:br>
            <a:r>
              <a:rPr lang="en-US" dirty="0"/>
              <a:t>Realityworks, Inc. through email at information@realityworks.com </a:t>
            </a:r>
            <a:br>
              <a:rPr lang="en-US" dirty="0"/>
            </a:br>
            <a:r>
              <a:rPr lang="en-US" dirty="0"/>
              <a:t>or call toll free at 800.830.1416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C514692-4913-88A0-8B43-33EE0787FC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903" y="3847797"/>
            <a:ext cx="4520193" cy="200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4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83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5" r:id="rId3"/>
    <p:sldLayoutId id="2147483664" r:id="rId4"/>
    <p:sldLayoutId id="2147483658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ca-es/foto/a-l-aire-lliure-adolescent-adolescents-agrupar-923657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6CE891-02CB-0048-9344-169898426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294" y="2766763"/>
            <a:ext cx="5359593" cy="1466364"/>
          </a:xfrm>
        </p:spPr>
        <p:txBody>
          <a:bodyPr/>
          <a:lstStyle/>
          <a:p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Changes, Puberty, and Adolescence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6F97433-FF1A-56A0-C3C7-1071214EB255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00294" y="4233127"/>
            <a:ext cx="6989532" cy="103822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 err="1"/>
              <a:t>RealCare</a:t>
            </a:r>
            <a:r>
              <a:rPr lang="en-US" sz="2400" dirty="0"/>
              <a:t> Program: Life Skills and Healthy Choices for Middle School Students Curriculum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CBC70837-CA34-8B57-572B-BAA2A63D4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67" y="449503"/>
            <a:ext cx="2105653" cy="2014205"/>
          </a:xfrm>
          <a:prstGeom prst="rect">
            <a:avLst/>
          </a:prstGeom>
        </p:spPr>
      </p:pic>
      <p:pic>
        <p:nvPicPr>
          <p:cNvPr id="11" name="Picture Placeholder 10" descr="Portrait of young person sitting">
            <a:extLst>
              <a:ext uri="{FF2B5EF4-FFF2-40B4-BE49-F238E27FC236}">
                <a16:creationId xmlns:a16="http://schemas.microsoft.com/office/drawing/2014/main" id="{83B39137-C0D2-BA95-B26E-B08C243B98B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" b="321"/>
          <a:stretch/>
        </p:blipFill>
        <p:spPr>
          <a:xfrm>
            <a:off x="7591425" y="-14515"/>
            <a:ext cx="4600575" cy="6872515"/>
          </a:xfrm>
        </p:spPr>
      </p:pic>
    </p:spTree>
    <p:extLst>
      <p:ext uri="{BB962C8B-B14F-4D97-AF65-F5344CB8AC3E}">
        <p14:creationId xmlns:p14="http://schemas.microsoft.com/office/powerpoint/2010/main" val="2377802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B48BF7-FEC9-F3FA-9E3B-61DBBCD700B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4C3C5D7-5603-0D94-9DD2-6D3B9E769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Physical, Emotional, Intellectual, and      Social Changes</a:t>
            </a:r>
            <a:br>
              <a:rPr lang="en-US" sz="3600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15CEC5-1B52-3279-ED52-0B7C85EC20C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Sex: 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Based on one’s biological traits</a:t>
            </a:r>
            <a:r>
              <a:rPr lang="en-US" sz="2800" dirty="0">
                <a:solidFill>
                  <a:srgbClr val="000000"/>
                </a:solidFill>
              </a:rPr>
              <a:t>,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 male, intersex, or female</a:t>
            </a:r>
            <a:endParaRPr lang="en-US" sz="2800" dirty="0"/>
          </a:p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Sexuality: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 About your sexual feelings, thoughts, attractions, and behaviors towards other people</a:t>
            </a:r>
            <a:endParaRPr lang="en-US" sz="2800" dirty="0"/>
          </a:p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</a:rPr>
              <a:t>Sexual Intercourse: 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Sexual activity involving penetration, especially of the vagina by the penis, for sexual pleasure, reproduction, or both</a:t>
            </a:r>
            <a:endParaRPr lang="en-US" sz="2800" dirty="0"/>
          </a:p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000000"/>
                </a:solidFill>
                <a:latin typeface="Arial"/>
                <a:cs typeface="Arial"/>
              </a:rPr>
              <a:t>Puberty:</a:t>
            </a:r>
            <a:r>
              <a:rPr lang="en-US" sz="2800" dirty="0">
                <a:solidFill>
                  <a:srgbClr val="000000"/>
                </a:solidFill>
                <a:latin typeface="Arial"/>
                <a:cs typeface="Arial"/>
              </a:rPr>
              <a:t> A change that occurs when the body physically begins to change, the age range for this is between 10 and 16 years old. All changes are initiated by a small, pea-sized gland in the base of the brain called the </a:t>
            </a:r>
            <a:r>
              <a:rPr lang="en-US" sz="2800" i="1" dirty="0">
                <a:solidFill>
                  <a:srgbClr val="000000"/>
                </a:solidFill>
                <a:latin typeface="Arial"/>
                <a:cs typeface="Arial"/>
              </a:rPr>
              <a:t>pituitary gland</a:t>
            </a:r>
            <a:r>
              <a:rPr lang="en-US" sz="2800" dirty="0">
                <a:solidFill>
                  <a:srgbClr val="000000"/>
                </a:solidFill>
                <a:latin typeface="Arial"/>
                <a:cs typeface="Arial"/>
              </a:rPr>
              <a:t>.      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000000"/>
                </a:solidFill>
                <a:latin typeface="Arial"/>
                <a:cs typeface="Arial"/>
              </a:rPr>
              <a:t>Adolescence: </a:t>
            </a:r>
            <a:r>
              <a:rPr lang="en-US" sz="2800" dirty="0">
                <a:solidFill>
                  <a:srgbClr val="000000"/>
                </a:solidFill>
                <a:latin typeface="Arial"/>
                <a:cs typeface="Arial"/>
              </a:rPr>
              <a:t>The onset of puberty and when one mentally/emotionally and socially begins to mature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528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61540E-8930-14AA-10F6-1EA803470D1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3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4B6E27-5DAA-29F5-AAA7-5935FB27E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Puberty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CF673215-DFBF-DB66-FC1B-32E0CB794F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3554882"/>
              </p:ext>
            </p:extLst>
          </p:nvPr>
        </p:nvGraphicFramePr>
        <p:xfrm>
          <a:off x="386890" y="1374441"/>
          <a:ext cx="11349054" cy="4981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3790">
                  <a:extLst>
                    <a:ext uri="{9D8B030D-6E8A-4147-A177-3AD203B41FA5}">
                      <a16:colId xmlns:a16="http://schemas.microsoft.com/office/drawing/2014/main" val="278694531"/>
                    </a:ext>
                  </a:extLst>
                </a:gridCol>
                <a:gridCol w="2223790">
                  <a:extLst>
                    <a:ext uri="{9D8B030D-6E8A-4147-A177-3AD203B41FA5}">
                      <a16:colId xmlns:a16="http://schemas.microsoft.com/office/drawing/2014/main" val="1589985375"/>
                    </a:ext>
                  </a:extLst>
                </a:gridCol>
                <a:gridCol w="2223790">
                  <a:extLst>
                    <a:ext uri="{9D8B030D-6E8A-4147-A177-3AD203B41FA5}">
                      <a16:colId xmlns:a16="http://schemas.microsoft.com/office/drawing/2014/main" val="1853549436"/>
                    </a:ext>
                  </a:extLst>
                </a:gridCol>
                <a:gridCol w="2223790">
                  <a:extLst>
                    <a:ext uri="{9D8B030D-6E8A-4147-A177-3AD203B41FA5}">
                      <a16:colId xmlns:a16="http://schemas.microsoft.com/office/drawing/2014/main" val="2798122675"/>
                    </a:ext>
                  </a:extLst>
                </a:gridCol>
                <a:gridCol w="2453894">
                  <a:extLst>
                    <a:ext uri="{9D8B030D-6E8A-4147-A177-3AD203B41FA5}">
                      <a16:colId xmlns:a16="http://schemas.microsoft.com/office/drawing/2014/main" val="2669014132"/>
                    </a:ext>
                  </a:extLst>
                </a:gridCol>
              </a:tblGrid>
              <a:tr h="388142">
                <a:tc gridSpan="5"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Physical Changes</a:t>
                      </a:r>
                    </a:p>
                  </a:txBody>
                  <a:tcPr marL="88047" marR="88047" marT="44024" marB="4402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358329"/>
                  </a:ext>
                </a:extLst>
              </a:tr>
              <a:tr h="389196">
                <a:tc gridSpan="2"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Male</a:t>
                      </a:r>
                    </a:p>
                  </a:txBody>
                  <a:tcPr marL="88047" marR="88047" marT="44024" marB="4402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Both</a:t>
                      </a:r>
                    </a:p>
                  </a:txBody>
                  <a:tcPr marL="95706" marR="95706" marT="47853" marB="47853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Female</a:t>
                      </a:r>
                    </a:p>
                  </a:txBody>
                  <a:tcPr marL="88047" marR="88047" marT="44024" marB="44024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551217"/>
                  </a:ext>
                </a:extLst>
              </a:tr>
              <a:tr h="4204571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n-US" sz="1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Puberty occurs between ages 12 and 16</a:t>
                      </a:r>
                      <a:endParaRPr lang="en-US" sz="1900" b="0" dirty="0">
                        <a:effectLst/>
                        <a:latin typeface="+mn-lt"/>
                      </a:endParaRPr>
                    </a:p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n-US" sz="1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Voice deepens</a:t>
                      </a:r>
                      <a:endParaRPr lang="en-US" sz="1900" b="0" dirty="0">
                        <a:effectLst/>
                        <a:latin typeface="+mn-lt"/>
                      </a:endParaRPr>
                    </a:p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n-US" sz="1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Shoulders broaden</a:t>
                      </a:r>
                      <a:endParaRPr lang="en-US" sz="1900" b="0" dirty="0">
                        <a:effectLst/>
                        <a:latin typeface="+mn-lt"/>
                      </a:endParaRPr>
                    </a:p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n-US" sz="1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Muscles develop</a:t>
                      </a:r>
                      <a:endParaRPr lang="en-US" sz="1900" b="0" dirty="0">
                        <a:effectLst/>
                        <a:latin typeface="+mn-lt"/>
                      </a:endParaRPr>
                    </a:p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r>
                        <a:rPr lang="en-US" sz="1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Hair grows on face and chest</a:t>
                      </a:r>
                      <a:endParaRPr lang="en-US" sz="1900" b="0" dirty="0">
                        <a:effectLst/>
                        <a:latin typeface="+mn-lt"/>
                      </a:endParaRPr>
                    </a:p>
                  </a:txBody>
                  <a:tcPr marL="95706" marR="95706" marT="47853" marB="47853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5706" marR="95706" marT="47853" marB="47853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Acne develops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Body hair grows on armpits, legs, and genitals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Appetite increases</a:t>
                      </a:r>
                    </a:p>
                  </a:txBody>
                  <a:tcPr marL="95706" marR="95706" marT="47853" marB="47853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5706" marR="95706" marT="47853" marB="47853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Puberty occurs between ages 10 and 14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Breast development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Starts menstrual cycle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Hips widen</a:t>
                      </a:r>
                    </a:p>
                  </a:txBody>
                  <a:tcPr marL="95706" marR="95706" marT="47853" marB="47853"/>
                </a:tc>
                <a:extLst>
                  <a:ext uri="{0D108BD9-81ED-4DB2-BD59-A6C34878D82A}">
                    <a16:rowId xmlns:a16="http://schemas.microsoft.com/office/drawing/2014/main" val="849425051"/>
                  </a:ext>
                </a:extLst>
              </a:tr>
            </a:tbl>
          </a:graphicData>
        </a:graphic>
      </p:graphicFrame>
      <p:pic>
        <p:nvPicPr>
          <p:cNvPr id="6" name="Picture 5" descr="A black and white drawing of a person&#10;&#10;Description automatically generated">
            <a:extLst>
              <a:ext uri="{FF2B5EF4-FFF2-40B4-BE49-F238E27FC236}">
                <a16:creationId xmlns:a16="http://schemas.microsoft.com/office/drawing/2014/main" id="{459845CB-6C5D-4A6D-9BF9-7E3F01E8AF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416"/>
          <a:stretch/>
        </p:blipFill>
        <p:spPr>
          <a:xfrm>
            <a:off x="3180545" y="2629086"/>
            <a:ext cx="1061978" cy="2472617"/>
          </a:xfrm>
          <a:prstGeom prst="rect">
            <a:avLst/>
          </a:prstGeom>
        </p:spPr>
      </p:pic>
      <p:pic>
        <p:nvPicPr>
          <p:cNvPr id="7" name="Picture 6" descr="A drawing of a person&amp;#39;s body&#10;&#10;Description automatically generated">
            <a:extLst>
              <a:ext uri="{FF2B5EF4-FFF2-40B4-BE49-F238E27FC236}">
                <a16:creationId xmlns:a16="http://schemas.microsoft.com/office/drawing/2014/main" id="{A77BB3F0-4C58-6FE0-EE47-F61F53EB8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537" y="2613601"/>
            <a:ext cx="811518" cy="250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2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E360B7-2FE1-80C4-3508-D7BEC667715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4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1879A5D-C66D-15AC-798C-7C35F87D2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Puberty</a:t>
            </a:r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02361DE2-9AAD-E01A-0ACC-2986DE6788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3181744"/>
              </p:ext>
            </p:extLst>
          </p:nvPr>
        </p:nvGraphicFramePr>
        <p:xfrm>
          <a:off x="419391" y="1435200"/>
          <a:ext cx="11353218" cy="20954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8917">
                  <a:extLst>
                    <a:ext uri="{9D8B030D-6E8A-4147-A177-3AD203B41FA5}">
                      <a16:colId xmlns:a16="http://schemas.microsoft.com/office/drawing/2014/main" val="278694531"/>
                    </a:ext>
                  </a:extLst>
                </a:gridCol>
                <a:gridCol w="4022498">
                  <a:extLst>
                    <a:ext uri="{9D8B030D-6E8A-4147-A177-3AD203B41FA5}">
                      <a16:colId xmlns:a16="http://schemas.microsoft.com/office/drawing/2014/main" val="1853549436"/>
                    </a:ext>
                  </a:extLst>
                </a:gridCol>
                <a:gridCol w="5151803">
                  <a:extLst>
                    <a:ext uri="{9D8B030D-6E8A-4147-A177-3AD203B41FA5}">
                      <a16:colId xmlns:a16="http://schemas.microsoft.com/office/drawing/2014/main" val="2798122675"/>
                    </a:ext>
                  </a:extLst>
                </a:gridCol>
              </a:tblGrid>
              <a:tr h="334749">
                <a:tc gridSpan="3"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Mental Changes</a:t>
                      </a:r>
                    </a:p>
                  </a:txBody>
                  <a:tcPr marL="93581" marR="93581" marT="46791" marB="46791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358329"/>
                  </a:ext>
                </a:extLst>
              </a:tr>
              <a:tr h="334749">
                <a:tc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Male</a:t>
                      </a:r>
                    </a:p>
                  </a:txBody>
                  <a:tcPr marL="98491" marR="98491" marT="49245" marB="4924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Both</a:t>
                      </a:r>
                    </a:p>
                  </a:txBody>
                  <a:tcPr marL="98491" marR="98491" marT="49245" marB="4924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Female</a:t>
                      </a:r>
                    </a:p>
                  </a:txBody>
                  <a:tcPr marL="98491" marR="98491" marT="49245" marB="49245"/>
                </a:tc>
                <a:extLst>
                  <a:ext uri="{0D108BD9-81ED-4DB2-BD59-A6C34878D82A}">
                    <a16:rowId xmlns:a16="http://schemas.microsoft.com/office/drawing/2014/main" val="1259551217"/>
                  </a:ext>
                </a:extLst>
              </a:tr>
              <a:tr h="1324301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endParaRPr lang="en-US" sz="1900" b="0" dirty="0">
                        <a:effectLst/>
                        <a:latin typeface="+mn-lt"/>
                      </a:endParaRPr>
                    </a:p>
                  </a:txBody>
                  <a:tcPr marL="98491" marR="98491" marT="49245" marB="49245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Increased awareness of others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Think more independently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Develop respect for self/others</a:t>
                      </a:r>
                    </a:p>
                  </a:txBody>
                  <a:tcPr marL="98491" marR="98491" marT="49245" marB="49245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More mentally mature</a:t>
                      </a:r>
                    </a:p>
                  </a:txBody>
                  <a:tcPr marL="98491" marR="98491" marT="49245" marB="49245"/>
                </a:tc>
                <a:extLst>
                  <a:ext uri="{0D108BD9-81ED-4DB2-BD59-A6C34878D82A}">
                    <a16:rowId xmlns:a16="http://schemas.microsoft.com/office/drawing/2014/main" val="849425051"/>
                  </a:ext>
                </a:extLst>
              </a:tr>
            </a:tbl>
          </a:graphicData>
        </a:graphic>
      </p:graphicFrame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1E5DDA9-D412-086F-B136-B9C7F4EBDC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2665786"/>
              </p:ext>
            </p:extLst>
          </p:nvPr>
        </p:nvGraphicFramePr>
        <p:xfrm>
          <a:off x="419391" y="4037742"/>
          <a:ext cx="11353218" cy="1566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2959">
                  <a:extLst>
                    <a:ext uri="{9D8B030D-6E8A-4147-A177-3AD203B41FA5}">
                      <a16:colId xmlns:a16="http://schemas.microsoft.com/office/drawing/2014/main" val="278694531"/>
                    </a:ext>
                  </a:extLst>
                </a:gridCol>
                <a:gridCol w="5164523">
                  <a:extLst>
                    <a:ext uri="{9D8B030D-6E8A-4147-A177-3AD203B41FA5}">
                      <a16:colId xmlns:a16="http://schemas.microsoft.com/office/drawing/2014/main" val="1853549436"/>
                    </a:ext>
                  </a:extLst>
                </a:gridCol>
                <a:gridCol w="3975736">
                  <a:extLst>
                    <a:ext uri="{9D8B030D-6E8A-4147-A177-3AD203B41FA5}">
                      <a16:colId xmlns:a16="http://schemas.microsoft.com/office/drawing/2014/main" val="2798122675"/>
                    </a:ext>
                  </a:extLst>
                </a:gridCol>
              </a:tblGrid>
              <a:tr h="419870">
                <a:tc gridSpan="3"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Emotional Changes</a:t>
                      </a:r>
                    </a:p>
                  </a:txBody>
                  <a:tcPr marL="93581" marR="93581" marT="46791" marB="46791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358329"/>
                  </a:ext>
                </a:extLst>
              </a:tr>
              <a:tr h="419870">
                <a:tc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Male</a:t>
                      </a:r>
                    </a:p>
                  </a:txBody>
                  <a:tcPr marL="98491" marR="98491" marT="49245" marB="4924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Both</a:t>
                      </a:r>
                    </a:p>
                  </a:txBody>
                  <a:tcPr marL="98491" marR="98491" marT="49245" marB="4924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Female</a:t>
                      </a:r>
                    </a:p>
                  </a:txBody>
                  <a:tcPr marL="98491" marR="98491" marT="49245" marB="49245"/>
                </a:tc>
                <a:extLst>
                  <a:ext uri="{0D108BD9-81ED-4DB2-BD59-A6C34878D82A}">
                    <a16:rowId xmlns:a16="http://schemas.microsoft.com/office/drawing/2014/main" val="1259551217"/>
                  </a:ext>
                </a:extLst>
              </a:tr>
              <a:tr h="726536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endParaRPr lang="en-US" sz="1900" b="0" dirty="0">
                        <a:effectLst/>
                        <a:latin typeface="+mn-lt"/>
                      </a:endParaRPr>
                    </a:p>
                  </a:txBody>
                  <a:tcPr marL="98491" marR="98491" marT="49245" marB="49245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Develop self-confidence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Communicate better</a:t>
                      </a:r>
                    </a:p>
                  </a:txBody>
                  <a:tcPr marL="98491" marR="98491" marT="49245" marB="49245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More in tune with feelings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More emotional</a:t>
                      </a:r>
                    </a:p>
                  </a:txBody>
                  <a:tcPr marL="98491" marR="98491" marT="49245" marB="49245"/>
                </a:tc>
                <a:extLst>
                  <a:ext uri="{0D108BD9-81ED-4DB2-BD59-A6C34878D82A}">
                    <a16:rowId xmlns:a16="http://schemas.microsoft.com/office/drawing/2014/main" val="8494250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4434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67058A-BA52-CFB8-2D9A-4E8F5731EB3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5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00B95B-A5FB-E206-C0F4-36D76931C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Puberty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31A665BA-3408-BACB-4B88-FCCA21307A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9219431"/>
              </p:ext>
            </p:extLst>
          </p:nvPr>
        </p:nvGraphicFramePr>
        <p:xfrm>
          <a:off x="395857" y="1854505"/>
          <a:ext cx="6293701" cy="3274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856">
                  <a:extLst>
                    <a:ext uri="{9D8B030D-6E8A-4147-A177-3AD203B41FA5}">
                      <a16:colId xmlns:a16="http://schemas.microsoft.com/office/drawing/2014/main" val="278694531"/>
                    </a:ext>
                  </a:extLst>
                </a:gridCol>
                <a:gridCol w="3214287">
                  <a:extLst>
                    <a:ext uri="{9D8B030D-6E8A-4147-A177-3AD203B41FA5}">
                      <a16:colId xmlns:a16="http://schemas.microsoft.com/office/drawing/2014/main" val="1853549436"/>
                    </a:ext>
                  </a:extLst>
                </a:gridCol>
                <a:gridCol w="1692558">
                  <a:extLst>
                    <a:ext uri="{9D8B030D-6E8A-4147-A177-3AD203B41FA5}">
                      <a16:colId xmlns:a16="http://schemas.microsoft.com/office/drawing/2014/main" val="2798122675"/>
                    </a:ext>
                  </a:extLst>
                </a:gridCol>
              </a:tblGrid>
              <a:tr h="544256">
                <a:tc gridSpan="3"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Social Changes</a:t>
                      </a:r>
                    </a:p>
                  </a:txBody>
                  <a:tcPr marL="94440" marR="94440" marT="47220" marB="47220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358329"/>
                  </a:ext>
                </a:extLst>
              </a:tr>
              <a:tr h="544256">
                <a:tc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Male</a:t>
                      </a:r>
                    </a:p>
                  </a:txBody>
                  <a:tcPr marL="94440" marR="94440" marT="47220" marB="4722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Both</a:t>
                      </a:r>
                    </a:p>
                  </a:txBody>
                  <a:tcPr marL="94440" marR="94440" marT="47220" marB="4722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900" dirty="0"/>
                        <a:t>Female</a:t>
                      </a:r>
                    </a:p>
                  </a:txBody>
                  <a:tcPr marL="94440" marR="94440" marT="47220" marB="47220"/>
                </a:tc>
                <a:extLst>
                  <a:ext uri="{0D108BD9-81ED-4DB2-BD59-A6C34878D82A}">
                    <a16:rowId xmlns:a16="http://schemas.microsoft.com/office/drawing/2014/main" val="1259551217"/>
                  </a:ext>
                </a:extLst>
              </a:tr>
              <a:tr h="2185870">
                <a:tc>
                  <a:txBody>
                    <a:bodyPr/>
                    <a:lstStyle/>
                    <a:p>
                      <a:pPr marL="285750" indent="-285750" rtl="0">
                        <a:buFont typeface="Arial" panose="020B0604020202020204" pitchFamily="34" charset="0"/>
                        <a:buChar char="•"/>
                      </a:pPr>
                      <a:endParaRPr lang="en-US" sz="1900" b="0" dirty="0">
                        <a:effectLst/>
                        <a:latin typeface="+mn-lt"/>
                      </a:endParaRPr>
                    </a:p>
                  </a:txBody>
                  <a:tcPr marL="94440" marR="94440" marT="47220" marB="4722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More independent from parents/guardians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Crave peer belonging and connectedness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dirty="0"/>
                        <a:t>Feels safety in groups</a:t>
                      </a:r>
                    </a:p>
                  </a:txBody>
                  <a:tcPr marL="94440" marR="94440" marT="47220" marB="47220"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900" dirty="0"/>
                    </a:p>
                  </a:txBody>
                  <a:tcPr marL="94440" marR="94440" marT="47220" marB="47220"/>
                </a:tc>
                <a:extLst>
                  <a:ext uri="{0D108BD9-81ED-4DB2-BD59-A6C34878D82A}">
                    <a16:rowId xmlns:a16="http://schemas.microsoft.com/office/drawing/2014/main" val="849425051"/>
                  </a:ext>
                </a:extLst>
              </a:tr>
            </a:tbl>
          </a:graphicData>
        </a:graphic>
      </p:graphicFrame>
      <p:pic>
        <p:nvPicPr>
          <p:cNvPr id="6" name="Picture 5" descr="A group of people sitting on a ledge&#10;&#10;Description automatically generated">
            <a:extLst>
              <a:ext uri="{FF2B5EF4-FFF2-40B4-BE49-F238E27FC236}">
                <a16:creationId xmlns:a16="http://schemas.microsoft.com/office/drawing/2014/main" id="{7EEAB1F0-5202-9710-79EC-283D1A03A6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808739" y="1947325"/>
            <a:ext cx="4118321" cy="308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12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719A90-D4A8-BC0F-8955-44EA0A911B0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6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C26F92-2A5C-0D77-8A8E-F7B09744A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Intersex Individuals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7B9354-A27B-2794-B4E4-742F8868B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i="0" dirty="0">
                <a:effectLst/>
                <a:latin typeface="Proxima Nova"/>
              </a:rPr>
              <a:t>Intersex is the term that a person may use when they have both male and female sex characteristics. These include genitalia, hormones, chromosomes, and reproductive organs.</a:t>
            </a:r>
          </a:p>
          <a:p>
            <a:pPr algn="l"/>
            <a:r>
              <a:rPr lang="en-US" i="0" dirty="0">
                <a:effectLst/>
                <a:latin typeface="Proxima Nova"/>
              </a:rPr>
              <a:t>Some intersex traits may be visible at birth, while others may not appear until the person reaches puberty. In some cases, a person may never know that they are intersex.</a:t>
            </a:r>
          </a:p>
          <a:p>
            <a:pPr algn="l"/>
            <a:r>
              <a:rPr lang="en-US" i="0" dirty="0">
                <a:effectLst/>
                <a:latin typeface="Proxima Nova"/>
              </a:rPr>
              <a:t>According to some estimates, up to 1.7% of the population has intersex traits.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248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719A90-D4A8-BC0F-8955-44EA0A911B0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7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C26F92-2A5C-0D77-8A8E-F7B09744A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399" y="301626"/>
            <a:ext cx="10817153" cy="748966"/>
          </a:xfrm>
        </p:spPr>
        <p:txBody>
          <a:bodyPr/>
          <a:lstStyle/>
          <a:p>
            <a:r>
              <a:rPr lang="en-US" dirty="0"/>
              <a:t>Changes to Intersex Individuals During Puberty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7B9354-A27B-2794-B4E4-742F8868B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138" y="1050593"/>
            <a:ext cx="11726624" cy="5233248"/>
          </a:xfrm>
        </p:spPr>
        <p:txBody>
          <a:bodyPr/>
          <a:lstStyle/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kern="100" dirty="0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Some intersex people experience typical puberties while others can have different experiences during puberty.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kern="100" dirty="0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Those with androgen insensitivity syndrome (AIS) and Turner syndrome, go through puberty later than usual or do not experience all the usual parts of puberty, like hair growth.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kern="100" dirty="0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Those with </a:t>
            </a:r>
            <a:r>
              <a:rPr lang="en-US" sz="2000" kern="100" dirty="0" err="1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Swyer</a:t>
            </a:r>
            <a:r>
              <a:rPr lang="en-US" sz="2000" kern="100" dirty="0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 syndrome, will not go through puberty unless they use hormone replacement therapy.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kern="100" dirty="0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Young people with Mayer-Rokitansky-Küster-Hauser (MRKH) syndrome may not find out that they are intersex until puberty, when they do not get their period as expected.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kern="100" dirty="0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Some boys with AIS or Klinefelter syndrome may grow breast tissue during puberty.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kern="100" dirty="0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Some girls </a:t>
            </a:r>
            <a:r>
              <a:rPr lang="en-US" sz="2000" kern="100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with 5-alpha-reductase deficiency </a:t>
            </a:r>
            <a:r>
              <a:rPr lang="en-US" sz="2000" kern="100" dirty="0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may find their voices deepening or facial hair growing. </a:t>
            </a:r>
          </a:p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kern="100" dirty="0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Some people decide to use medicines to address these developments, and some do not. </a:t>
            </a:r>
          </a:p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000" kern="100" dirty="0">
                <a:effectLst/>
                <a:latin typeface="Proxima Nova"/>
                <a:ea typeface="Aptos" panose="020B0004020202020204" pitchFamily="34" charset="0"/>
                <a:cs typeface="Times New Roman" panose="02020603050405020304" pitchFamily="18" charset="0"/>
              </a:rPr>
              <a:t>Remember, being intersex is healthy and normal.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94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C9E8E-71E4-1613-C2FE-7C5C7CC1F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1326185"/>
            <a:ext cx="11635462" cy="20094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600" dirty="0"/>
              <a:t>For more information, please contact Realityworks, Inc. through email at information@realityworks.com </a:t>
            </a:r>
            <a:br>
              <a:rPr lang="en-US" sz="3600" dirty="0"/>
            </a:br>
            <a:r>
              <a:rPr lang="en-US" sz="3600" dirty="0"/>
              <a:t>or call toll free at 800.830.1416</a:t>
            </a:r>
          </a:p>
        </p:txBody>
      </p:sp>
    </p:spTree>
    <p:extLst>
      <p:ext uri="{BB962C8B-B14F-4D97-AF65-F5344CB8AC3E}">
        <p14:creationId xmlns:p14="http://schemas.microsoft.com/office/powerpoint/2010/main" val="2115075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FFC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d344ba-fb81-43fb-9db5-da850cb54cf2" xsi:nil="true"/>
    <lcf76f155ced4ddcb4097134ff3c332f xmlns="62459663-953b-4be8-950c-f515997e3b1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56B3C8225F2D479C0D7183EFB59362" ma:contentTypeVersion="19" ma:contentTypeDescription="Create a new document." ma:contentTypeScope="" ma:versionID="0d41d6f826b589e19c955755b0c05814">
  <xsd:schema xmlns:xsd="http://www.w3.org/2001/XMLSchema" xmlns:xs="http://www.w3.org/2001/XMLSchema" xmlns:p="http://schemas.microsoft.com/office/2006/metadata/properties" xmlns:ns2="62459663-953b-4be8-950c-f515997e3b1d" xmlns:ns3="a4d344ba-fb81-43fb-9db5-da850cb54cf2" targetNamespace="http://schemas.microsoft.com/office/2006/metadata/properties" ma:root="true" ma:fieldsID="3b7091463c88b33665fb9f02fdeadc71" ns2:_="" ns3:_="">
    <xsd:import namespace="62459663-953b-4be8-950c-f515997e3b1d"/>
    <xsd:import namespace="a4d344ba-fb81-43fb-9db5-da850cb54c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459663-953b-4be8-950c-f515997e3b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fdf83ff-4477-4b7c-a8a8-0358ea899a4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d344ba-fb81-43fb-9db5-da850cb54cf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3f79108-1cfb-4f52-ade6-796f1379a3a3}" ma:internalName="TaxCatchAll" ma:showField="CatchAllData" ma:web="a4d344ba-fb81-43fb-9db5-da850cb54c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D8211C-F252-47EA-B3F0-7A1040D9D7B7}">
  <ds:schemaRefs>
    <ds:schemaRef ds:uri="http://schemas.microsoft.com/office/2006/metadata/properties"/>
    <ds:schemaRef ds:uri="http://schemas.microsoft.com/office/infopath/2007/PartnerControls"/>
    <ds:schemaRef ds:uri="a4d344ba-fb81-43fb-9db5-da850cb54cf2"/>
    <ds:schemaRef ds:uri="62459663-953b-4be8-950c-f515997e3b1d"/>
  </ds:schemaRefs>
</ds:datastoreItem>
</file>

<file path=customXml/itemProps2.xml><?xml version="1.0" encoding="utf-8"?>
<ds:datastoreItem xmlns:ds="http://schemas.openxmlformats.org/officeDocument/2006/customXml" ds:itemID="{D36AD61A-41EC-4A08-9476-0AF2F8653C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BC6FBF-C9DF-430F-AACF-115D21F01702}"/>
</file>

<file path=docProps/app.xml><?xml version="1.0" encoding="utf-8"?>
<Properties xmlns="http://schemas.openxmlformats.org/officeDocument/2006/extended-properties" xmlns:vt="http://schemas.openxmlformats.org/officeDocument/2006/docPropsVTypes">
  <TotalTime>3810</TotalTime>
  <Words>556</Words>
  <Application>Microsoft Office PowerPoint</Application>
  <PresentationFormat>Widescreen</PresentationFormat>
  <Paragraphs>74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Avenir Next W01</vt:lpstr>
      <vt:lpstr>Calibri</vt:lpstr>
      <vt:lpstr>Proxima Nova</vt:lpstr>
      <vt:lpstr>Office Theme</vt:lpstr>
      <vt:lpstr>Changes, Puberty, and Adolescence</vt:lpstr>
      <vt:lpstr>Physical, Emotional, Intellectual, and      Social Changes </vt:lpstr>
      <vt:lpstr>Puberty</vt:lpstr>
      <vt:lpstr>Puberty</vt:lpstr>
      <vt:lpstr>Puberty</vt:lpstr>
      <vt:lpstr>Intersex Individuals</vt:lpstr>
      <vt:lpstr>Changes to Intersex Individuals During Puberty</vt:lpstr>
      <vt:lpstr>For more information, please contact Realityworks, Inc. through email at information@realityworks.com  or call toll free at 800.830.1416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Allen Jacobson</dc:creator>
  <cp:lastModifiedBy>Skyla Moffett</cp:lastModifiedBy>
  <cp:revision>30</cp:revision>
  <dcterms:created xsi:type="dcterms:W3CDTF">2024-04-29T12:35:10Z</dcterms:created>
  <dcterms:modified xsi:type="dcterms:W3CDTF">2024-09-27T16:43:00Z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0x010100C456B3C8225F2D479C0D7183EFB59362</vt:lpwstr>
  </property>
  <property fmtid="{D5CDD505-2E9C-101B-9397-08002B2CF9AE}" pid="3" name="MediaServiceImageTags">
    <vt:lpwstr/>
  </property>
</Properties>
</file>