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Lst>
  <p:notesMasterIdLst>
    <p:notesMasterId r:id="rId14"/>
  </p:notesMasterIdLst>
  <p:sldIdLst>
    <p:sldId id="256" r:id="rId5"/>
    <p:sldId id="257" r:id="rId6"/>
    <p:sldId id="258" r:id="rId7"/>
    <p:sldId id="259" r:id="rId8"/>
    <p:sldId id="260" r:id="rId9"/>
    <p:sldId id="261" r:id="rId10"/>
    <p:sldId id="262" r:id="rId11"/>
    <p:sldId id="263" r:id="rId12"/>
    <p:sldId id="264" r:id="rId13"/>
  </p:sldIdLst>
  <p:sldSz cx="9144000" cy="6858000" type="screen4x3"/>
  <p:notesSz cx="7010400" cy="92964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5" roundtripDataSignature="AMtx7mh7HdV4raFBvK5NI3EPPhK+s5KRL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6" d="100"/>
          <a:sy n="96" d="100"/>
        </p:scale>
        <p:origin x="988" y="6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customschemas.google.com/relationships/presentationmetadata" Target="metadata"/><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37840" cy="464820"/>
          </a:xfrm>
          <a:prstGeom prst="rect">
            <a:avLst/>
          </a:prstGeom>
          <a:noFill/>
          <a:ln>
            <a:noFill/>
          </a:ln>
        </p:spPr>
        <p:txBody>
          <a:bodyPr spcFirstLastPara="1" wrap="square" lIns="93175" tIns="46575" rIns="93175" bIns="46575"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970938" y="0"/>
            <a:ext cx="3037840" cy="464820"/>
          </a:xfrm>
          <a:prstGeom prst="rect">
            <a:avLst/>
          </a:prstGeom>
          <a:noFill/>
          <a:ln>
            <a:noFill/>
          </a:ln>
        </p:spPr>
        <p:txBody>
          <a:bodyPr spcFirstLastPara="1" wrap="square" lIns="93175" tIns="46575" rIns="93175" bIns="46575"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829967"/>
            <a:ext cx="3037840" cy="464820"/>
          </a:xfrm>
          <a:prstGeom prst="rect">
            <a:avLst/>
          </a:prstGeom>
          <a:noFill/>
          <a:ln>
            <a:noFill/>
          </a:ln>
        </p:spPr>
        <p:txBody>
          <a:bodyPr spcFirstLastPara="1" wrap="square" lIns="93175" tIns="46575" rIns="93175" bIns="46575"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1:notes"/>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91" name="Google Shape;91;p1: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2:notes"/>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p>
            <a:pPr marL="0" lvl="0" indent="0" algn="l" rtl="0">
              <a:lnSpc>
                <a:spcPct val="115000"/>
              </a:lnSpc>
              <a:spcBef>
                <a:spcPts val="1200"/>
              </a:spcBef>
              <a:spcAft>
                <a:spcPts val="1200"/>
              </a:spcAft>
              <a:buSzPts val="1400"/>
              <a:buNone/>
            </a:pPr>
            <a:r>
              <a:rPr lang="en-US" sz="1100">
                <a:latin typeface="Times"/>
                <a:ea typeface="Times"/>
                <a:cs typeface="Times"/>
                <a:sym typeface="Times"/>
              </a:rPr>
              <a:t>Review with students that they will be moving through stations around the room that have simulations of physical disabilities. They will design a floor plan that caters to each of  the physical disabilities and must use the universal design principles to guide their design.</a:t>
            </a:r>
            <a:endParaRPr sz="1100" i="1">
              <a:latin typeface="Times"/>
              <a:ea typeface="Times"/>
              <a:cs typeface="Times"/>
              <a:sym typeface="Times"/>
            </a:endParaRPr>
          </a:p>
        </p:txBody>
      </p:sp>
      <p:sp>
        <p:nvSpPr>
          <p:cNvPr id="99" name="Google Shape;99;p2: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2373a333b22_0_0:notes"/>
          <p:cNvSpPr txBox="1">
            <a:spLocks noGrp="1"/>
          </p:cNvSpPr>
          <p:nvPr>
            <p:ph type="body" idx="1"/>
          </p:nvPr>
        </p:nvSpPr>
        <p:spPr>
          <a:xfrm>
            <a:off x="701040" y="4415790"/>
            <a:ext cx="5608200" cy="4183500"/>
          </a:xfrm>
          <a:prstGeom prst="rect">
            <a:avLst/>
          </a:prstGeom>
          <a:noFill/>
          <a:ln>
            <a:noFill/>
          </a:ln>
        </p:spPr>
        <p:txBody>
          <a:bodyPr spcFirstLastPara="1" wrap="square" lIns="93175" tIns="46575" rIns="93175" bIns="4657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100">
                <a:latin typeface="Times"/>
                <a:ea typeface="Times"/>
                <a:cs typeface="Times"/>
                <a:sym typeface="Times"/>
              </a:rPr>
              <a:t>Slide 3. Review the elements of this floor plan with students and ask them which principle of universal design is represented in each room</a:t>
            </a:r>
            <a:endParaRPr sz="1100" i="1">
              <a:latin typeface="Times"/>
              <a:ea typeface="Times"/>
              <a:cs typeface="Times"/>
              <a:sym typeface="Times"/>
            </a:endParaRPr>
          </a:p>
        </p:txBody>
      </p:sp>
      <p:sp>
        <p:nvSpPr>
          <p:cNvPr id="107" name="Google Shape;107;g2373a333b22_0_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252dccd7084_0_3:notes"/>
          <p:cNvSpPr txBox="1">
            <a:spLocks noGrp="1"/>
          </p:cNvSpPr>
          <p:nvPr>
            <p:ph type="body" idx="1"/>
          </p:nvPr>
        </p:nvSpPr>
        <p:spPr>
          <a:xfrm>
            <a:off x="701040" y="4415790"/>
            <a:ext cx="5608200" cy="4183500"/>
          </a:xfrm>
          <a:prstGeom prst="rect">
            <a:avLst/>
          </a:prstGeom>
          <a:noFill/>
          <a:ln>
            <a:noFill/>
          </a:ln>
        </p:spPr>
        <p:txBody>
          <a:bodyPr spcFirstLastPara="1" wrap="square" lIns="93175" tIns="46575" rIns="93175" bIns="4657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100">
                <a:latin typeface="Times"/>
                <a:ea typeface="Times"/>
                <a:cs typeface="Times"/>
                <a:sym typeface="Times"/>
              </a:rPr>
              <a:t>Slide 4, review the elements of this floor plan with students and ask them how the universal design principles shown can address different physical disabilities</a:t>
            </a:r>
            <a:endParaRPr sz="1100" i="1">
              <a:latin typeface="Times"/>
              <a:ea typeface="Times"/>
              <a:cs typeface="Times"/>
              <a:sym typeface="Times"/>
            </a:endParaRPr>
          </a:p>
          <a:p>
            <a:pPr marL="0" lvl="0" indent="0" algn="l" rtl="0">
              <a:lnSpc>
                <a:spcPct val="115000"/>
              </a:lnSpc>
              <a:spcBef>
                <a:spcPts val="1200"/>
              </a:spcBef>
              <a:spcAft>
                <a:spcPts val="0"/>
              </a:spcAft>
              <a:buClr>
                <a:schemeClr val="dk1"/>
              </a:buClr>
              <a:buSzPts val="1100"/>
              <a:buFont typeface="Arial"/>
              <a:buNone/>
            </a:pPr>
            <a:endParaRPr sz="1100">
              <a:latin typeface="Times"/>
              <a:ea typeface="Times"/>
              <a:cs typeface="Times"/>
              <a:sym typeface="Times"/>
            </a:endParaRPr>
          </a:p>
        </p:txBody>
      </p:sp>
      <p:sp>
        <p:nvSpPr>
          <p:cNvPr id="115" name="Google Shape;115;g252dccd7084_0_3:notes"/>
          <p:cNvSpPr>
            <a:spLocks noGrp="1" noRot="1" noChangeAspect="1"/>
          </p:cNvSpPr>
          <p:nvPr>
            <p:ph type="sldImg" idx="2"/>
          </p:nvPr>
        </p:nvSpPr>
        <p:spPr>
          <a:xfrm>
            <a:off x="1181100" y="696913"/>
            <a:ext cx="4648200" cy="3486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252dccd7084_0_11:notes"/>
          <p:cNvSpPr txBox="1">
            <a:spLocks noGrp="1"/>
          </p:cNvSpPr>
          <p:nvPr>
            <p:ph type="body" idx="1"/>
          </p:nvPr>
        </p:nvSpPr>
        <p:spPr>
          <a:xfrm>
            <a:off x="701040" y="4415790"/>
            <a:ext cx="5608200" cy="4183500"/>
          </a:xfrm>
          <a:prstGeom prst="rect">
            <a:avLst/>
          </a:prstGeom>
          <a:noFill/>
          <a:ln>
            <a:noFill/>
          </a:ln>
        </p:spPr>
        <p:txBody>
          <a:bodyPr spcFirstLastPara="1" wrap="square" lIns="93175" tIns="46575" rIns="93175" bIns="46575" anchor="t" anchorCtr="0">
            <a:noAutofit/>
          </a:bodyPr>
          <a:lstStyle/>
          <a:p>
            <a:pPr marL="0" lvl="0" indent="0" algn="l" rtl="0">
              <a:lnSpc>
                <a:spcPct val="115000"/>
              </a:lnSpc>
              <a:spcBef>
                <a:spcPts val="1200"/>
              </a:spcBef>
              <a:spcAft>
                <a:spcPts val="1200"/>
              </a:spcAft>
              <a:buSzPts val="1400"/>
              <a:buNone/>
            </a:pPr>
            <a:r>
              <a:rPr lang="en-US" sz="1100">
                <a:latin typeface="Times"/>
                <a:ea typeface="Times"/>
                <a:cs typeface="Times"/>
                <a:sym typeface="Times"/>
              </a:rPr>
              <a:t>Slide 5, review these examples of universal kitchens with students</a:t>
            </a:r>
            <a:endParaRPr sz="1100" i="1">
              <a:latin typeface="Times"/>
              <a:ea typeface="Times"/>
              <a:cs typeface="Times"/>
              <a:sym typeface="Times"/>
            </a:endParaRPr>
          </a:p>
        </p:txBody>
      </p:sp>
      <p:sp>
        <p:nvSpPr>
          <p:cNvPr id="123" name="Google Shape;123;g252dccd7084_0_11: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252dccd7084_0_18:notes"/>
          <p:cNvSpPr txBox="1">
            <a:spLocks noGrp="1"/>
          </p:cNvSpPr>
          <p:nvPr>
            <p:ph type="body" idx="1"/>
          </p:nvPr>
        </p:nvSpPr>
        <p:spPr>
          <a:xfrm>
            <a:off x="701040" y="4415790"/>
            <a:ext cx="5608200" cy="4183500"/>
          </a:xfrm>
          <a:prstGeom prst="rect">
            <a:avLst/>
          </a:prstGeom>
          <a:noFill/>
          <a:ln>
            <a:noFill/>
          </a:ln>
        </p:spPr>
        <p:txBody>
          <a:bodyPr spcFirstLastPara="1" wrap="square" lIns="93175" tIns="46575" rIns="93175" bIns="46575" anchor="t" anchorCtr="0">
            <a:noAutofit/>
          </a:bodyPr>
          <a:lstStyle/>
          <a:p>
            <a:pPr marL="0" lvl="0" indent="0" algn="l" rtl="0">
              <a:lnSpc>
                <a:spcPct val="115000"/>
              </a:lnSpc>
              <a:spcBef>
                <a:spcPts val="1200"/>
              </a:spcBef>
              <a:spcAft>
                <a:spcPts val="1200"/>
              </a:spcAft>
              <a:buSzPts val="1400"/>
              <a:buNone/>
            </a:pPr>
            <a:r>
              <a:rPr lang="en-US" sz="1100">
                <a:latin typeface="Times"/>
                <a:ea typeface="Times"/>
                <a:cs typeface="Times"/>
                <a:sym typeface="Times"/>
              </a:rPr>
              <a:t>Slide 6, review these examples of universal closets with students</a:t>
            </a:r>
            <a:endParaRPr sz="1100" i="1">
              <a:latin typeface="Times"/>
              <a:ea typeface="Times"/>
              <a:cs typeface="Times"/>
              <a:sym typeface="Times"/>
            </a:endParaRPr>
          </a:p>
        </p:txBody>
      </p:sp>
      <p:sp>
        <p:nvSpPr>
          <p:cNvPr id="134" name="Google Shape;134;g252dccd7084_0_18: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252dccd7084_0_24:notes"/>
          <p:cNvSpPr txBox="1">
            <a:spLocks noGrp="1"/>
          </p:cNvSpPr>
          <p:nvPr>
            <p:ph type="body" idx="1"/>
          </p:nvPr>
        </p:nvSpPr>
        <p:spPr>
          <a:xfrm>
            <a:off x="701040" y="4415790"/>
            <a:ext cx="5608200" cy="4183500"/>
          </a:xfrm>
          <a:prstGeom prst="rect">
            <a:avLst/>
          </a:prstGeom>
          <a:noFill/>
          <a:ln>
            <a:noFill/>
          </a:ln>
        </p:spPr>
        <p:txBody>
          <a:bodyPr spcFirstLastPara="1" wrap="square" lIns="93175" tIns="46575" rIns="93175" bIns="46575" anchor="t" anchorCtr="0">
            <a:noAutofit/>
          </a:bodyPr>
          <a:lstStyle/>
          <a:p>
            <a:pPr marL="0" lvl="0" indent="0" algn="l" rtl="0">
              <a:lnSpc>
                <a:spcPct val="115000"/>
              </a:lnSpc>
              <a:spcBef>
                <a:spcPts val="1200"/>
              </a:spcBef>
              <a:spcAft>
                <a:spcPts val="0"/>
              </a:spcAft>
              <a:buClr>
                <a:schemeClr val="dk1"/>
              </a:buClr>
              <a:buSzPts val="1400"/>
              <a:buFont typeface="Arial"/>
              <a:buNone/>
            </a:pPr>
            <a:r>
              <a:rPr lang="en-US" sz="1100">
                <a:latin typeface="Times"/>
                <a:ea typeface="Times"/>
                <a:cs typeface="Times"/>
                <a:sym typeface="Times"/>
              </a:rPr>
              <a:t>Slide 7, review these examples of universal bathrooms with students</a:t>
            </a:r>
            <a:endParaRPr sz="1100" i="1">
              <a:latin typeface="Times"/>
              <a:ea typeface="Times"/>
              <a:cs typeface="Times"/>
              <a:sym typeface="Times"/>
            </a:endParaRPr>
          </a:p>
          <a:p>
            <a:pPr marL="0" lvl="0" indent="0" algn="l" rtl="0">
              <a:lnSpc>
                <a:spcPct val="115000"/>
              </a:lnSpc>
              <a:spcBef>
                <a:spcPts val="1200"/>
              </a:spcBef>
              <a:spcAft>
                <a:spcPts val="1200"/>
              </a:spcAft>
              <a:buSzPts val="1400"/>
              <a:buNone/>
            </a:pPr>
            <a:endParaRPr sz="1100">
              <a:latin typeface="Times"/>
              <a:ea typeface="Times"/>
              <a:cs typeface="Times"/>
              <a:sym typeface="Times"/>
            </a:endParaRPr>
          </a:p>
        </p:txBody>
      </p:sp>
      <p:sp>
        <p:nvSpPr>
          <p:cNvPr id="143" name="Google Shape;143;g252dccd7084_0_24: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252dccd7084_0_41:notes"/>
          <p:cNvSpPr txBox="1">
            <a:spLocks noGrp="1"/>
          </p:cNvSpPr>
          <p:nvPr>
            <p:ph type="body" idx="1"/>
          </p:nvPr>
        </p:nvSpPr>
        <p:spPr>
          <a:xfrm>
            <a:off x="701040" y="4415790"/>
            <a:ext cx="5608200" cy="4183500"/>
          </a:xfrm>
          <a:prstGeom prst="rect">
            <a:avLst/>
          </a:prstGeom>
          <a:noFill/>
          <a:ln>
            <a:noFill/>
          </a:ln>
        </p:spPr>
        <p:txBody>
          <a:bodyPr spcFirstLastPara="1" wrap="square" lIns="93175" tIns="46575" rIns="93175" bIns="46575" anchor="t" anchorCtr="0">
            <a:noAutofit/>
          </a:bodyPr>
          <a:lstStyle/>
          <a:p>
            <a:pPr marL="0" lvl="0" indent="0" algn="l" rtl="0">
              <a:lnSpc>
                <a:spcPct val="115000"/>
              </a:lnSpc>
              <a:spcBef>
                <a:spcPts val="1200"/>
              </a:spcBef>
              <a:spcAft>
                <a:spcPts val="0"/>
              </a:spcAft>
              <a:buSzPts val="1400"/>
              <a:buNone/>
            </a:pPr>
            <a:r>
              <a:rPr lang="en-US" sz="1100">
                <a:latin typeface="Times"/>
                <a:ea typeface="Times"/>
                <a:cs typeface="Times"/>
                <a:sym typeface="Times"/>
              </a:rPr>
              <a:t>Slide 8, review these examples of universal bathrooms with students</a:t>
            </a:r>
            <a:endParaRPr sz="1100" i="1">
              <a:latin typeface="Times"/>
              <a:ea typeface="Times"/>
              <a:cs typeface="Times"/>
              <a:sym typeface="Times"/>
            </a:endParaRPr>
          </a:p>
          <a:p>
            <a:pPr marL="0" lvl="0" indent="0" algn="l" rtl="0">
              <a:lnSpc>
                <a:spcPct val="115000"/>
              </a:lnSpc>
              <a:spcBef>
                <a:spcPts val="1200"/>
              </a:spcBef>
              <a:spcAft>
                <a:spcPts val="1200"/>
              </a:spcAft>
              <a:buSzPts val="1400"/>
              <a:buNone/>
            </a:pPr>
            <a:endParaRPr sz="1100">
              <a:latin typeface="Times"/>
              <a:ea typeface="Times"/>
              <a:cs typeface="Times"/>
              <a:sym typeface="Times"/>
            </a:endParaRPr>
          </a:p>
        </p:txBody>
      </p:sp>
      <p:sp>
        <p:nvSpPr>
          <p:cNvPr id="152" name="Google Shape;152;g252dccd7084_0_41: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3:notes"/>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160" name="Google Shape;160;p3: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www.realityworks.com/" TargetMode="External"/><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www.realityworks.com/" TargetMode="External"/><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hyperlink" Target="http://www.realityworks.com/" TargetMode="Externa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hyperlink" Target="http://www.realityworks.com/" TargetMode="External"/></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www.realityworks.com/"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4_Title Slide">
  <p:cSld name="4_Title Slide">
    <p:spTree>
      <p:nvGrpSpPr>
        <p:cNvPr id="1" name="Shape 17"/>
        <p:cNvGrpSpPr/>
        <p:nvPr/>
      </p:nvGrpSpPr>
      <p:grpSpPr>
        <a:xfrm>
          <a:off x="0" y="0"/>
          <a:ext cx="0" cy="0"/>
          <a:chOff x="0" y="0"/>
          <a:chExt cx="0" cy="0"/>
        </a:xfrm>
      </p:grpSpPr>
      <p:sp>
        <p:nvSpPr>
          <p:cNvPr id="18" name="Google Shape;18;p5"/>
          <p:cNvSpPr txBox="1">
            <a:spLocks noGrp="1"/>
          </p:cNvSpPr>
          <p:nvPr>
            <p:ph type="ftr" idx="11"/>
          </p:nvPr>
        </p:nvSpPr>
        <p:spPr>
          <a:xfrm>
            <a:off x="304799" y="6324602"/>
            <a:ext cx="3539039"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5"/>
          <p:cNvSpPr txBox="1">
            <a:spLocks noGrp="1"/>
          </p:cNvSpPr>
          <p:nvPr>
            <p:ph type="sldNum" idx="12"/>
          </p:nvPr>
        </p:nvSpPr>
        <p:spPr>
          <a:xfrm>
            <a:off x="4148637" y="6324602"/>
            <a:ext cx="838200"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a:t>
            </a:fld>
            <a:endParaRPr/>
          </a:p>
        </p:txBody>
      </p:sp>
      <p:pic>
        <p:nvPicPr>
          <p:cNvPr id="20" name="Google Shape;20;p5"/>
          <p:cNvPicPr preferRelativeResize="0"/>
          <p:nvPr/>
        </p:nvPicPr>
        <p:blipFill rotWithShape="1">
          <a:blip r:embed="rId2">
            <a:alphaModFix/>
          </a:blip>
          <a:srcRect/>
          <a:stretch/>
        </p:blipFill>
        <p:spPr>
          <a:xfrm>
            <a:off x="6172200" y="685800"/>
            <a:ext cx="2581276" cy="1006523"/>
          </a:xfrm>
          <a:prstGeom prst="rect">
            <a:avLst/>
          </a:prstGeom>
          <a:noFill/>
          <a:ln>
            <a:noFill/>
          </a:ln>
        </p:spPr>
      </p:pic>
      <p:sp>
        <p:nvSpPr>
          <p:cNvPr id="21" name="Google Shape;21;p5"/>
          <p:cNvSpPr/>
          <p:nvPr/>
        </p:nvSpPr>
        <p:spPr>
          <a:xfrm>
            <a:off x="0" y="0"/>
            <a:ext cx="9144000" cy="6096000"/>
          </a:xfrm>
          <a:prstGeom prst="rect">
            <a:avLst/>
          </a:prstGeom>
          <a:solidFill>
            <a:srgbClr val="5959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2" name="Google Shape;22;p5"/>
          <p:cNvSpPr txBox="1">
            <a:spLocks noGrp="1"/>
          </p:cNvSpPr>
          <p:nvPr>
            <p:ph type="title"/>
          </p:nvPr>
        </p:nvSpPr>
        <p:spPr>
          <a:xfrm>
            <a:off x="457200" y="1692322"/>
            <a:ext cx="8229600" cy="2727277"/>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3" name="Google Shape;23;p5"/>
          <p:cNvSpPr/>
          <p:nvPr/>
        </p:nvSpPr>
        <p:spPr>
          <a:xfrm>
            <a:off x="6881564" y="5791200"/>
            <a:ext cx="2262436" cy="304800"/>
          </a:xfrm>
          <a:custGeom>
            <a:avLst/>
            <a:gdLst/>
            <a:ahLst/>
            <a:cxnLst/>
            <a:rect l="l" t="t" r="r" b="b"/>
            <a:pathLst>
              <a:path w="2564094" h="323846" extrusionOk="0">
                <a:moveTo>
                  <a:pt x="308865" y="0"/>
                </a:moveTo>
                <a:lnTo>
                  <a:pt x="2564094" y="0"/>
                </a:lnTo>
                <a:lnTo>
                  <a:pt x="2564094" y="323846"/>
                </a:lnTo>
                <a:lnTo>
                  <a:pt x="0" y="323846"/>
                </a:lnTo>
                <a:lnTo>
                  <a:pt x="308865" y="0"/>
                </a:lnTo>
                <a:close/>
              </a:path>
            </a:pathLst>
          </a:custGeom>
          <a:solidFill>
            <a:srgbClr val="7F7F7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4" name="Google Shape;24;p5">
            <a:hlinkClick r:id="rId3"/>
          </p:cNvPr>
          <p:cNvSpPr txBox="1"/>
          <p:nvPr/>
        </p:nvSpPr>
        <p:spPr>
          <a:xfrm>
            <a:off x="7239000" y="5791200"/>
            <a:ext cx="1752600" cy="304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US" sz="1100" b="1" i="0" u="none" strike="noStrike" cap="none">
                <a:solidFill>
                  <a:schemeClr val="lt1"/>
                </a:solidFill>
                <a:latin typeface="Arial"/>
                <a:ea typeface="Arial"/>
                <a:cs typeface="Arial"/>
                <a:sym typeface="Arial"/>
              </a:rPr>
              <a:t>www.realityworks.com</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_Content with Caption" type="objTx">
  <p:cSld name="OBJECT_WITH_CAPTION_TEXT">
    <p:spTree>
      <p:nvGrpSpPr>
        <p:cNvPr id="1" name="Shape 77"/>
        <p:cNvGrpSpPr/>
        <p:nvPr/>
      </p:nvGrpSpPr>
      <p:grpSpPr>
        <a:xfrm>
          <a:off x="0" y="0"/>
          <a:ext cx="0" cy="0"/>
          <a:chOff x="0" y="0"/>
          <a:chExt cx="0" cy="0"/>
        </a:xfrm>
      </p:grpSpPr>
      <p:sp>
        <p:nvSpPr>
          <p:cNvPr id="78" name="Google Shape;78;p14"/>
          <p:cNvSpPr txBox="1">
            <a:spLocks noGrp="1"/>
          </p:cNvSpPr>
          <p:nvPr>
            <p:ph type="title"/>
          </p:nvPr>
        </p:nvSpPr>
        <p:spPr>
          <a:xfrm>
            <a:off x="457204" y="609600"/>
            <a:ext cx="3008313" cy="8255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chemeClr val="dk1"/>
              </a:buClr>
              <a:buSzPts val="2000"/>
              <a:buFont typeface="Arial"/>
              <a:buNone/>
              <a:defRPr sz="20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9" name="Google Shape;79;p14"/>
          <p:cNvSpPr txBox="1">
            <a:spLocks noGrp="1"/>
          </p:cNvSpPr>
          <p:nvPr>
            <p:ph type="body" idx="1"/>
          </p:nvPr>
        </p:nvSpPr>
        <p:spPr>
          <a:xfrm>
            <a:off x="3575050" y="609601"/>
            <a:ext cx="5111750" cy="5167409"/>
          </a:xfrm>
          <a:prstGeom prst="rect">
            <a:avLst/>
          </a:prstGeom>
          <a:noFill/>
          <a:ln>
            <a:noFill/>
          </a:ln>
        </p:spPr>
        <p:txBody>
          <a:bodyPr spcFirstLastPara="1" wrap="square" lIns="91425" tIns="45700" rIns="91425" bIns="45700" anchor="t" anchorCtr="0">
            <a:no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lnSpc>
                <a:spcPct val="100000"/>
              </a:lnSpc>
              <a:spcBef>
                <a:spcPts val="560"/>
              </a:spcBef>
              <a:spcAft>
                <a:spcPts val="0"/>
              </a:spcAft>
              <a:buClr>
                <a:schemeClr val="lt1"/>
              </a:buClr>
              <a:buSzPts val="2800"/>
              <a:buFont typeface="Arial"/>
              <a:buChar char="–"/>
              <a:defRPr sz="2800" b="0" i="0" u="none" strike="noStrike" cap="none">
                <a:solidFill>
                  <a:schemeClr val="lt1"/>
                </a:solidFill>
                <a:latin typeface="Arial"/>
                <a:ea typeface="Arial"/>
                <a:cs typeface="Arial"/>
                <a:sym typeface="Arial"/>
              </a:defRPr>
            </a:lvl2pPr>
            <a:lvl3pPr marL="1371600" marR="0" lvl="2" indent="-381000" algn="l" rtl="0">
              <a:lnSpc>
                <a:spcPct val="100000"/>
              </a:lnSpc>
              <a:spcBef>
                <a:spcPts val="48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3pPr>
            <a:lvl4pPr marL="1828800" marR="0" lvl="3" indent="-355600" algn="l" rtl="0">
              <a:lnSpc>
                <a:spcPct val="100000"/>
              </a:lnSpc>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4pPr>
            <a:lvl5pPr marL="2286000" marR="0" lvl="4" indent="-355600" algn="l" rtl="0">
              <a:lnSpc>
                <a:spcPct val="100000"/>
              </a:lnSpc>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0" name="Google Shape;80;p14"/>
          <p:cNvSpPr txBox="1">
            <a:spLocks noGrp="1"/>
          </p:cNvSpPr>
          <p:nvPr>
            <p:ph type="body" idx="2"/>
          </p:nvPr>
        </p:nvSpPr>
        <p:spPr>
          <a:xfrm>
            <a:off x="457204" y="1435105"/>
            <a:ext cx="3008313" cy="435609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1pPr>
            <a:lvl2pPr marL="914400" marR="0" lvl="1" indent="-228600" algn="l" rtl="0">
              <a:lnSpc>
                <a:spcPct val="100000"/>
              </a:lnSpc>
              <a:spcBef>
                <a:spcPts val="24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L="1371600" marR="0" lvl="2" indent="-228600" algn="l" rtl="0">
              <a:lnSpc>
                <a:spcPct val="100000"/>
              </a:lnSpc>
              <a:spcBef>
                <a:spcPts val="200"/>
              </a:spcBef>
              <a:spcAft>
                <a:spcPts val="0"/>
              </a:spcAft>
              <a:buClr>
                <a:schemeClr val="lt1"/>
              </a:buClr>
              <a:buSzPts val="1000"/>
              <a:buFont typeface="Arial"/>
              <a:buNone/>
              <a:defRPr sz="1000" b="0" i="0" u="none" strike="noStrike" cap="none">
                <a:solidFill>
                  <a:schemeClr val="lt1"/>
                </a:solidFill>
                <a:latin typeface="Arial"/>
                <a:ea typeface="Arial"/>
                <a:cs typeface="Arial"/>
                <a:sym typeface="Arial"/>
              </a:defRPr>
            </a:lvl3pPr>
            <a:lvl4pPr marL="1828800" marR="0" lvl="3" indent="-228600" algn="l" rtl="0">
              <a:lnSpc>
                <a:spcPct val="100000"/>
              </a:lnSpc>
              <a:spcBef>
                <a:spcPts val="18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4pPr>
            <a:lvl5pPr marL="2286000" marR="0" lvl="4" indent="-228600" algn="l" rtl="0">
              <a:lnSpc>
                <a:spcPct val="100000"/>
              </a:lnSpc>
              <a:spcBef>
                <a:spcPts val="18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5pPr>
            <a:lvl6pPr marL="2743200" marR="0" lvl="5"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81" name="Google Shape;81;p14"/>
          <p:cNvSpPr txBox="1">
            <a:spLocks noGrp="1"/>
          </p:cNvSpPr>
          <p:nvPr>
            <p:ph type="ftr" idx="11"/>
          </p:nvPr>
        </p:nvSpPr>
        <p:spPr>
          <a:xfrm>
            <a:off x="304799" y="6324602"/>
            <a:ext cx="3539039"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4"/>
          <p:cNvSpPr txBox="1">
            <a:spLocks noGrp="1"/>
          </p:cNvSpPr>
          <p:nvPr>
            <p:ph type="sldNum" idx="12"/>
          </p:nvPr>
        </p:nvSpPr>
        <p:spPr>
          <a:xfrm>
            <a:off x="4152900" y="6324602"/>
            <a:ext cx="838200"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Picture with Caption" type="picTx">
  <p:cSld name="PICTURE_WITH_CAPTION_TEXT">
    <p:spTree>
      <p:nvGrpSpPr>
        <p:cNvPr id="1" name="Shape 83"/>
        <p:cNvGrpSpPr/>
        <p:nvPr/>
      </p:nvGrpSpPr>
      <p:grpSpPr>
        <a:xfrm>
          <a:off x="0" y="0"/>
          <a:ext cx="0" cy="0"/>
          <a:chOff x="0" y="0"/>
          <a:chExt cx="0" cy="0"/>
        </a:xfrm>
      </p:grpSpPr>
      <p:sp>
        <p:nvSpPr>
          <p:cNvPr id="84" name="Google Shape;84;p15"/>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chemeClr val="dk1"/>
              </a:buClr>
              <a:buSzPts val="2000"/>
              <a:buFont typeface="Arial"/>
              <a:buNone/>
              <a:defRPr sz="20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5" name="Google Shape;85;p15"/>
          <p:cNvSpPr>
            <a:spLocks noGrp="1"/>
          </p:cNvSpPr>
          <p:nvPr>
            <p:ph type="pic" idx="2"/>
          </p:nvPr>
        </p:nvSpPr>
        <p:spPr>
          <a:xfrm>
            <a:off x="1792288" y="612775"/>
            <a:ext cx="5486400" cy="4114800"/>
          </a:xfrm>
          <a:prstGeom prst="rect">
            <a:avLst/>
          </a:prstGeom>
          <a:noFill/>
          <a:ln>
            <a:noFill/>
          </a:ln>
        </p:spPr>
      </p:sp>
      <p:sp>
        <p:nvSpPr>
          <p:cNvPr id="86" name="Google Shape;86;p15"/>
          <p:cNvSpPr txBox="1">
            <a:spLocks noGrp="1"/>
          </p:cNvSpPr>
          <p:nvPr>
            <p:ph type="body" idx="1"/>
          </p:nvPr>
        </p:nvSpPr>
        <p:spPr>
          <a:xfrm>
            <a:off x="1792288" y="5367341"/>
            <a:ext cx="5486400" cy="50006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1pPr>
            <a:lvl2pPr marL="914400" marR="0" lvl="1" indent="-228600" algn="l" rtl="0">
              <a:lnSpc>
                <a:spcPct val="100000"/>
              </a:lnSpc>
              <a:spcBef>
                <a:spcPts val="240"/>
              </a:spcBef>
              <a:spcAft>
                <a:spcPts val="0"/>
              </a:spcAft>
              <a:buClr>
                <a:schemeClr val="lt1"/>
              </a:buClr>
              <a:buSzPts val="1200"/>
              <a:buFont typeface="Arial"/>
              <a:buNone/>
              <a:defRPr sz="1200" b="0" i="0" u="none" strike="noStrike" cap="none">
                <a:solidFill>
                  <a:schemeClr val="lt1"/>
                </a:solidFill>
                <a:latin typeface="Arial"/>
                <a:ea typeface="Arial"/>
                <a:cs typeface="Arial"/>
                <a:sym typeface="Arial"/>
              </a:defRPr>
            </a:lvl2pPr>
            <a:lvl3pPr marL="1371600" marR="0" lvl="2" indent="-228600" algn="l" rtl="0">
              <a:lnSpc>
                <a:spcPct val="100000"/>
              </a:lnSpc>
              <a:spcBef>
                <a:spcPts val="200"/>
              </a:spcBef>
              <a:spcAft>
                <a:spcPts val="0"/>
              </a:spcAft>
              <a:buClr>
                <a:schemeClr val="lt1"/>
              </a:buClr>
              <a:buSzPts val="1000"/>
              <a:buFont typeface="Arial"/>
              <a:buNone/>
              <a:defRPr sz="1000" b="0" i="0" u="none" strike="noStrike" cap="none">
                <a:solidFill>
                  <a:schemeClr val="lt1"/>
                </a:solidFill>
                <a:latin typeface="Arial"/>
                <a:ea typeface="Arial"/>
                <a:cs typeface="Arial"/>
                <a:sym typeface="Arial"/>
              </a:defRPr>
            </a:lvl3pPr>
            <a:lvl4pPr marL="1828800" marR="0" lvl="3" indent="-228600" algn="l" rtl="0">
              <a:lnSpc>
                <a:spcPct val="100000"/>
              </a:lnSpc>
              <a:spcBef>
                <a:spcPts val="18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4pPr>
            <a:lvl5pPr marL="2286000" marR="0" lvl="4" indent="-228600" algn="l" rtl="0">
              <a:lnSpc>
                <a:spcPct val="100000"/>
              </a:lnSpc>
              <a:spcBef>
                <a:spcPts val="180"/>
              </a:spcBef>
              <a:spcAft>
                <a:spcPts val="0"/>
              </a:spcAft>
              <a:buClr>
                <a:schemeClr val="lt1"/>
              </a:buClr>
              <a:buSzPts val="900"/>
              <a:buFont typeface="Arial"/>
              <a:buNone/>
              <a:defRPr sz="900" b="0" i="0" u="none" strike="noStrike" cap="none">
                <a:solidFill>
                  <a:schemeClr val="lt1"/>
                </a:solidFill>
                <a:latin typeface="Arial"/>
                <a:ea typeface="Arial"/>
                <a:cs typeface="Arial"/>
                <a:sym typeface="Arial"/>
              </a:defRPr>
            </a:lvl5pPr>
            <a:lvl6pPr marL="2743200" marR="0" lvl="5"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87" name="Google Shape;87;p15"/>
          <p:cNvSpPr txBox="1">
            <a:spLocks noGrp="1"/>
          </p:cNvSpPr>
          <p:nvPr>
            <p:ph type="ftr" idx="11"/>
          </p:nvPr>
        </p:nvSpPr>
        <p:spPr>
          <a:xfrm>
            <a:off x="304799" y="6324602"/>
            <a:ext cx="3539039"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p15"/>
          <p:cNvSpPr txBox="1">
            <a:spLocks noGrp="1"/>
          </p:cNvSpPr>
          <p:nvPr>
            <p:ph type="sldNum" idx="12"/>
          </p:nvPr>
        </p:nvSpPr>
        <p:spPr>
          <a:xfrm>
            <a:off x="4148637" y="6324602"/>
            <a:ext cx="838200"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Title and Content" type="obj">
  <p:cSld name="OBJECT">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57200" y="579437"/>
            <a:ext cx="8229600" cy="1121834"/>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Clr>
                <a:schemeClr val="dk1"/>
              </a:buClr>
              <a:buSzPts val="4400"/>
              <a:buFont typeface="Arial"/>
              <a:buNone/>
              <a:defRPr sz="44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7" name="Google Shape;27;p6"/>
          <p:cNvSpPr txBox="1">
            <a:spLocks noGrp="1"/>
          </p:cNvSpPr>
          <p:nvPr>
            <p:ph type="body" idx="1"/>
          </p:nvPr>
        </p:nvSpPr>
        <p:spPr>
          <a:xfrm>
            <a:off x="457200" y="1828800"/>
            <a:ext cx="8229600" cy="3962400"/>
          </a:xfrm>
          <a:prstGeom prst="rect">
            <a:avLst/>
          </a:prstGeom>
          <a:noFill/>
          <a:ln>
            <a:noFill/>
          </a:ln>
        </p:spPr>
        <p:txBody>
          <a:bodyPr spcFirstLastPara="1" wrap="square" lIns="91425" tIns="45700" rIns="91425" bIns="45700" anchor="t" anchorCtr="0">
            <a:no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8" name="Google Shape;28;p6"/>
          <p:cNvSpPr txBox="1">
            <a:spLocks noGrp="1"/>
          </p:cNvSpPr>
          <p:nvPr>
            <p:ph type="ftr" idx="11"/>
          </p:nvPr>
        </p:nvSpPr>
        <p:spPr>
          <a:xfrm>
            <a:off x="304799" y="6324602"/>
            <a:ext cx="3539039"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6"/>
          <p:cNvSpPr txBox="1">
            <a:spLocks noGrp="1"/>
          </p:cNvSpPr>
          <p:nvPr>
            <p:ph type="sldNum" idx="12"/>
          </p:nvPr>
        </p:nvSpPr>
        <p:spPr>
          <a:xfrm>
            <a:off x="4148637" y="6324602"/>
            <a:ext cx="838200"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30"/>
        <p:cNvGrpSpPr/>
        <p:nvPr/>
      </p:nvGrpSpPr>
      <p:grpSpPr>
        <a:xfrm>
          <a:off x="0" y="0"/>
          <a:ext cx="0" cy="0"/>
          <a:chOff x="0" y="0"/>
          <a:chExt cx="0" cy="0"/>
        </a:xfrm>
      </p:grpSpPr>
      <p:sp>
        <p:nvSpPr>
          <p:cNvPr id="31" name="Google Shape;31;p7"/>
          <p:cNvSpPr/>
          <p:nvPr/>
        </p:nvSpPr>
        <p:spPr>
          <a:xfrm>
            <a:off x="0" y="0"/>
            <a:ext cx="9144000" cy="6096000"/>
          </a:xfrm>
          <a:prstGeom prst="rect">
            <a:avLst/>
          </a:prstGeom>
          <a:solidFill>
            <a:srgbClr val="5959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2" name="Google Shape;32;p7"/>
          <p:cNvSpPr txBox="1">
            <a:spLocks noGrp="1"/>
          </p:cNvSpPr>
          <p:nvPr>
            <p:ph type="ftr" idx="11"/>
          </p:nvPr>
        </p:nvSpPr>
        <p:spPr>
          <a:xfrm>
            <a:off x="304799" y="6324602"/>
            <a:ext cx="3539039"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7"/>
          <p:cNvSpPr txBox="1">
            <a:spLocks noGrp="1"/>
          </p:cNvSpPr>
          <p:nvPr>
            <p:ph type="sldNum" idx="12"/>
          </p:nvPr>
        </p:nvSpPr>
        <p:spPr>
          <a:xfrm>
            <a:off x="4152900" y="6324602"/>
            <a:ext cx="838200"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a:t>
            </a:fld>
            <a:endParaRPr/>
          </a:p>
        </p:txBody>
      </p:sp>
      <p:pic>
        <p:nvPicPr>
          <p:cNvPr id="34" name="Google Shape;34;p7"/>
          <p:cNvPicPr preferRelativeResize="0"/>
          <p:nvPr/>
        </p:nvPicPr>
        <p:blipFill rotWithShape="1">
          <a:blip r:embed="rId2">
            <a:alphaModFix/>
          </a:blip>
          <a:srcRect t="37216"/>
          <a:stretch/>
        </p:blipFill>
        <p:spPr>
          <a:xfrm>
            <a:off x="1304138" y="2514599"/>
            <a:ext cx="6620662" cy="1871145"/>
          </a:xfrm>
          <a:prstGeom prst="rect">
            <a:avLst/>
          </a:prstGeom>
          <a:noFill/>
          <a:ln>
            <a:noFill/>
          </a:ln>
        </p:spPr>
      </p:pic>
      <p:sp>
        <p:nvSpPr>
          <p:cNvPr id="35" name="Google Shape;35;p7"/>
          <p:cNvSpPr/>
          <p:nvPr/>
        </p:nvSpPr>
        <p:spPr>
          <a:xfrm>
            <a:off x="6881564" y="5791200"/>
            <a:ext cx="2262436" cy="304800"/>
          </a:xfrm>
          <a:custGeom>
            <a:avLst/>
            <a:gdLst/>
            <a:ahLst/>
            <a:cxnLst/>
            <a:rect l="l" t="t" r="r" b="b"/>
            <a:pathLst>
              <a:path w="2564094" h="323846" extrusionOk="0">
                <a:moveTo>
                  <a:pt x="308865" y="0"/>
                </a:moveTo>
                <a:lnTo>
                  <a:pt x="2564094" y="0"/>
                </a:lnTo>
                <a:lnTo>
                  <a:pt x="2564094" y="323846"/>
                </a:lnTo>
                <a:lnTo>
                  <a:pt x="0" y="323846"/>
                </a:lnTo>
                <a:lnTo>
                  <a:pt x="308865" y="0"/>
                </a:lnTo>
                <a:close/>
              </a:path>
            </a:pathLst>
          </a:custGeom>
          <a:solidFill>
            <a:srgbClr val="7F7F7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6" name="Google Shape;36;p7">
            <a:hlinkClick r:id="rId3"/>
          </p:cNvPr>
          <p:cNvSpPr txBox="1"/>
          <p:nvPr/>
        </p:nvSpPr>
        <p:spPr>
          <a:xfrm>
            <a:off x="7239000" y="5791200"/>
            <a:ext cx="1752600" cy="304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US" sz="1100" b="1" i="0" u="none" strike="noStrike" cap="none">
                <a:solidFill>
                  <a:schemeClr val="lt1"/>
                </a:solidFill>
                <a:latin typeface="Arial"/>
                <a:ea typeface="Arial"/>
                <a:cs typeface="Arial"/>
                <a:sym typeface="Arial"/>
              </a:rPr>
              <a:t>www.realityworks.com</a:t>
            </a:r>
            <a:endParaRPr sz="1400" b="0" i="0" u="none" strike="noStrike" cap="none">
              <a:solidFill>
                <a:srgbClr val="000000"/>
              </a:solidFill>
              <a:latin typeface="Arial"/>
              <a:ea typeface="Arial"/>
              <a:cs typeface="Arial"/>
              <a:sym typeface="Arial"/>
            </a:endParaRPr>
          </a:p>
        </p:txBody>
      </p:sp>
      <p:sp>
        <p:nvSpPr>
          <p:cNvPr id="37" name="Google Shape;37;p7"/>
          <p:cNvSpPr txBox="1"/>
          <p:nvPr/>
        </p:nvSpPr>
        <p:spPr>
          <a:xfrm>
            <a:off x="381000" y="1371600"/>
            <a:ext cx="8382000" cy="11430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2000"/>
              <a:buFont typeface="Arial"/>
              <a:buNone/>
            </a:pPr>
            <a:r>
              <a:rPr lang="en-US" sz="2000" b="0" i="0" u="none" strike="noStrike" cap="none">
                <a:solidFill>
                  <a:schemeClr val="lt1"/>
                </a:solidFill>
                <a:latin typeface="Arial"/>
                <a:ea typeface="Arial"/>
                <a:cs typeface="Arial"/>
                <a:sym typeface="Arial"/>
              </a:rPr>
              <a:t>For more information please contact Realityworks, Inc. </a:t>
            </a:r>
            <a:br>
              <a:rPr lang="en-US" sz="2000" b="0" i="0" u="none" strike="noStrike" cap="none">
                <a:solidFill>
                  <a:schemeClr val="lt1"/>
                </a:solidFill>
                <a:latin typeface="Arial"/>
                <a:ea typeface="Arial"/>
                <a:cs typeface="Arial"/>
                <a:sym typeface="Arial"/>
              </a:rPr>
            </a:br>
            <a:r>
              <a:rPr lang="en-US" sz="2000" b="0" i="0" u="none" strike="noStrike" cap="none">
                <a:solidFill>
                  <a:schemeClr val="lt1"/>
                </a:solidFill>
                <a:latin typeface="Arial"/>
                <a:ea typeface="Arial"/>
                <a:cs typeface="Arial"/>
                <a:sym typeface="Arial"/>
              </a:rPr>
              <a:t>through email at information@realityworks.com </a:t>
            </a:r>
            <a:br>
              <a:rPr lang="en-US" sz="2000" b="0" i="0" u="none" strike="noStrike" cap="none">
                <a:solidFill>
                  <a:schemeClr val="lt1"/>
                </a:solidFill>
                <a:latin typeface="Arial"/>
                <a:ea typeface="Arial"/>
                <a:cs typeface="Arial"/>
                <a:sym typeface="Arial"/>
              </a:rPr>
            </a:br>
            <a:r>
              <a:rPr lang="en-US" sz="2000" b="0" i="0" u="none" strike="noStrike" cap="none">
                <a:solidFill>
                  <a:schemeClr val="lt1"/>
                </a:solidFill>
                <a:latin typeface="Arial"/>
                <a:ea typeface="Arial"/>
                <a:cs typeface="Arial"/>
                <a:sym typeface="Arial"/>
              </a:rPr>
              <a:t>or call toll free at 800.830.1416</a:t>
            </a:r>
            <a:endParaRPr sz="1400" b="0" i="0" u="none" strike="noStrike" cap="none">
              <a:solidFill>
                <a:srgbClr val="000000"/>
              </a:solidFill>
              <a:latin typeface="Arial"/>
              <a:ea typeface="Arial"/>
              <a:cs typeface="Arial"/>
              <a:sym typeface="Arial"/>
            </a:endParaRPr>
          </a:p>
        </p:txBody>
      </p:sp>
      <p:sp>
        <p:nvSpPr>
          <p:cNvPr id="38" name="Google Shape;38;p7"/>
          <p:cNvSpPr txBox="1"/>
          <p:nvPr/>
        </p:nvSpPr>
        <p:spPr>
          <a:xfrm>
            <a:off x="378823" y="5791200"/>
            <a:ext cx="2438401"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Part number	</a:t>
            </a:r>
            <a:r>
              <a:rPr lang="en-US" sz="900" b="0" i="0" u="none" strike="noStrike" cap="none">
                <a:solidFill>
                  <a:schemeClr val="dk1"/>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39"/>
        <p:cNvGrpSpPr/>
        <p:nvPr/>
      </p:nvGrpSpPr>
      <p:grpSpPr>
        <a:xfrm>
          <a:off x="0" y="0"/>
          <a:ext cx="0" cy="0"/>
          <a:chOff x="0" y="0"/>
          <a:chExt cx="0" cy="0"/>
        </a:xfrm>
      </p:grpSpPr>
      <p:sp>
        <p:nvSpPr>
          <p:cNvPr id="40" name="Google Shape;40;p8"/>
          <p:cNvSpPr txBox="1">
            <a:spLocks noGrp="1"/>
          </p:cNvSpPr>
          <p:nvPr>
            <p:ph type="ftr" idx="11"/>
          </p:nvPr>
        </p:nvSpPr>
        <p:spPr>
          <a:xfrm>
            <a:off x="304799" y="6324602"/>
            <a:ext cx="3539039"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8"/>
          <p:cNvSpPr txBox="1">
            <a:spLocks noGrp="1"/>
          </p:cNvSpPr>
          <p:nvPr>
            <p:ph type="sldNum" idx="12"/>
          </p:nvPr>
        </p:nvSpPr>
        <p:spPr>
          <a:xfrm>
            <a:off x="4148637" y="6324602"/>
            <a:ext cx="838200"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a:t>
            </a:fld>
            <a:endParaRPr/>
          </a:p>
        </p:txBody>
      </p:sp>
      <p:pic>
        <p:nvPicPr>
          <p:cNvPr id="42" name="Google Shape;42;p8"/>
          <p:cNvPicPr preferRelativeResize="0"/>
          <p:nvPr/>
        </p:nvPicPr>
        <p:blipFill rotWithShape="1">
          <a:blip r:embed="rId2">
            <a:alphaModFix/>
          </a:blip>
          <a:srcRect/>
          <a:stretch/>
        </p:blipFill>
        <p:spPr>
          <a:xfrm>
            <a:off x="6172200" y="685800"/>
            <a:ext cx="2581276" cy="1006523"/>
          </a:xfrm>
          <a:prstGeom prst="rect">
            <a:avLst/>
          </a:prstGeom>
          <a:noFill/>
          <a:ln>
            <a:noFill/>
          </a:ln>
        </p:spPr>
      </p:pic>
      <p:sp>
        <p:nvSpPr>
          <p:cNvPr id="43" name="Google Shape;43;p8"/>
          <p:cNvSpPr/>
          <p:nvPr/>
        </p:nvSpPr>
        <p:spPr>
          <a:xfrm>
            <a:off x="0" y="0"/>
            <a:ext cx="9144000" cy="6096000"/>
          </a:xfrm>
          <a:prstGeom prst="rect">
            <a:avLst/>
          </a:prstGeom>
          <a:solidFill>
            <a:srgbClr val="5959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44" name="Google Shape;44;p8"/>
          <p:cNvPicPr preferRelativeResize="0"/>
          <p:nvPr/>
        </p:nvPicPr>
        <p:blipFill rotWithShape="1">
          <a:blip r:embed="rId3">
            <a:alphaModFix/>
          </a:blip>
          <a:srcRect/>
          <a:stretch/>
        </p:blipFill>
        <p:spPr>
          <a:xfrm>
            <a:off x="1857829" y="2257014"/>
            <a:ext cx="5428342" cy="1581972"/>
          </a:xfrm>
          <a:prstGeom prst="rect">
            <a:avLst/>
          </a:prstGeom>
          <a:noFill/>
          <a:ln>
            <a:noFill/>
          </a:ln>
        </p:spPr>
      </p:pic>
      <p:sp>
        <p:nvSpPr>
          <p:cNvPr id="45" name="Google Shape;45;p8"/>
          <p:cNvSpPr/>
          <p:nvPr/>
        </p:nvSpPr>
        <p:spPr>
          <a:xfrm>
            <a:off x="6881564" y="5791200"/>
            <a:ext cx="2262436" cy="304800"/>
          </a:xfrm>
          <a:custGeom>
            <a:avLst/>
            <a:gdLst/>
            <a:ahLst/>
            <a:cxnLst/>
            <a:rect l="l" t="t" r="r" b="b"/>
            <a:pathLst>
              <a:path w="2564094" h="323846" extrusionOk="0">
                <a:moveTo>
                  <a:pt x="308865" y="0"/>
                </a:moveTo>
                <a:lnTo>
                  <a:pt x="2564094" y="0"/>
                </a:lnTo>
                <a:lnTo>
                  <a:pt x="2564094" y="323846"/>
                </a:lnTo>
                <a:lnTo>
                  <a:pt x="0" y="323846"/>
                </a:lnTo>
                <a:lnTo>
                  <a:pt x="308865" y="0"/>
                </a:lnTo>
                <a:close/>
              </a:path>
            </a:pathLst>
          </a:custGeom>
          <a:solidFill>
            <a:srgbClr val="7F7F7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6" name="Google Shape;46;p8">
            <a:hlinkClick r:id="rId4"/>
          </p:cNvPr>
          <p:cNvSpPr txBox="1"/>
          <p:nvPr/>
        </p:nvSpPr>
        <p:spPr>
          <a:xfrm>
            <a:off x="7239000" y="5791200"/>
            <a:ext cx="1752600" cy="304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US" sz="1100" b="1" i="0" u="none" strike="noStrike" cap="none">
                <a:solidFill>
                  <a:schemeClr val="lt1"/>
                </a:solidFill>
                <a:latin typeface="Arial"/>
                <a:ea typeface="Arial"/>
                <a:cs typeface="Arial"/>
                <a:sym typeface="Arial"/>
              </a:rPr>
              <a:t>www.realityworks.com</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47"/>
        <p:cNvGrpSpPr/>
        <p:nvPr/>
      </p:nvGrpSpPr>
      <p:grpSpPr>
        <a:xfrm>
          <a:off x="0" y="0"/>
          <a:ext cx="0" cy="0"/>
          <a:chOff x="0" y="0"/>
          <a:chExt cx="0" cy="0"/>
        </a:xfrm>
      </p:grpSpPr>
      <p:sp>
        <p:nvSpPr>
          <p:cNvPr id="48" name="Google Shape;48;p9"/>
          <p:cNvSpPr txBox="1">
            <a:spLocks noGrp="1"/>
          </p:cNvSpPr>
          <p:nvPr>
            <p:ph type="ftr" idx="11"/>
          </p:nvPr>
        </p:nvSpPr>
        <p:spPr>
          <a:xfrm>
            <a:off x="304799" y="6324602"/>
            <a:ext cx="3539039"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9"/>
          <p:cNvSpPr txBox="1">
            <a:spLocks noGrp="1"/>
          </p:cNvSpPr>
          <p:nvPr>
            <p:ph type="sldNum" idx="12"/>
          </p:nvPr>
        </p:nvSpPr>
        <p:spPr>
          <a:xfrm>
            <a:off x="4148637" y="6324602"/>
            <a:ext cx="838200"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a:t>
            </a:fld>
            <a:endParaRPr/>
          </a:p>
        </p:txBody>
      </p:sp>
      <p:pic>
        <p:nvPicPr>
          <p:cNvPr id="50" name="Google Shape;50;p9"/>
          <p:cNvPicPr preferRelativeResize="0"/>
          <p:nvPr/>
        </p:nvPicPr>
        <p:blipFill rotWithShape="1">
          <a:blip r:embed="rId2">
            <a:alphaModFix/>
          </a:blip>
          <a:srcRect/>
          <a:stretch/>
        </p:blipFill>
        <p:spPr>
          <a:xfrm>
            <a:off x="6172200" y="685800"/>
            <a:ext cx="2581276" cy="1006523"/>
          </a:xfrm>
          <a:prstGeom prst="rect">
            <a:avLst/>
          </a:prstGeom>
          <a:noFill/>
          <a:ln>
            <a:noFill/>
          </a:ln>
        </p:spPr>
      </p:pic>
      <p:sp>
        <p:nvSpPr>
          <p:cNvPr id="51" name="Google Shape;51;p9"/>
          <p:cNvSpPr/>
          <p:nvPr/>
        </p:nvSpPr>
        <p:spPr>
          <a:xfrm>
            <a:off x="0" y="0"/>
            <a:ext cx="9144000" cy="6096000"/>
          </a:xfrm>
          <a:prstGeom prst="rect">
            <a:avLst/>
          </a:prstGeom>
          <a:solidFill>
            <a:srgbClr val="5959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52" name="Google Shape;52;p9"/>
          <p:cNvPicPr preferRelativeResize="0"/>
          <p:nvPr/>
        </p:nvPicPr>
        <p:blipFill rotWithShape="1">
          <a:blip r:embed="rId3">
            <a:alphaModFix/>
          </a:blip>
          <a:srcRect/>
          <a:stretch/>
        </p:blipFill>
        <p:spPr>
          <a:xfrm>
            <a:off x="2590800" y="1617894"/>
            <a:ext cx="3962400" cy="3352192"/>
          </a:xfrm>
          <a:prstGeom prst="rect">
            <a:avLst/>
          </a:prstGeom>
          <a:noFill/>
          <a:ln>
            <a:noFill/>
          </a:ln>
        </p:spPr>
      </p:pic>
      <p:sp>
        <p:nvSpPr>
          <p:cNvPr id="53" name="Google Shape;53;p9"/>
          <p:cNvSpPr/>
          <p:nvPr/>
        </p:nvSpPr>
        <p:spPr>
          <a:xfrm>
            <a:off x="6881564" y="5791200"/>
            <a:ext cx="2262436" cy="304800"/>
          </a:xfrm>
          <a:custGeom>
            <a:avLst/>
            <a:gdLst/>
            <a:ahLst/>
            <a:cxnLst/>
            <a:rect l="l" t="t" r="r" b="b"/>
            <a:pathLst>
              <a:path w="2564094" h="323846" extrusionOk="0">
                <a:moveTo>
                  <a:pt x="308865" y="0"/>
                </a:moveTo>
                <a:lnTo>
                  <a:pt x="2564094" y="0"/>
                </a:lnTo>
                <a:lnTo>
                  <a:pt x="2564094" y="323846"/>
                </a:lnTo>
                <a:lnTo>
                  <a:pt x="0" y="323846"/>
                </a:lnTo>
                <a:lnTo>
                  <a:pt x="308865" y="0"/>
                </a:lnTo>
                <a:close/>
              </a:path>
            </a:pathLst>
          </a:custGeom>
          <a:solidFill>
            <a:srgbClr val="7F7F7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4" name="Google Shape;54;p9">
            <a:hlinkClick r:id="rId4"/>
          </p:cNvPr>
          <p:cNvSpPr txBox="1"/>
          <p:nvPr/>
        </p:nvSpPr>
        <p:spPr>
          <a:xfrm>
            <a:off x="7239000" y="5791200"/>
            <a:ext cx="1752600" cy="304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US" sz="1100" b="1" i="0" u="none" strike="noStrike" cap="none">
                <a:solidFill>
                  <a:schemeClr val="lt1"/>
                </a:solidFill>
                <a:latin typeface="Arial"/>
                <a:ea typeface="Arial"/>
                <a:cs typeface="Arial"/>
                <a:sym typeface="Arial"/>
              </a:rPr>
              <a:t>www.realityworks.com</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55"/>
        <p:cNvGrpSpPr/>
        <p:nvPr/>
      </p:nvGrpSpPr>
      <p:grpSpPr>
        <a:xfrm>
          <a:off x="0" y="0"/>
          <a:ext cx="0" cy="0"/>
          <a:chOff x="0" y="0"/>
          <a:chExt cx="0" cy="0"/>
        </a:xfrm>
      </p:grpSpPr>
      <p:sp>
        <p:nvSpPr>
          <p:cNvPr id="56" name="Google Shape;56;p10"/>
          <p:cNvSpPr txBox="1">
            <a:spLocks noGrp="1"/>
          </p:cNvSpPr>
          <p:nvPr>
            <p:ph type="ftr" idx="11"/>
          </p:nvPr>
        </p:nvSpPr>
        <p:spPr>
          <a:xfrm>
            <a:off x="304799" y="6324602"/>
            <a:ext cx="3539039"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0"/>
          <p:cNvSpPr txBox="1">
            <a:spLocks noGrp="1"/>
          </p:cNvSpPr>
          <p:nvPr>
            <p:ph type="sldNum" idx="12"/>
          </p:nvPr>
        </p:nvSpPr>
        <p:spPr>
          <a:xfrm>
            <a:off x="4148637" y="6324602"/>
            <a:ext cx="838200"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a:t>
            </a:fld>
            <a:endParaRPr/>
          </a:p>
        </p:txBody>
      </p:sp>
      <p:pic>
        <p:nvPicPr>
          <p:cNvPr id="58" name="Google Shape;58;p10"/>
          <p:cNvPicPr preferRelativeResize="0"/>
          <p:nvPr/>
        </p:nvPicPr>
        <p:blipFill rotWithShape="1">
          <a:blip r:embed="rId2">
            <a:alphaModFix/>
          </a:blip>
          <a:srcRect/>
          <a:stretch/>
        </p:blipFill>
        <p:spPr>
          <a:xfrm>
            <a:off x="6172200" y="685800"/>
            <a:ext cx="2581276" cy="1006523"/>
          </a:xfrm>
          <a:prstGeom prst="rect">
            <a:avLst/>
          </a:prstGeom>
          <a:noFill/>
          <a:ln>
            <a:noFill/>
          </a:ln>
        </p:spPr>
      </p:pic>
      <p:sp>
        <p:nvSpPr>
          <p:cNvPr id="59" name="Google Shape;59;p10"/>
          <p:cNvSpPr/>
          <p:nvPr/>
        </p:nvSpPr>
        <p:spPr>
          <a:xfrm>
            <a:off x="0" y="0"/>
            <a:ext cx="9144000" cy="6096000"/>
          </a:xfrm>
          <a:prstGeom prst="rect">
            <a:avLst/>
          </a:prstGeom>
          <a:solidFill>
            <a:srgbClr val="5959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0" name="Google Shape;60;p10"/>
          <p:cNvSpPr/>
          <p:nvPr/>
        </p:nvSpPr>
        <p:spPr>
          <a:xfrm>
            <a:off x="6881564" y="5791200"/>
            <a:ext cx="2262436" cy="304800"/>
          </a:xfrm>
          <a:custGeom>
            <a:avLst/>
            <a:gdLst/>
            <a:ahLst/>
            <a:cxnLst/>
            <a:rect l="l" t="t" r="r" b="b"/>
            <a:pathLst>
              <a:path w="2564094" h="323846" extrusionOk="0">
                <a:moveTo>
                  <a:pt x="308865" y="0"/>
                </a:moveTo>
                <a:lnTo>
                  <a:pt x="2564094" y="0"/>
                </a:lnTo>
                <a:lnTo>
                  <a:pt x="2564094" y="323846"/>
                </a:lnTo>
                <a:lnTo>
                  <a:pt x="0" y="323846"/>
                </a:lnTo>
                <a:lnTo>
                  <a:pt x="308865" y="0"/>
                </a:lnTo>
                <a:close/>
              </a:path>
            </a:pathLst>
          </a:custGeom>
          <a:solidFill>
            <a:srgbClr val="7F7F7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1" name="Google Shape;61;p10">
            <a:hlinkClick r:id="rId3"/>
          </p:cNvPr>
          <p:cNvSpPr txBox="1"/>
          <p:nvPr/>
        </p:nvSpPr>
        <p:spPr>
          <a:xfrm>
            <a:off x="7239000" y="5791200"/>
            <a:ext cx="1752600" cy="304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US" sz="1100" b="1" i="0" u="none" strike="noStrike" cap="none">
                <a:solidFill>
                  <a:schemeClr val="lt1"/>
                </a:solidFill>
                <a:latin typeface="Arial"/>
                <a:ea typeface="Arial"/>
                <a:cs typeface="Arial"/>
                <a:sym typeface="Arial"/>
              </a:rPr>
              <a:t>www.realityworks.com</a:t>
            </a:r>
            <a:endParaRPr sz="1400" b="0" i="0" u="none" strike="noStrike" cap="none">
              <a:solidFill>
                <a:srgbClr val="000000"/>
              </a:solidFill>
              <a:latin typeface="Arial"/>
              <a:ea typeface="Arial"/>
              <a:cs typeface="Arial"/>
              <a:sym typeface="Arial"/>
            </a:endParaRPr>
          </a:p>
        </p:txBody>
      </p:sp>
      <p:sp>
        <p:nvSpPr>
          <p:cNvPr id="62" name="Google Shape;62;p10"/>
          <p:cNvSpPr txBox="1">
            <a:spLocks noGrp="1"/>
          </p:cNvSpPr>
          <p:nvPr>
            <p:ph type="title"/>
          </p:nvPr>
        </p:nvSpPr>
        <p:spPr>
          <a:xfrm>
            <a:off x="3429000" y="2057400"/>
            <a:ext cx="4800600" cy="2367724"/>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pic>
        <p:nvPicPr>
          <p:cNvPr id="63" name="Google Shape;63;p10"/>
          <p:cNvPicPr preferRelativeResize="0"/>
          <p:nvPr/>
        </p:nvPicPr>
        <p:blipFill rotWithShape="1">
          <a:blip r:embed="rId4">
            <a:alphaModFix/>
          </a:blip>
          <a:srcRect/>
          <a:stretch/>
        </p:blipFill>
        <p:spPr>
          <a:xfrm>
            <a:off x="1219200" y="1823276"/>
            <a:ext cx="1981200" cy="19812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64"/>
        <p:cNvGrpSpPr/>
        <p:nvPr/>
      </p:nvGrpSpPr>
      <p:grpSpPr>
        <a:xfrm>
          <a:off x="0" y="0"/>
          <a:ext cx="0" cy="0"/>
          <a:chOff x="0" y="0"/>
          <a:chExt cx="0" cy="0"/>
        </a:xfrm>
      </p:grpSpPr>
      <p:sp>
        <p:nvSpPr>
          <p:cNvPr id="65" name="Google Shape;65;p11"/>
          <p:cNvSpPr txBox="1">
            <a:spLocks noGrp="1"/>
          </p:cNvSpPr>
          <p:nvPr>
            <p:ph type="ftr" idx="11"/>
          </p:nvPr>
        </p:nvSpPr>
        <p:spPr>
          <a:xfrm>
            <a:off x="304799" y="6324602"/>
            <a:ext cx="3539039"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1"/>
          <p:cNvSpPr txBox="1">
            <a:spLocks noGrp="1"/>
          </p:cNvSpPr>
          <p:nvPr>
            <p:ph type="sldNum" idx="12"/>
          </p:nvPr>
        </p:nvSpPr>
        <p:spPr>
          <a:xfrm>
            <a:off x="4148637" y="6324602"/>
            <a:ext cx="838200"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67"/>
        <p:cNvGrpSpPr/>
        <p:nvPr/>
      </p:nvGrpSpPr>
      <p:grpSpPr>
        <a:xfrm>
          <a:off x="0" y="0"/>
          <a:ext cx="0" cy="0"/>
          <a:chOff x="0" y="0"/>
          <a:chExt cx="0" cy="0"/>
        </a:xfrm>
      </p:grpSpPr>
      <p:sp>
        <p:nvSpPr>
          <p:cNvPr id="68" name="Google Shape;68;p12"/>
          <p:cNvSpPr txBox="1">
            <a:spLocks noGrp="1"/>
          </p:cNvSpPr>
          <p:nvPr>
            <p:ph type="title"/>
          </p:nvPr>
        </p:nvSpPr>
        <p:spPr>
          <a:xfrm>
            <a:off x="457200" y="579437"/>
            <a:ext cx="8229600" cy="1121834"/>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Clr>
                <a:schemeClr val="dk1"/>
              </a:buClr>
              <a:buSzPts val="4400"/>
              <a:buFont typeface="Arial"/>
              <a:buNone/>
              <a:defRPr sz="44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9" name="Google Shape;69;p12"/>
          <p:cNvSpPr txBox="1">
            <a:spLocks noGrp="1"/>
          </p:cNvSpPr>
          <p:nvPr>
            <p:ph type="body" idx="1"/>
          </p:nvPr>
        </p:nvSpPr>
        <p:spPr>
          <a:xfrm>
            <a:off x="457200" y="1752603"/>
            <a:ext cx="4040188" cy="4038599"/>
          </a:xfrm>
          <a:prstGeom prst="rect">
            <a:avLst/>
          </a:prstGeom>
          <a:noFill/>
          <a:ln>
            <a:noFill/>
          </a:ln>
        </p:spPr>
        <p:txBody>
          <a:bodyPr spcFirstLastPara="1" wrap="square" lIns="91425" tIns="45700" rIns="91425" bIns="45700" anchor="t" anchorCtr="0">
            <a:noAutofit/>
          </a:bodyPr>
          <a:lstStyle>
            <a:lvl1pPr marL="457200" marR="0" lvl="0"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6pPr>
            <a:lvl7pPr marL="3200400" marR="0" lvl="6"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7pPr>
            <a:lvl8pPr marL="3657600" marR="0" lvl="7"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8pPr>
            <a:lvl9pPr marL="4114800" marR="0" lvl="8"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70" name="Google Shape;70;p12"/>
          <p:cNvSpPr txBox="1">
            <a:spLocks noGrp="1"/>
          </p:cNvSpPr>
          <p:nvPr>
            <p:ph type="body" idx="2"/>
          </p:nvPr>
        </p:nvSpPr>
        <p:spPr>
          <a:xfrm>
            <a:off x="4645029" y="1752603"/>
            <a:ext cx="4041775" cy="4038599"/>
          </a:xfrm>
          <a:prstGeom prst="rect">
            <a:avLst/>
          </a:prstGeom>
          <a:noFill/>
          <a:ln>
            <a:noFill/>
          </a:ln>
        </p:spPr>
        <p:txBody>
          <a:bodyPr spcFirstLastPara="1" wrap="square" lIns="91425" tIns="45700" rIns="91425" bIns="45700" anchor="t" anchorCtr="0">
            <a:noAutofit/>
          </a:bodyPr>
          <a:lstStyle>
            <a:lvl1pPr marL="457200" marR="0" lvl="0"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6pPr>
            <a:lvl7pPr marL="3200400" marR="0" lvl="6"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7pPr>
            <a:lvl8pPr marL="3657600" marR="0" lvl="7"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8pPr>
            <a:lvl9pPr marL="4114800" marR="0" lvl="8"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71" name="Google Shape;71;p12"/>
          <p:cNvSpPr txBox="1">
            <a:spLocks noGrp="1"/>
          </p:cNvSpPr>
          <p:nvPr>
            <p:ph type="ftr" idx="11"/>
          </p:nvPr>
        </p:nvSpPr>
        <p:spPr>
          <a:xfrm>
            <a:off x="304799" y="6324602"/>
            <a:ext cx="3539039"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12"/>
          <p:cNvSpPr txBox="1">
            <a:spLocks noGrp="1"/>
          </p:cNvSpPr>
          <p:nvPr>
            <p:ph type="sldNum" idx="12"/>
          </p:nvPr>
        </p:nvSpPr>
        <p:spPr>
          <a:xfrm>
            <a:off x="4148637" y="6324602"/>
            <a:ext cx="838200"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_Title Only" type="titleOnly">
  <p:cSld name="TITLE_ONLY">
    <p:spTree>
      <p:nvGrpSpPr>
        <p:cNvPr id="1" name="Shape 73"/>
        <p:cNvGrpSpPr/>
        <p:nvPr/>
      </p:nvGrpSpPr>
      <p:grpSpPr>
        <a:xfrm>
          <a:off x="0" y="0"/>
          <a:ext cx="0" cy="0"/>
          <a:chOff x="0" y="0"/>
          <a:chExt cx="0" cy="0"/>
        </a:xfrm>
      </p:grpSpPr>
      <p:sp>
        <p:nvSpPr>
          <p:cNvPr id="74" name="Google Shape;74;p13"/>
          <p:cNvSpPr txBox="1">
            <a:spLocks noGrp="1"/>
          </p:cNvSpPr>
          <p:nvPr>
            <p:ph type="title"/>
          </p:nvPr>
        </p:nvSpPr>
        <p:spPr>
          <a:xfrm>
            <a:off x="457200" y="579437"/>
            <a:ext cx="8229600" cy="1121834"/>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Clr>
                <a:schemeClr val="dk1"/>
              </a:buClr>
              <a:buSzPts val="4400"/>
              <a:buFont typeface="Arial"/>
              <a:buNone/>
              <a:defRPr sz="44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5" name="Google Shape;75;p13"/>
          <p:cNvSpPr txBox="1">
            <a:spLocks noGrp="1"/>
          </p:cNvSpPr>
          <p:nvPr>
            <p:ph type="ftr" idx="11"/>
          </p:nvPr>
        </p:nvSpPr>
        <p:spPr>
          <a:xfrm>
            <a:off x="304799" y="6324602"/>
            <a:ext cx="3539039"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3"/>
          <p:cNvSpPr txBox="1">
            <a:spLocks noGrp="1"/>
          </p:cNvSpPr>
          <p:nvPr>
            <p:ph type="sldNum" idx="12"/>
          </p:nvPr>
        </p:nvSpPr>
        <p:spPr>
          <a:xfrm>
            <a:off x="4148637" y="6324602"/>
            <a:ext cx="838200"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hyperlink" Target="http://www.realityworks.com/"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
          <p:cNvSpPr/>
          <p:nvPr/>
        </p:nvSpPr>
        <p:spPr>
          <a:xfrm>
            <a:off x="0" y="6096000"/>
            <a:ext cx="9144000" cy="762000"/>
          </a:xfrm>
          <a:prstGeom prst="rect">
            <a:avLst/>
          </a:prstGeom>
          <a:solidFill>
            <a:srgbClr val="ED9205"/>
          </a:solidFill>
          <a:ln>
            <a:noFill/>
          </a:ln>
          <a:effectLst>
            <a:outerShdw blurRad="40000" dist="20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 name="Google Shape;11;p4"/>
          <p:cNvSpPr txBox="1">
            <a:spLocks noGrp="1"/>
          </p:cNvSpPr>
          <p:nvPr>
            <p:ph type="ftr" idx="11"/>
          </p:nvPr>
        </p:nvSpPr>
        <p:spPr>
          <a:xfrm>
            <a:off x="304799" y="6324602"/>
            <a:ext cx="3539039"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1" i="1"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2" name="Google Shape;12;p4"/>
          <p:cNvSpPr txBox="1">
            <a:spLocks noGrp="1"/>
          </p:cNvSpPr>
          <p:nvPr>
            <p:ph type="sldNum" idx="12"/>
          </p:nvPr>
        </p:nvSpPr>
        <p:spPr>
          <a:xfrm>
            <a:off x="4148637" y="6324602"/>
            <a:ext cx="838200" cy="365125"/>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1pPr>
            <a:lvl2pPr marL="0" marR="0" lvl="1" indent="0" algn="ctr"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2pPr>
            <a:lvl3pPr marL="0" marR="0" lvl="2" indent="0" algn="ctr"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3pPr>
            <a:lvl4pPr marL="0" marR="0" lvl="3" indent="0" algn="ctr"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4pPr>
            <a:lvl5pPr marL="0" marR="0" lvl="4" indent="0" algn="ctr"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5pPr>
            <a:lvl6pPr marL="0" marR="0" lvl="5" indent="0" algn="ctr"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6pPr>
            <a:lvl7pPr marL="0" marR="0" lvl="6" indent="0" algn="ctr"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7pPr>
            <a:lvl8pPr marL="0" marR="0" lvl="7" indent="0" algn="ctr"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8pPr>
            <a:lvl9pPr marL="0" marR="0" lvl="8" indent="0" algn="ctr"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a:t>
            </a:fld>
            <a:endParaRPr/>
          </a:p>
        </p:txBody>
      </p:sp>
      <p:sp>
        <p:nvSpPr>
          <p:cNvPr id="13" name="Google Shape;13;p4">
            <a:hlinkClick r:id="rId13"/>
          </p:cNvPr>
          <p:cNvSpPr/>
          <p:nvPr/>
        </p:nvSpPr>
        <p:spPr>
          <a:xfrm>
            <a:off x="6705600" y="533400"/>
            <a:ext cx="1828800" cy="323846"/>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4" name="Google Shape;14;p4"/>
          <p:cNvPicPr preferRelativeResize="0"/>
          <p:nvPr/>
        </p:nvPicPr>
        <p:blipFill rotWithShape="1">
          <a:blip r:embed="rId14">
            <a:alphaModFix/>
          </a:blip>
          <a:srcRect/>
          <a:stretch/>
        </p:blipFill>
        <p:spPr>
          <a:xfrm>
            <a:off x="7382810" y="6270741"/>
            <a:ext cx="1464980" cy="426937"/>
          </a:xfrm>
          <a:prstGeom prst="rect">
            <a:avLst/>
          </a:prstGeom>
          <a:noFill/>
          <a:ln>
            <a:noFill/>
          </a:ln>
        </p:spPr>
      </p:pic>
      <p:sp>
        <p:nvSpPr>
          <p:cNvPr id="15" name="Google Shape;15;p4"/>
          <p:cNvSpPr/>
          <p:nvPr/>
        </p:nvSpPr>
        <p:spPr>
          <a:xfrm>
            <a:off x="6881564" y="5791200"/>
            <a:ext cx="2262436" cy="304800"/>
          </a:xfrm>
          <a:custGeom>
            <a:avLst/>
            <a:gdLst/>
            <a:ahLst/>
            <a:cxnLst/>
            <a:rect l="l" t="t" r="r" b="b"/>
            <a:pathLst>
              <a:path w="2564094" h="323846" extrusionOk="0">
                <a:moveTo>
                  <a:pt x="308865" y="0"/>
                </a:moveTo>
                <a:lnTo>
                  <a:pt x="2564094" y="0"/>
                </a:lnTo>
                <a:lnTo>
                  <a:pt x="2564094" y="323846"/>
                </a:lnTo>
                <a:lnTo>
                  <a:pt x="0" y="323846"/>
                </a:lnTo>
                <a:lnTo>
                  <a:pt x="308865" y="0"/>
                </a:lnTo>
                <a:close/>
              </a:path>
            </a:pathLst>
          </a:custGeom>
          <a:solidFill>
            <a:srgbClr val="7F7F7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 name="Google Shape;16;p4">
            <a:hlinkClick r:id="rId13"/>
          </p:cNvPr>
          <p:cNvSpPr txBox="1"/>
          <p:nvPr/>
        </p:nvSpPr>
        <p:spPr>
          <a:xfrm>
            <a:off x="7239000" y="5791200"/>
            <a:ext cx="1752600" cy="304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US" sz="1100" b="1" i="0" u="none" strike="noStrike" cap="none">
                <a:solidFill>
                  <a:schemeClr val="lt1"/>
                </a:solidFill>
                <a:latin typeface="Arial"/>
                <a:ea typeface="Arial"/>
                <a:cs typeface="Arial"/>
                <a:sym typeface="Arial"/>
              </a:rPr>
              <a:t>www.realityworks.com</a:t>
            </a:r>
            <a:endParaRPr sz="1400" b="0" i="0" u="none" strike="noStrike" cap="none">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g"/></Relationships>
</file>

<file path=ppt/slides/_rels/slide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8.jpg"/></Relationships>
</file>

<file path=ppt/slides/_rels/slide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
          <p:cNvSpPr txBox="1">
            <a:spLocks noGrp="1"/>
          </p:cNvSpPr>
          <p:nvPr>
            <p:ph type="ftr" idx="11"/>
          </p:nvPr>
        </p:nvSpPr>
        <p:spPr>
          <a:xfrm>
            <a:off x="304800" y="6324600"/>
            <a:ext cx="4199400" cy="3651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100"/>
              <a:buNone/>
            </a:pPr>
            <a:r>
              <a:rPr lang="en-US"/>
              <a:t>Interior Design Challenge Kit Curriculum</a:t>
            </a:r>
            <a:endParaRPr/>
          </a:p>
        </p:txBody>
      </p:sp>
      <p:sp>
        <p:nvSpPr>
          <p:cNvPr id="94" name="Google Shape;94;p1"/>
          <p:cNvSpPr txBox="1">
            <a:spLocks noGrp="1"/>
          </p:cNvSpPr>
          <p:nvPr>
            <p:ph type="sldNum" idx="12"/>
          </p:nvPr>
        </p:nvSpPr>
        <p:spPr>
          <a:xfrm>
            <a:off x="4148637" y="6324602"/>
            <a:ext cx="838200" cy="3651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000"/>
              <a:buNone/>
            </a:pPr>
            <a:fld id="{00000000-1234-1234-1234-123412341234}" type="slidenum">
              <a:rPr lang="en-US"/>
              <a:t>1</a:t>
            </a:fld>
            <a:endParaRPr/>
          </a:p>
        </p:txBody>
      </p:sp>
      <p:sp>
        <p:nvSpPr>
          <p:cNvPr id="95" name="Google Shape;95;p1"/>
          <p:cNvSpPr txBox="1">
            <a:spLocks noGrp="1"/>
          </p:cNvSpPr>
          <p:nvPr>
            <p:ph type="title"/>
          </p:nvPr>
        </p:nvSpPr>
        <p:spPr>
          <a:xfrm>
            <a:off x="2310225" y="52300"/>
            <a:ext cx="4800600" cy="2367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4800"/>
              <a:buFont typeface="Arial"/>
              <a:buNone/>
            </a:pPr>
            <a:r>
              <a:rPr lang="en-US" sz="4800"/>
              <a:t>Designing for Accessibility</a:t>
            </a:r>
            <a:endParaRPr/>
          </a:p>
        </p:txBody>
      </p:sp>
      <p:pic>
        <p:nvPicPr>
          <p:cNvPr id="96" name="Google Shape;96;p1"/>
          <p:cNvPicPr preferRelativeResize="0"/>
          <p:nvPr/>
        </p:nvPicPr>
        <p:blipFill rotWithShape="1">
          <a:blip r:embed="rId3">
            <a:alphaModFix/>
          </a:blip>
          <a:srcRect/>
          <a:stretch/>
        </p:blipFill>
        <p:spPr>
          <a:xfrm>
            <a:off x="1143787" y="1889748"/>
            <a:ext cx="6720825" cy="37955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2"/>
          <p:cNvSpPr txBox="1">
            <a:spLocks noGrp="1"/>
          </p:cNvSpPr>
          <p:nvPr>
            <p:ph type="title"/>
          </p:nvPr>
        </p:nvSpPr>
        <p:spPr>
          <a:xfrm>
            <a:off x="58725" y="0"/>
            <a:ext cx="9018000" cy="11217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dk1"/>
              </a:buClr>
              <a:buSzPts val="4400"/>
              <a:buFont typeface="Arial"/>
              <a:buNone/>
            </a:pPr>
            <a:r>
              <a:rPr lang="en-US" dirty="0"/>
              <a:t>How will you apply the universal design principles to design for accessibility?</a:t>
            </a:r>
            <a:endParaRPr dirty="0"/>
          </a:p>
        </p:txBody>
      </p:sp>
      <p:sp>
        <p:nvSpPr>
          <p:cNvPr id="102" name="Google Shape;102;p2"/>
          <p:cNvSpPr txBox="1">
            <a:spLocks noGrp="1"/>
          </p:cNvSpPr>
          <p:nvPr>
            <p:ph type="ftr" idx="11"/>
          </p:nvPr>
        </p:nvSpPr>
        <p:spPr>
          <a:xfrm>
            <a:off x="304800" y="6324600"/>
            <a:ext cx="4083300" cy="3651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1100"/>
              <a:buFont typeface="Arial"/>
              <a:buNone/>
            </a:pPr>
            <a:r>
              <a:rPr lang="en-US"/>
              <a:t>Interior Design Challenge Kit Curriculum</a:t>
            </a:r>
            <a:endParaRPr/>
          </a:p>
          <a:p>
            <a:pPr marL="0" lvl="0" indent="0" algn="l" rtl="0">
              <a:lnSpc>
                <a:spcPct val="100000"/>
              </a:lnSpc>
              <a:spcBef>
                <a:spcPts val="0"/>
              </a:spcBef>
              <a:spcAft>
                <a:spcPts val="0"/>
              </a:spcAft>
              <a:buSzPts val="1400"/>
              <a:buNone/>
            </a:pPr>
            <a:endParaRPr/>
          </a:p>
        </p:txBody>
      </p:sp>
      <p:sp>
        <p:nvSpPr>
          <p:cNvPr id="103" name="Google Shape;103;p2"/>
          <p:cNvSpPr txBox="1">
            <a:spLocks noGrp="1"/>
          </p:cNvSpPr>
          <p:nvPr>
            <p:ph type="sldNum" idx="12"/>
          </p:nvPr>
        </p:nvSpPr>
        <p:spPr>
          <a:xfrm>
            <a:off x="4148637" y="6324602"/>
            <a:ext cx="838200" cy="3651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000"/>
              <a:buNone/>
            </a:pPr>
            <a:fld id="{00000000-1234-1234-1234-123412341234}" type="slidenum">
              <a:rPr lang="en-US"/>
              <a:t>2</a:t>
            </a:fld>
            <a:endParaRPr/>
          </a:p>
        </p:txBody>
      </p:sp>
      <p:pic>
        <p:nvPicPr>
          <p:cNvPr id="104" name="Google Shape;104;p2" descr="Image result for ada compliant bathroom residential bathroom"/>
          <p:cNvPicPr preferRelativeResize="0"/>
          <p:nvPr/>
        </p:nvPicPr>
        <p:blipFill rotWithShape="1">
          <a:blip r:embed="rId3">
            <a:alphaModFix/>
          </a:blip>
          <a:srcRect l="3191" t="7888" r="1242" b="6641"/>
          <a:stretch/>
        </p:blipFill>
        <p:spPr>
          <a:xfrm>
            <a:off x="1566769" y="2302100"/>
            <a:ext cx="5436600" cy="37947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10" name="Google Shape;110;g2373a333b22_0_0"/>
          <p:cNvSpPr txBox="1">
            <a:spLocks noGrp="1"/>
          </p:cNvSpPr>
          <p:nvPr>
            <p:ph type="ftr" idx="11"/>
          </p:nvPr>
        </p:nvSpPr>
        <p:spPr>
          <a:xfrm>
            <a:off x="304800" y="6324600"/>
            <a:ext cx="4083300" cy="3651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1100"/>
              <a:buFont typeface="Arial"/>
              <a:buNone/>
            </a:pPr>
            <a:r>
              <a:rPr lang="en-US"/>
              <a:t>Interior Design Challenge Kit Curriculum</a:t>
            </a:r>
            <a:endParaRPr/>
          </a:p>
          <a:p>
            <a:pPr marL="0" lvl="0" indent="0" algn="l" rtl="0">
              <a:lnSpc>
                <a:spcPct val="100000"/>
              </a:lnSpc>
              <a:spcBef>
                <a:spcPts val="0"/>
              </a:spcBef>
              <a:spcAft>
                <a:spcPts val="0"/>
              </a:spcAft>
              <a:buSzPts val="1400"/>
              <a:buNone/>
            </a:pPr>
            <a:endParaRPr/>
          </a:p>
        </p:txBody>
      </p:sp>
      <p:sp>
        <p:nvSpPr>
          <p:cNvPr id="111" name="Google Shape;111;g2373a333b22_0_0"/>
          <p:cNvSpPr txBox="1">
            <a:spLocks noGrp="1"/>
          </p:cNvSpPr>
          <p:nvPr>
            <p:ph type="sldNum" idx="12"/>
          </p:nvPr>
        </p:nvSpPr>
        <p:spPr>
          <a:xfrm>
            <a:off x="4148637" y="6324602"/>
            <a:ext cx="838200" cy="3651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000"/>
              <a:buNone/>
            </a:pPr>
            <a:fld id="{00000000-1234-1234-1234-123412341234}" type="slidenum">
              <a:rPr lang="en-US"/>
              <a:t>3</a:t>
            </a:fld>
            <a:endParaRPr/>
          </a:p>
        </p:txBody>
      </p:sp>
      <p:pic>
        <p:nvPicPr>
          <p:cNvPr id="112" name="Google Shape;112;g2373a333b22_0_0" descr="Image result for universal bathroom floor plan"/>
          <p:cNvPicPr preferRelativeResize="0"/>
          <p:nvPr/>
        </p:nvPicPr>
        <p:blipFill rotWithShape="1">
          <a:blip r:embed="rId3">
            <a:alphaModFix/>
          </a:blip>
          <a:srcRect/>
          <a:stretch/>
        </p:blipFill>
        <p:spPr>
          <a:xfrm>
            <a:off x="0" y="89561"/>
            <a:ext cx="9143999" cy="6021464"/>
          </a:xfrm>
          <a:prstGeom prst="rect">
            <a:avLst/>
          </a:prstGeom>
          <a:noFill/>
          <a:ln>
            <a:noFill/>
          </a:ln>
        </p:spPr>
      </p:pic>
      <p:sp>
        <p:nvSpPr>
          <p:cNvPr id="109" name="Google Shape;109;g2373a333b22_0_0"/>
          <p:cNvSpPr txBox="1">
            <a:spLocks noGrp="1"/>
          </p:cNvSpPr>
          <p:nvPr>
            <p:ph type="title"/>
          </p:nvPr>
        </p:nvSpPr>
        <p:spPr>
          <a:xfrm>
            <a:off x="457200" y="89562"/>
            <a:ext cx="8229600" cy="11217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dk1"/>
              </a:buClr>
              <a:buSzPts val="4400"/>
              <a:buFont typeface="Arial"/>
              <a:buNone/>
            </a:pPr>
            <a:r>
              <a:rPr lang="en-US" sz="2700" dirty="0"/>
              <a:t>                                                  Sample Floor Plan 1</a:t>
            </a:r>
            <a:endParaRPr sz="27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g252dccd7084_0_3"/>
          <p:cNvSpPr txBox="1">
            <a:spLocks noGrp="1"/>
          </p:cNvSpPr>
          <p:nvPr>
            <p:ph type="title"/>
          </p:nvPr>
        </p:nvSpPr>
        <p:spPr>
          <a:xfrm>
            <a:off x="457200" y="89562"/>
            <a:ext cx="8229600" cy="11217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dk1"/>
              </a:buClr>
              <a:buSzPts val="4400"/>
              <a:buFont typeface="Arial"/>
              <a:buNone/>
            </a:pPr>
            <a:r>
              <a:rPr lang="en-US" sz="2700"/>
              <a:t>Designing for Accessibility: Sample Floor Plan 2</a:t>
            </a:r>
            <a:endParaRPr sz="2700"/>
          </a:p>
        </p:txBody>
      </p:sp>
      <p:sp>
        <p:nvSpPr>
          <p:cNvPr id="118" name="Google Shape;118;g252dccd7084_0_3"/>
          <p:cNvSpPr txBox="1">
            <a:spLocks noGrp="1"/>
          </p:cNvSpPr>
          <p:nvPr>
            <p:ph type="ftr" idx="11"/>
          </p:nvPr>
        </p:nvSpPr>
        <p:spPr>
          <a:xfrm>
            <a:off x="304800" y="6324600"/>
            <a:ext cx="4083300" cy="3651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1100"/>
              <a:buFont typeface="Arial"/>
              <a:buNone/>
            </a:pPr>
            <a:r>
              <a:rPr lang="en-US"/>
              <a:t>Interior Design Challenge Kit Curriculum</a:t>
            </a:r>
            <a:endParaRPr/>
          </a:p>
          <a:p>
            <a:pPr marL="0" lvl="0" indent="0" algn="l" rtl="0">
              <a:lnSpc>
                <a:spcPct val="100000"/>
              </a:lnSpc>
              <a:spcBef>
                <a:spcPts val="0"/>
              </a:spcBef>
              <a:spcAft>
                <a:spcPts val="0"/>
              </a:spcAft>
              <a:buSzPts val="1400"/>
              <a:buNone/>
            </a:pPr>
            <a:endParaRPr/>
          </a:p>
        </p:txBody>
      </p:sp>
      <p:sp>
        <p:nvSpPr>
          <p:cNvPr id="119" name="Google Shape;119;g252dccd7084_0_3"/>
          <p:cNvSpPr txBox="1">
            <a:spLocks noGrp="1"/>
          </p:cNvSpPr>
          <p:nvPr>
            <p:ph type="sldNum" idx="12"/>
          </p:nvPr>
        </p:nvSpPr>
        <p:spPr>
          <a:xfrm>
            <a:off x="4148637" y="6324602"/>
            <a:ext cx="838200" cy="3651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000"/>
              <a:buNone/>
            </a:pPr>
            <a:fld id="{00000000-1234-1234-1234-123412341234}" type="slidenum">
              <a:rPr lang="en-US"/>
              <a:t>4</a:t>
            </a:fld>
            <a:endParaRPr/>
          </a:p>
        </p:txBody>
      </p:sp>
      <p:pic>
        <p:nvPicPr>
          <p:cNvPr id="120" name="Google Shape;120;g252dccd7084_0_3" descr="Image result for universal bathroom floor plan"/>
          <p:cNvPicPr preferRelativeResize="0"/>
          <p:nvPr/>
        </p:nvPicPr>
        <p:blipFill rotWithShape="1">
          <a:blip r:embed="rId3">
            <a:alphaModFix/>
          </a:blip>
          <a:srcRect/>
          <a:stretch/>
        </p:blipFill>
        <p:spPr>
          <a:xfrm>
            <a:off x="760924" y="577276"/>
            <a:ext cx="7145376" cy="52970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g252dccd7084_0_11"/>
          <p:cNvSpPr txBox="1">
            <a:spLocks noGrp="1"/>
          </p:cNvSpPr>
          <p:nvPr>
            <p:ph type="title"/>
          </p:nvPr>
        </p:nvSpPr>
        <p:spPr>
          <a:xfrm>
            <a:off x="58725" y="168298"/>
            <a:ext cx="9018000" cy="953402"/>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dk1"/>
              </a:buClr>
              <a:buSzPts val="4400"/>
              <a:buFont typeface="Arial"/>
              <a:buNone/>
            </a:pPr>
            <a:r>
              <a:rPr lang="en-US" dirty="0"/>
              <a:t>ADA Universal Kitchens</a:t>
            </a:r>
            <a:endParaRPr dirty="0"/>
          </a:p>
        </p:txBody>
      </p:sp>
      <p:sp>
        <p:nvSpPr>
          <p:cNvPr id="126" name="Google Shape;126;g252dccd7084_0_11"/>
          <p:cNvSpPr txBox="1">
            <a:spLocks noGrp="1"/>
          </p:cNvSpPr>
          <p:nvPr>
            <p:ph type="ftr" idx="11"/>
          </p:nvPr>
        </p:nvSpPr>
        <p:spPr>
          <a:xfrm>
            <a:off x="304800" y="6324600"/>
            <a:ext cx="4083300" cy="3651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1100"/>
              <a:buFont typeface="Arial"/>
              <a:buNone/>
            </a:pPr>
            <a:r>
              <a:rPr lang="en-US"/>
              <a:t>Interior Design Challenge Kit Curriculum</a:t>
            </a:r>
            <a:endParaRPr/>
          </a:p>
          <a:p>
            <a:pPr marL="0" lvl="0" indent="0" algn="l" rtl="0">
              <a:lnSpc>
                <a:spcPct val="100000"/>
              </a:lnSpc>
              <a:spcBef>
                <a:spcPts val="0"/>
              </a:spcBef>
              <a:spcAft>
                <a:spcPts val="0"/>
              </a:spcAft>
              <a:buSzPts val="1400"/>
              <a:buNone/>
            </a:pPr>
            <a:endParaRPr/>
          </a:p>
        </p:txBody>
      </p:sp>
      <p:sp>
        <p:nvSpPr>
          <p:cNvPr id="127" name="Google Shape;127;g252dccd7084_0_11"/>
          <p:cNvSpPr txBox="1">
            <a:spLocks noGrp="1"/>
          </p:cNvSpPr>
          <p:nvPr>
            <p:ph type="sldNum" idx="12"/>
          </p:nvPr>
        </p:nvSpPr>
        <p:spPr>
          <a:xfrm>
            <a:off x="4148637" y="6324602"/>
            <a:ext cx="838200" cy="3651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000"/>
              <a:buNone/>
            </a:pPr>
            <a:fld id="{00000000-1234-1234-1234-123412341234}" type="slidenum">
              <a:rPr lang="en-US"/>
              <a:t>5</a:t>
            </a:fld>
            <a:endParaRPr/>
          </a:p>
        </p:txBody>
      </p:sp>
      <p:pic>
        <p:nvPicPr>
          <p:cNvPr id="128" name="Google Shape;128;g252dccd7084_0_11" descr="Modern universal design home in Baltimore with Freedom Lift Systems for the counters and cooktops in the kitchen"/>
          <p:cNvPicPr preferRelativeResize="0"/>
          <p:nvPr/>
        </p:nvPicPr>
        <p:blipFill rotWithShape="1">
          <a:blip r:embed="rId3">
            <a:alphaModFix/>
          </a:blip>
          <a:srcRect/>
          <a:stretch/>
        </p:blipFill>
        <p:spPr>
          <a:xfrm>
            <a:off x="116580" y="1377438"/>
            <a:ext cx="3118668" cy="3831393"/>
          </a:xfrm>
          <a:prstGeom prst="rect">
            <a:avLst/>
          </a:prstGeom>
          <a:noFill/>
          <a:ln>
            <a:noFill/>
          </a:ln>
        </p:spPr>
      </p:pic>
      <p:pic>
        <p:nvPicPr>
          <p:cNvPr id="129" name="Google Shape;129;g252dccd7084_0_11" descr="wheelchair access kitchen #kitchen #disabilityliving"/>
          <p:cNvPicPr preferRelativeResize="0"/>
          <p:nvPr/>
        </p:nvPicPr>
        <p:blipFill rotWithShape="1">
          <a:blip r:embed="rId4">
            <a:alphaModFix/>
          </a:blip>
          <a:srcRect/>
          <a:stretch/>
        </p:blipFill>
        <p:spPr>
          <a:xfrm>
            <a:off x="6645500" y="1352002"/>
            <a:ext cx="2438804" cy="3715835"/>
          </a:xfrm>
          <a:prstGeom prst="rect">
            <a:avLst/>
          </a:prstGeom>
          <a:noFill/>
          <a:ln>
            <a:noFill/>
          </a:ln>
        </p:spPr>
      </p:pic>
      <p:pic>
        <p:nvPicPr>
          <p:cNvPr id="130" name="Google Shape;130;g252dccd7084_0_11" descr="Accessible kitchen, lots of roll under work space, nice hardware, open floor plan."/>
          <p:cNvPicPr preferRelativeResize="0"/>
          <p:nvPr/>
        </p:nvPicPr>
        <p:blipFill rotWithShape="1">
          <a:blip r:embed="rId5">
            <a:alphaModFix/>
          </a:blip>
          <a:srcRect/>
          <a:stretch/>
        </p:blipFill>
        <p:spPr>
          <a:xfrm>
            <a:off x="3423737" y="1377438"/>
            <a:ext cx="2986566" cy="1855932"/>
          </a:xfrm>
          <a:prstGeom prst="rect">
            <a:avLst/>
          </a:prstGeom>
          <a:noFill/>
          <a:ln>
            <a:noFill/>
          </a:ln>
        </p:spPr>
      </p:pic>
      <p:pic>
        <p:nvPicPr>
          <p:cNvPr id="131" name="Google Shape;131;g252dccd7084_0_11" descr="A pull out cutting board offers a great work surface when seated. Read more from our blog &quot;Putting the Joy Back Into Cooking&quot;"/>
          <p:cNvPicPr preferRelativeResize="0"/>
          <p:nvPr/>
        </p:nvPicPr>
        <p:blipFill rotWithShape="1">
          <a:blip r:embed="rId6">
            <a:alphaModFix/>
          </a:blip>
          <a:srcRect/>
          <a:stretch/>
        </p:blipFill>
        <p:spPr>
          <a:xfrm>
            <a:off x="3378369" y="3429000"/>
            <a:ext cx="3124009" cy="183640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g252dccd7084_0_18"/>
          <p:cNvSpPr txBox="1">
            <a:spLocks noGrp="1"/>
          </p:cNvSpPr>
          <p:nvPr>
            <p:ph type="title"/>
          </p:nvPr>
        </p:nvSpPr>
        <p:spPr>
          <a:xfrm>
            <a:off x="4507605" y="285800"/>
            <a:ext cx="4569119" cy="139642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dk1"/>
              </a:buClr>
              <a:buSzPts val="4400"/>
              <a:buFont typeface="Arial"/>
              <a:buNone/>
            </a:pPr>
            <a:r>
              <a:rPr lang="en-US" dirty="0"/>
              <a:t>ADA Universal Closets</a:t>
            </a:r>
            <a:endParaRPr dirty="0"/>
          </a:p>
        </p:txBody>
      </p:sp>
      <p:sp>
        <p:nvSpPr>
          <p:cNvPr id="137" name="Google Shape;137;g252dccd7084_0_18"/>
          <p:cNvSpPr txBox="1">
            <a:spLocks noGrp="1"/>
          </p:cNvSpPr>
          <p:nvPr>
            <p:ph type="ftr" idx="11"/>
          </p:nvPr>
        </p:nvSpPr>
        <p:spPr>
          <a:xfrm>
            <a:off x="304800" y="6324600"/>
            <a:ext cx="4083300" cy="3651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1100"/>
              <a:buFont typeface="Arial"/>
              <a:buNone/>
            </a:pPr>
            <a:r>
              <a:rPr lang="en-US"/>
              <a:t>Interior Design Challenge Kit Curriculum</a:t>
            </a:r>
            <a:endParaRPr/>
          </a:p>
          <a:p>
            <a:pPr marL="0" lvl="0" indent="0" algn="l" rtl="0">
              <a:lnSpc>
                <a:spcPct val="100000"/>
              </a:lnSpc>
              <a:spcBef>
                <a:spcPts val="0"/>
              </a:spcBef>
              <a:spcAft>
                <a:spcPts val="0"/>
              </a:spcAft>
              <a:buSzPts val="1400"/>
              <a:buNone/>
            </a:pPr>
            <a:endParaRPr/>
          </a:p>
        </p:txBody>
      </p:sp>
      <p:sp>
        <p:nvSpPr>
          <p:cNvPr id="138" name="Google Shape;138;g252dccd7084_0_18"/>
          <p:cNvSpPr txBox="1">
            <a:spLocks noGrp="1"/>
          </p:cNvSpPr>
          <p:nvPr>
            <p:ph type="sldNum" idx="12"/>
          </p:nvPr>
        </p:nvSpPr>
        <p:spPr>
          <a:xfrm>
            <a:off x="4148637" y="6324602"/>
            <a:ext cx="838200" cy="3651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000"/>
              <a:buNone/>
            </a:pPr>
            <a:fld id="{00000000-1234-1234-1234-123412341234}" type="slidenum">
              <a:rPr lang="en-US"/>
              <a:t>6</a:t>
            </a:fld>
            <a:endParaRPr/>
          </a:p>
        </p:txBody>
      </p:sp>
      <p:pic>
        <p:nvPicPr>
          <p:cNvPr id="139" name="Google Shape;139;g252dccd7084_0_18" descr="built in wheelchair accessible closet. Sliding doors eliminate door swing clearance and the height is just perfect."/>
          <p:cNvPicPr preferRelativeResize="0"/>
          <p:nvPr/>
        </p:nvPicPr>
        <p:blipFill rotWithShape="1">
          <a:blip r:embed="rId3">
            <a:alphaModFix/>
          </a:blip>
          <a:srcRect/>
          <a:stretch/>
        </p:blipFill>
        <p:spPr>
          <a:xfrm>
            <a:off x="5209445" y="1911172"/>
            <a:ext cx="3309929" cy="3710456"/>
          </a:xfrm>
          <a:prstGeom prst="rect">
            <a:avLst/>
          </a:prstGeom>
          <a:noFill/>
          <a:ln>
            <a:noFill/>
          </a:ln>
        </p:spPr>
      </p:pic>
      <p:pic>
        <p:nvPicPr>
          <p:cNvPr id="140" name="Google Shape;140;g252dccd7084_0_18" descr="Adjustable closet rod. This would be great. Normal closet rods are too high for me but the lowered ones tend to let clothes drag. If it could be high but let me pull it down when needed, that would be perfect."/>
          <p:cNvPicPr preferRelativeResize="0"/>
          <p:nvPr/>
        </p:nvPicPr>
        <p:blipFill rotWithShape="1">
          <a:blip r:embed="rId4">
            <a:alphaModFix/>
          </a:blip>
          <a:srcRect/>
          <a:stretch/>
        </p:blipFill>
        <p:spPr>
          <a:xfrm>
            <a:off x="0" y="285800"/>
            <a:ext cx="4198513" cy="581878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g252dccd7084_0_24"/>
          <p:cNvSpPr txBox="1">
            <a:spLocks noGrp="1"/>
          </p:cNvSpPr>
          <p:nvPr>
            <p:ph type="title"/>
          </p:nvPr>
        </p:nvSpPr>
        <p:spPr>
          <a:xfrm>
            <a:off x="58725" y="244698"/>
            <a:ext cx="5170450" cy="1283242"/>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dk1"/>
              </a:buClr>
              <a:buSzPts val="4400"/>
              <a:buFont typeface="Arial"/>
              <a:buNone/>
            </a:pPr>
            <a:r>
              <a:rPr lang="en-US" dirty="0"/>
              <a:t>ADA Universal Bathrooms</a:t>
            </a:r>
            <a:endParaRPr dirty="0"/>
          </a:p>
        </p:txBody>
      </p:sp>
      <p:sp>
        <p:nvSpPr>
          <p:cNvPr id="146" name="Google Shape;146;g252dccd7084_0_24"/>
          <p:cNvSpPr txBox="1">
            <a:spLocks noGrp="1"/>
          </p:cNvSpPr>
          <p:nvPr>
            <p:ph type="ftr" idx="11"/>
          </p:nvPr>
        </p:nvSpPr>
        <p:spPr>
          <a:xfrm>
            <a:off x="304800" y="6324600"/>
            <a:ext cx="4083300" cy="3651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1100"/>
              <a:buFont typeface="Arial"/>
              <a:buNone/>
            </a:pPr>
            <a:r>
              <a:rPr lang="en-US"/>
              <a:t>Interior Design Challenge Kit Curriculum</a:t>
            </a:r>
            <a:endParaRPr/>
          </a:p>
          <a:p>
            <a:pPr marL="0" lvl="0" indent="0" algn="l" rtl="0">
              <a:lnSpc>
                <a:spcPct val="100000"/>
              </a:lnSpc>
              <a:spcBef>
                <a:spcPts val="0"/>
              </a:spcBef>
              <a:spcAft>
                <a:spcPts val="0"/>
              </a:spcAft>
              <a:buSzPts val="1400"/>
              <a:buNone/>
            </a:pPr>
            <a:endParaRPr/>
          </a:p>
        </p:txBody>
      </p:sp>
      <p:sp>
        <p:nvSpPr>
          <p:cNvPr id="147" name="Google Shape;147;g252dccd7084_0_24"/>
          <p:cNvSpPr txBox="1">
            <a:spLocks noGrp="1"/>
          </p:cNvSpPr>
          <p:nvPr>
            <p:ph type="sldNum" idx="12"/>
          </p:nvPr>
        </p:nvSpPr>
        <p:spPr>
          <a:xfrm>
            <a:off x="4148637" y="6324602"/>
            <a:ext cx="838200" cy="3651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000"/>
              <a:buNone/>
            </a:pPr>
            <a:fld id="{00000000-1234-1234-1234-123412341234}" type="slidenum">
              <a:rPr lang="en-US"/>
              <a:t>7</a:t>
            </a:fld>
            <a:endParaRPr/>
          </a:p>
        </p:txBody>
      </p:sp>
      <p:pic>
        <p:nvPicPr>
          <p:cNvPr id="148" name="Google Shape;148;g252dccd7084_0_24" descr="Related image"/>
          <p:cNvPicPr preferRelativeResize="0"/>
          <p:nvPr/>
        </p:nvPicPr>
        <p:blipFill rotWithShape="1">
          <a:blip r:embed="rId3">
            <a:alphaModFix/>
          </a:blip>
          <a:srcRect/>
          <a:stretch/>
        </p:blipFill>
        <p:spPr>
          <a:xfrm>
            <a:off x="430257" y="1819302"/>
            <a:ext cx="4375739" cy="4123783"/>
          </a:xfrm>
          <a:prstGeom prst="rect">
            <a:avLst/>
          </a:prstGeom>
          <a:noFill/>
          <a:ln>
            <a:noFill/>
          </a:ln>
        </p:spPr>
      </p:pic>
      <p:pic>
        <p:nvPicPr>
          <p:cNvPr id="149" name="Google Shape;149;g252dccd7084_0_24" descr="Image result for universal interior designs"/>
          <p:cNvPicPr preferRelativeResize="0"/>
          <p:nvPr/>
        </p:nvPicPr>
        <p:blipFill rotWithShape="1">
          <a:blip r:embed="rId4">
            <a:alphaModFix/>
          </a:blip>
          <a:srcRect/>
          <a:stretch/>
        </p:blipFill>
        <p:spPr>
          <a:xfrm>
            <a:off x="5132231" y="0"/>
            <a:ext cx="4021325" cy="6091707"/>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5" name="Google Shape;155;g252dccd7084_0_41"/>
          <p:cNvSpPr txBox="1">
            <a:spLocks noGrp="1"/>
          </p:cNvSpPr>
          <p:nvPr>
            <p:ph type="ftr" idx="11"/>
          </p:nvPr>
        </p:nvSpPr>
        <p:spPr>
          <a:xfrm>
            <a:off x="304800" y="6324600"/>
            <a:ext cx="4083300" cy="3651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1100"/>
              <a:buFont typeface="Arial"/>
              <a:buNone/>
            </a:pPr>
            <a:r>
              <a:rPr lang="en-US"/>
              <a:t>Interior Design Challenge Kit Curriculum</a:t>
            </a:r>
            <a:endParaRPr/>
          </a:p>
          <a:p>
            <a:pPr marL="0" lvl="0" indent="0" algn="l" rtl="0">
              <a:lnSpc>
                <a:spcPct val="100000"/>
              </a:lnSpc>
              <a:spcBef>
                <a:spcPts val="0"/>
              </a:spcBef>
              <a:spcAft>
                <a:spcPts val="0"/>
              </a:spcAft>
              <a:buSzPts val="1400"/>
              <a:buNone/>
            </a:pPr>
            <a:endParaRPr/>
          </a:p>
        </p:txBody>
      </p:sp>
      <p:sp>
        <p:nvSpPr>
          <p:cNvPr id="156" name="Google Shape;156;g252dccd7084_0_41"/>
          <p:cNvSpPr txBox="1">
            <a:spLocks noGrp="1"/>
          </p:cNvSpPr>
          <p:nvPr>
            <p:ph type="sldNum" idx="12"/>
          </p:nvPr>
        </p:nvSpPr>
        <p:spPr>
          <a:xfrm>
            <a:off x="4148637" y="6324602"/>
            <a:ext cx="838200" cy="3651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000"/>
              <a:buNone/>
            </a:pPr>
            <a:fld id="{00000000-1234-1234-1234-123412341234}" type="slidenum">
              <a:rPr lang="en-US"/>
              <a:t>8</a:t>
            </a:fld>
            <a:endParaRPr/>
          </a:p>
        </p:txBody>
      </p:sp>
      <p:pic>
        <p:nvPicPr>
          <p:cNvPr id="157" name="Google Shape;157;g252dccd7084_0_41" descr="Image result for universal bathroom"/>
          <p:cNvPicPr preferRelativeResize="0"/>
          <p:nvPr/>
        </p:nvPicPr>
        <p:blipFill rotWithShape="1">
          <a:blip r:embed="rId3">
            <a:alphaModFix/>
          </a:blip>
          <a:srcRect/>
          <a:stretch/>
        </p:blipFill>
        <p:spPr>
          <a:xfrm>
            <a:off x="-16605" y="0"/>
            <a:ext cx="7711732" cy="6104586"/>
          </a:xfrm>
          <a:prstGeom prst="rect">
            <a:avLst/>
          </a:prstGeom>
          <a:noFill/>
          <a:ln>
            <a:noFill/>
          </a:ln>
        </p:spPr>
      </p:pic>
      <p:sp>
        <p:nvSpPr>
          <p:cNvPr id="154" name="Google Shape;154;g252dccd7084_0_41"/>
          <p:cNvSpPr txBox="1">
            <a:spLocks noGrp="1"/>
          </p:cNvSpPr>
          <p:nvPr>
            <p:ph type="title"/>
          </p:nvPr>
        </p:nvSpPr>
        <p:spPr>
          <a:xfrm>
            <a:off x="6490953" y="3428999"/>
            <a:ext cx="2585772" cy="2276341"/>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dk1"/>
              </a:buClr>
              <a:buSzPts val="4400"/>
              <a:buFont typeface="Arial"/>
              <a:buNone/>
            </a:pPr>
            <a:r>
              <a:rPr lang="en-US" sz="3500" dirty="0"/>
              <a:t>ADA Universal Bathrooms cont’d</a:t>
            </a:r>
            <a:endParaRPr sz="35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3"/>
          <p:cNvSpPr txBox="1">
            <a:spLocks noGrp="1"/>
          </p:cNvSpPr>
          <p:nvPr>
            <p:ph type="ftr" idx="11"/>
          </p:nvPr>
        </p:nvSpPr>
        <p:spPr>
          <a:xfrm>
            <a:off x="304800" y="6324600"/>
            <a:ext cx="4189800" cy="3651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1100"/>
              <a:buFont typeface="Arial"/>
              <a:buNone/>
            </a:pPr>
            <a:r>
              <a:rPr lang="en-US"/>
              <a:t>Interior Design Challenge Kit Curriculum</a:t>
            </a:r>
            <a:endParaRPr/>
          </a:p>
          <a:p>
            <a:pPr marL="0" lvl="0" indent="0" algn="l" rtl="0">
              <a:lnSpc>
                <a:spcPct val="100000"/>
              </a:lnSpc>
              <a:spcBef>
                <a:spcPts val="0"/>
              </a:spcBef>
              <a:spcAft>
                <a:spcPts val="0"/>
              </a:spcAft>
              <a:buSzPts val="1400"/>
              <a:buNone/>
            </a:pPr>
            <a:endParaRPr/>
          </a:p>
        </p:txBody>
      </p:sp>
      <p:sp>
        <p:nvSpPr>
          <p:cNvPr id="163" name="Google Shape;163;p3"/>
          <p:cNvSpPr txBox="1">
            <a:spLocks noGrp="1"/>
          </p:cNvSpPr>
          <p:nvPr>
            <p:ph type="sldNum" idx="12"/>
          </p:nvPr>
        </p:nvSpPr>
        <p:spPr>
          <a:xfrm>
            <a:off x="4152900" y="6324602"/>
            <a:ext cx="838200" cy="3651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000"/>
              <a:buNone/>
            </a:pPr>
            <a:fld id="{00000000-1234-1234-1234-123412341234}" type="slidenum">
              <a:rPr lang="en-US"/>
              <a:t>9</a:t>
            </a:fld>
            <a:endParaRPr/>
          </a:p>
        </p:txBody>
      </p:sp>
      <p:sp>
        <p:nvSpPr>
          <p:cNvPr id="164" name="Google Shape;164;p3"/>
          <p:cNvSpPr txBox="1"/>
          <p:nvPr/>
        </p:nvSpPr>
        <p:spPr>
          <a:xfrm>
            <a:off x="381000" y="1371600"/>
            <a:ext cx="8382000" cy="11430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2000"/>
              <a:buFont typeface="Arial"/>
              <a:buNone/>
            </a:pPr>
            <a:r>
              <a:rPr lang="en-US" sz="2000" b="0" i="0" u="none" strike="noStrike" cap="none">
                <a:solidFill>
                  <a:schemeClr val="lt1"/>
                </a:solidFill>
                <a:latin typeface="Arial"/>
                <a:ea typeface="Arial"/>
                <a:cs typeface="Arial"/>
                <a:sym typeface="Arial"/>
              </a:rPr>
              <a:t>For more information please contact Realityworks, Inc. </a:t>
            </a:r>
            <a:br>
              <a:rPr lang="en-US" sz="2000" b="0" i="0" u="none" strike="noStrike" cap="none">
                <a:solidFill>
                  <a:schemeClr val="lt1"/>
                </a:solidFill>
                <a:latin typeface="Arial"/>
                <a:ea typeface="Arial"/>
                <a:cs typeface="Arial"/>
                <a:sym typeface="Arial"/>
              </a:rPr>
            </a:br>
            <a:r>
              <a:rPr lang="en-US" sz="2000" b="0" i="0" u="none" strike="noStrike" cap="none">
                <a:solidFill>
                  <a:schemeClr val="lt1"/>
                </a:solidFill>
                <a:latin typeface="Arial"/>
                <a:ea typeface="Arial"/>
                <a:cs typeface="Arial"/>
                <a:sym typeface="Arial"/>
              </a:rPr>
              <a:t>through email at information@realityworks.com </a:t>
            </a:r>
            <a:br>
              <a:rPr lang="en-US" sz="2000" b="0" i="0" u="none" strike="noStrike" cap="none">
                <a:solidFill>
                  <a:schemeClr val="lt1"/>
                </a:solidFill>
                <a:latin typeface="Arial"/>
                <a:ea typeface="Arial"/>
                <a:cs typeface="Arial"/>
                <a:sym typeface="Arial"/>
              </a:rPr>
            </a:br>
            <a:r>
              <a:rPr lang="en-US" sz="2000" b="0" i="0" u="none" strike="noStrike" cap="none">
                <a:solidFill>
                  <a:schemeClr val="lt1"/>
                </a:solidFill>
                <a:latin typeface="Arial"/>
                <a:ea typeface="Arial"/>
                <a:cs typeface="Arial"/>
                <a:sym typeface="Arial"/>
              </a:rPr>
              <a:t>or call toll free at 800.830.1416</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72eb4e80-5a82-4d8f-9e8d-f394faf2d649">
      <Terms xmlns="http://schemas.microsoft.com/office/infopath/2007/PartnerControls"/>
    </lcf76f155ced4ddcb4097134ff3c332f>
    <TaxCatchAll xmlns="28bcb3dc-31ef-448d-a4a8-0cc4607c165d"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0DDB25C8F3C624AA08E1A43556B9AB4" ma:contentTypeVersion="16" ma:contentTypeDescription="Create a new document." ma:contentTypeScope="" ma:versionID="a2014ac1600d1933fade51515b1120e1">
  <xsd:schema xmlns:xsd="http://www.w3.org/2001/XMLSchema" xmlns:xs="http://www.w3.org/2001/XMLSchema" xmlns:p="http://schemas.microsoft.com/office/2006/metadata/properties" xmlns:ns2="72eb4e80-5a82-4d8f-9e8d-f394faf2d649" xmlns:ns3="28bcb3dc-31ef-448d-a4a8-0cc4607c165d" targetNamespace="http://schemas.microsoft.com/office/2006/metadata/properties" ma:root="true" ma:fieldsID="b0e1aae0961cf4cfc6f8d8e240c0b5a8" ns2:_="" ns3:_="">
    <xsd:import namespace="72eb4e80-5a82-4d8f-9e8d-f394faf2d649"/>
    <xsd:import namespace="28bcb3dc-31ef-448d-a4a8-0cc4607c165d"/>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lcf76f155ced4ddcb4097134ff3c332f" minOccurs="0"/>
                <xsd:element ref="ns3:TaxCatchAll" minOccurs="0"/>
                <xsd:element ref="ns2:MediaServiceOCR" minOccurs="0"/>
                <xsd:element ref="ns2:MediaServiceLocation" minOccurs="0"/>
                <xsd:element ref="ns2:MediaServiceSearchProperties" minOccurs="0"/>
                <xsd:element ref="ns3:SharedWithUsers" minOccurs="0"/>
                <xsd:element ref="ns3:SharedWithDetail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2eb4e80-5a82-4d8f-9e8d-f394faf2d64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5fdf83ff-4477-4b7c-a8a8-0358ea899a4d"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8bcb3dc-31ef-448d-a4a8-0cc4607c165d"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19d76b7d-890a-4587-9b50-aa58ed6850e1}" ma:internalName="TaxCatchAll" ma:showField="CatchAllData" ma:web="28bcb3dc-31ef-448d-a4a8-0cc4607c165d">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ADEB1A1-24B6-4161-BBA2-37A2C2C8960C}">
  <ds:schemaRefs>
    <ds:schemaRef ds:uri="http://schemas.microsoft.com/office/2006/metadata/properties"/>
    <ds:schemaRef ds:uri="http://schemas.microsoft.com/office/infopath/2007/PartnerControls"/>
    <ds:schemaRef ds:uri="72eb4e80-5a82-4d8f-9e8d-f394faf2d649"/>
    <ds:schemaRef ds:uri="28bcb3dc-31ef-448d-a4a8-0cc4607c165d"/>
  </ds:schemaRefs>
</ds:datastoreItem>
</file>

<file path=customXml/itemProps2.xml><?xml version="1.0" encoding="utf-8"?>
<ds:datastoreItem xmlns:ds="http://schemas.openxmlformats.org/officeDocument/2006/customXml" ds:itemID="{490E2883-6525-4ACB-A630-C191A2F1EBE0}">
  <ds:schemaRefs>
    <ds:schemaRef ds:uri="http://schemas.microsoft.com/sharepoint/v3/contenttype/forms"/>
  </ds:schemaRefs>
</ds:datastoreItem>
</file>

<file path=customXml/itemProps3.xml><?xml version="1.0" encoding="utf-8"?>
<ds:datastoreItem xmlns:ds="http://schemas.openxmlformats.org/officeDocument/2006/customXml" ds:itemID="{3C04870F-487D-4677-BEE1-C92AC62759D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2eb4e80-5a82-4d8f-9e8d-f394faf2d649"/>
    <ds:schemaRef ds:uri="28bcb3dc-31ef-448d-a4a8-0cc4607c1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TotalTime>
  <Words>262</Words>
  <Application>Microsoft Office PowerPoint</Application>
  <PresentationFormat>On-screen Show (4:3)</PresentationFormat>
  <Paragraphs>34</Paragraphs>
  <Slides>9</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Times</vt:lpstr>
      <vt:lpstr>Office Theme</vt:lpstr>
      <vt:lpstr>Designing for Accessibility</vt:lpstr>
      <vt:lpstr>How will you apply the universal design principles to design for accessibility?</vt:lpstr>
      <vt:lpstr>                                                  Sample Floor Plan 1</vt:lpstr>
      <vt:lpstr>Designing for Accessibility: Sample Floor Plan 2</vt:lpstr>
      <vt:lpstr>ADA Universal Kitchens</vt:lpstr>
      <vt:lpstr>ADA Universal Closets</vt:lpstr>
      <vt:lpstr>ADA Universal Bathrooms</vt:lpstr>
      <vt:lpstr>ADA Universal Bathrooms cont’d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Designing for Accessibility</dc:title>
  <dc:creator>Allen Jacobson</dc:creator>
  <cp:lastModifiedBy>Denise DuBois</cp:lastModifiedBy>
  <cp:revision>1</cp:revision>
  <dcterms:created xsi:type="dcterms:W3CDTF">2012-07-10T20:21:20Z</dcterms:created>
  <dcterms:modified xsi:type="dcterms:W3CDTF">2025-12-16T14:42:56Z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0x010100F0DDB25C8F3C624AA08E1A43556B9AB4</vt:lpwstr>
  </property>
  <property fmtid="{D5CDD505-2E9C-101B-9397-08002B2CF9AE}" pid="3" name="Order">
    <vt:r8>646000</vt:r8>
  </property>
  <property fmtid="{D5CDD505-2E9C-101B-9397-08002B2CF9AE}" pid="4" name="MediaServiceImageTags">
    <vt:lpwstr/>
  </property>
</Properties>
</file>