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9144000"/>
  <p:notesSz cx="7010400" cy="9296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:notes"/>
          <p:cNvSpPr txBox="1"/>
          <p:nvPr>
            <p:ph idx="12" type="sldNum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anchorCtr="0" anchor="b" bIns="46575" lIns="93175" spcFirstLastPara="1" rIns="93175" wrap="square" tIns="465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0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10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1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2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12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3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3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4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14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5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15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6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6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7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17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3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4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5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6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7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7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8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9:notes"/>
          <p:cNvSpPr txBox="1"/>
          <p:nvPr>
            <p:ph idx="1" type="body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anchorCtr="0" anchor="t" bIns="46575" lIns="93175" spcFirstLastPara="1" rIns="93175" wrap="square" tIns="46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9:notes"/>
          <p:cNvSpPr/>
          <p:nvPr>
            <p:ph idx="2" type="sldImg"/>
          </p:nvPr>
        </p:nvSpPr>
        <p:spPr>
          <a:xfrm>
            <a:off x="1181100" y="696913"/>
            <a:ext cx="4648200" cy="3486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hyperlink" Target="http://www.realityworks.com/" TargetMode="External"/><Relationship Id="rId5" Type="http://schemas.openxmlformats.org/officeDocument/2006/relationships/hyperlink" Target="http://www.realityworks.com/" TargetMode="Externa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www.realityworks.com/" TargetMode="External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hyperlink" Target="http://www.realityworks.com/" TargetMode="External"/><Relationship Id="rId4" Type="http://schemas.openxmlformats.org/officeDocument/2006/relationships/hyperlink" Target="http://www.realityworks.com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Relationship Id="rId4" Type="http://schemas.openxmlformats.org/officeDocument/2006/relationships/hyperlink" Target="http://www.realityworks.com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hyperlink" Target="http://www.realityworks.com/" TargetMode="External"/><Relationship Id="rId5" Type="http://schemas.openxmlformats.org/officeDocument/2006/relationships/hyperlink" Target="http://www.realityworks.com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hyperlink" Target="http://www.realityworks.com/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://www.realityworks.com/" TargetMode="Externa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" name="Google Shape;2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2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30" name="Google Shape;30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>
            <a:hlinkClick r:id="rId5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34" name="Google Shape;3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0229" y="2409414"/>
            <a:ext cx="5428342" cy="1581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 type="titleOnly">
  <p:cSld name="TITLE_ONLY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5" name="Google Shape;115;p1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ntent with Caption" type="objTx">
  <p:cSld name="OBJECT_WITH_CAPTIO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2"/>
          <p:cNvSpPr txBox="1"/>
          <p:nvPr>
            <p:ph type="title"/>
          </p:nvPr>
        </p:nvSpPr>
        <p:spPr>
          <a:xfrm>
            <a:off x="457204" y="609600"/>
            <a:ext cx="3008313" cy="825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9" name="Google Shape;119;p12"/>
          <p:cNvSpPr txBox="1"/>
          <p:nvPr>
            <p:ph idx="1" type="body"/>
          </p:nvPr>
        </p:nvSpPr>
        <p:spPr>
          <a:xfrm>
            <a:off x="3575050" y="609601"/>
            <a:ext cx="5111750" cy="51674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0" name="Google Shape;120;p12"/>
          <p:cNvSpPr txBox="1"/>
          <p:nvPr>
            <p:ph idx="2" type="body"/>
          </p:nvPr>
        </p:nvSpPr>
        <p:spPr>
          <a:xfrm>
            <a:off x="457204" y="1435105"/>
            <a:ext cx="3008313" cy="4356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1" name="Google Shape;121;p1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2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Picture with Caption" type="picTx">
  <p:cSld name="PICTURE_WITH_CAPTION_TEX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3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5" name="Google Shape;125;p13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6" name="Google Shape;126;p13"/>
          <p:cNvSpPr txBox="1"/>
          <p:nvPr>
            <p:ph idx="1" type="body"/>
          </p:nvPr>
        </p:nvSpPr>
        <p:spPr>
          <a:xfrm>
            <a:off x="1792288" y="5367341"/>
            <a:ext cx="5486400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7" name="Google Shape;127;p1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2" name="Google Shape;132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4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4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4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136" name="Google Shape;13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57829" y="2257014"/>
            <a:ext cx="5428342" cy="1581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1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0" name="Google Shape;14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5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3" name="Google Shape;143;p1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5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1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8" name="Google Shape;14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6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152" name="Google Shape;152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Slide">
  <p:cSld name="9_Title Slide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1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>
  <p:cSld name="1_Comparison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8" name="Google Shape;158;p18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9" name="Google Shape;159;p18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0" name="Google Shape;160;p1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1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19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6" name="Google Shape;166;p19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9">
            <a:hlinkClick r:id="rId2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168" name="Google Shape;168;p19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 number	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69" name="Google Shape;169;p19"/>
          <p:cNvPicPr preferRelativeResize="0"/>
          <p:nvPr/>
        </p:nvPicPr>
        <p:blipFill rotWithShape="1">
          <a:blip r:embed="rId3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9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Slide">
  <p:cSld name="8_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" name="Google Shape;38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3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3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42" name="Google Shape;42;p3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type="obj">
  <p:cSld name="OBJEC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5" name="Google Shape;45;p4"/>
          <p:cNvSpPr txBox="1"/>
          <p:nvPr>
            <p:ph idx="1" type="body"/>
          </p:nvPr>
        </p:nvSpPr>
        <p:spPr>
          <a:xfrm>
            <a:off x="457200" y="1828800"/>
            <a:ext cx="8229600" cy="39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Google Shape;46;p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2" name="Google Shape;52;p5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304138" y="25145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5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55" name="Google Shape;55;p5"/>
          <p:cNvSpPr txBox="1"/>
          <p:nvPr/>
        </p:nvSpPr>
        <p:spPr>
          <a:xfrm>
            <a:off x="381000" y="13716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  <p:sp>
        <p:nvSpPr>
          <p:cNvPr id="56" name="Google Shape;56;p5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 number	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7" name="Google Shape;57;p5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5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60" name="Google Shape;60;p5"/>
          <p:cNvSpPr txBox="1"/>
          <p:nvPr/>
        </p:nvSpPr>
        <p:spPr>
          <a:xfrm>
            <a:off x="378823" y="5791200"/>
            <a:ext cx="24384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1053567-01	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61" name="Google Shape;61;p5"/>
          <p:cNvPicPr preferRelativeResize="0"/>
          <p:nvPr/>
        </p:nvPicPr>
        <p:blipFill rotWithShape="1">
          <a:blip r:embed="rId2">
            <a:alphaModFix/>
          </a:blip>
          <a:srcRect b="0" l="0" r="0" t="37216"/>
          <a:stretch/>
        </p:blipFill>
        <p:spPr>
          <a:xfrm>
            <a:off x="1456538" y="2666999"/>
            <a:ext cx="6620662" cy="187114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5"/>
          <p:cNvSpPr txBox="1"/>
          <p:nvPr/>
        </p:nvSpPr>
        <p:spPr>
          <a:xfrm>
            <a:off x="533400" y="1524000"/>
            <a:ext cx="8382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more information please contact Realityworks, Inc.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email at information@realityworks.com </a:t>
            </a:r>
            <a:b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call toll free at 800.830.1416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6" name="Google Shape;66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457200" y="16923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9" name="Google Shape;69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6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71" name="Google Shape;7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6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6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6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75" name="Google Shape;75;p6"/>
          <p:cNvSpPr txBox="1"/>
          <p:nvPr/>
        </p:nvSpPr>
        <p:spPr>
          <a:xfrm>
            <a:off x="609600" y="1844722"/>
            <a:ext cx="8229600" cy="27272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b="1" lang="en-US" sz="4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b="1" sz="4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9" name="Google Shape;7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1617894"/>
            <a:ext cx="3962400" cy="335219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7">
            <a:hlinkClick r:id="rId4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84" name="Google Shape;84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7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7">
            <a:hlinkClick r:id="rId5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88" name="Google Shape;8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3200" y="1770294"/>
            <a:ext cx="3962400" cy="3352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2" name="Google Shape;92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8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8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8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96" name="Google Shape;96;p8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97" name="Google Shape;9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19200" y="1823276"/>
            <a:ext cx="1981200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172200" y="685800"/>
            <a:ext cx="2581276" cy="1006523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8"/>
          <p:cNvSpPr/>
          <p:nvPr/>
        </p:nvSpPr>
        <p:spPr>
          <a:xfrm>
            <a:off x="0" y="0"/>
            <a:ext cx="9144000" cy="6096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8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8">
            <a:hlinkClick r:id="rId5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pic>
        <p:nvPicPr>
          <p:cNvPr id="102" name="Google Shape;102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1600" y="1975676"/>
            <a:ext cx="1981200" cy="19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8"/>
          <p:cNvSpPr txBox="1"/>
          <p:nvPr/>
        </p:nvSpPr>
        <p:spPr>
          <a:xfrm>
            <a:off x="3581400" y="22098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 Family</a:t>
            </a:r>
            <a:br>
              <a:rPr b="1" lang="en-US" sz="48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 Name</a:t>
            </a:r>
            <a:endParaRPr b="1" sz="4800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9" name="Google Shape;109;p10"/>
          <p:cNvSpPr txBox="1"/>
          <p:nvPr>
            <p:ph idx="1" type="body"/>
          </p:nvPr>
        </p:nvSpPr>
        <p:spPr>
          <a:xfrm>
            <a:off x="457200" y="1752603"/>
            <a:ext cx="4040188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p10"/>
          <p:cNvSpPr txBox="1"/>
          <p:nvPr>
            <p:ph idx="2" type="body"/>
          </p:nvPr>
        </p:nvSpPr>
        <p:spPr>
          <a:xfrm>
            <a:off x="4645029" y="1752603"/>
            <a:ext cx="4041775" cy="403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p1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6.xml"/><Relationship Id="rId22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5.xml"/><Relationship Id="rId21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8.xml"/><Relationship Id="rId24" Type="http://schemas.openxmlformats.org/officeDocument/2006/relationships/theme" Target="../theme/theme1.xml"/><Relationship Id="rId12" Type="http://schemas.openxmlformats.org/officeDocument/2006/relationships/slideLayout" Target="../slideLayouts/slideLayout7.xml"/><Relationship Id="rId23" Type="http://schemas.openxmlformats.org/officeDocument/2006/relationships/slideLayout" Target="../slideLayouts/slideLayout18.xml"/><Relationship Id="rId1" Type="http://schemas.openxmlformats.org/officeDocument/2006/relationships/hyperlink" Target="http://www.realityworks.com/" TargetMode="External"/><Relationship Id="rId2" Type="http://schemas.openxmlformats.org/officeDocument/2006/relationships/image" Target="../media/image4.png"/><Relationship Id="rId3" Type="http://schemas.openxmlformats.org/officeDocument/2006/relationships/hyperlink" Target="http://www.realityworks.com/" TargetMode="External"/><Relationship Id="rId4" Type="http://schemas.openxmlformats.org/officeDocument/2006/relationships/hyperlink" Target="http://www.realityworks.com/" TargetMode="External"/><Relationship Id="rId9" Type="http://schemas.openxmlformats.org/officeDocument/2006/relationships/slideLayout" Target="../slideLayouts/slideLayout4.xml"/><Relationship Id="rId15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9.xml"/><Relationship Id="rId17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1.xml"/><Relationship Id="rId5" Type="http://schemas.openxmlformats.org/officeDocument/2006/relationships/hyperlink" Target="http://www.realityworks.com/" TargetMode="External"/><Relationship Id="rId19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.xml"/><Relationship Id="rId1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>
            <a:hlinkClick r:id="rId1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>
            <a:hlinkClick r:id="rId3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  <p:sp>
        <p:nvSpPr>
          <p:cNvPr id="17" name="Google Shape;17;p1"/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rgbClr val="ED9205"/>
          </a:solidFill>
          <a:ln>
            <a:noFill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>
            <a:hlinkClick r:id="rId4"/>
          </p:cNvPr>
          <p:cNvSpPr/>
          <p:nvPr/>
        </p:nvSpPr>
        <p:spPr>
          <a:xfrm>
            <a:off x="6705600" y="533400"/>
            <a:ext cx="1828800" cy="3238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oogle Shape;19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382810" y="6270741"/>
            <a:ext cx="1464980" cy="42693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"/>
          <p:cNvSpPr/>
          <p:nvPr/>
        </p:nvSpPr>
        <p:spPr>
          <a:xfrm>
            <a:off x="6881564" y="5791200"/>
            <a:ext cx="2262436" cy="304800"/>
          </a:xfrm>
          <a:custGeom>
            <a:rect b="b" l="l" r="r" t="t"/>
            <a:pathLst>
              <a:path extrusionOk="0" h="323846" w="2564094">
                <a:moveTo>
                  <a:pt x="308865" y="0"/>
                </a:moveTo>
                <a:lnTo>
                  <a:pt x="2564094" y="0"/>
                </a:lnTo>
                <a:lnTo>
                  <a:pt x="2564094" y="323846"/>
                </a:lnTo>
                <a:lnTo>
                  <a:pt x="0" y="323846"/>
                </a:lnTo>
                <a:lnTo>
                  <a:pt x="30886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">
            <a:hlinkClick r:id="rId5"/>
          </p:cNvPr>
          <p:cNvSpPr txBox="1"/>
          <p:nvPr/>
        </p:nvSpPr>
        <p:spPr>
          <a:xfrm>
            <a:off x="7239000" y="5791200"/>
            <a:ext cx="1752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www.realityworks.com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  <p:sldLayoutId id="2147483661" r:id="rId19"/>
    <p:sldLayoutId id="2147483662" r:id="rId20"/>
    <p:sldLayoutId id="2147483663" r:id="rId21"/>
    <p:sldLayoutId id="2147483664" r:id="rId22"/>
    <p:sldLayoutId id="2147483665" r:id="rId2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Relationship Id="rId4" Type="http://schemas.openxmlformats.org/officeDocument/2006/relationships/hyperlink" Target="https://biology.stackexchange.com/questions/30380/what-causes-the-line-patterns-in-the-palm-of-the-hand" TargetMode="External"/><Relationship Id="rId5" Type="http://schemas.openxmlformats.org/officeDocument/2006/relationships/hyperlink" Target="https://creativecommons.org/licenses/by-sa/3.0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who.int/genomics/public/geneticdiseases/en/index1.html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0"/>
          <p:cNvSpPr/>
          <p:nvPr/>
        </p:nvSpPr>
        <p:spPr>
          <a:xfrm>
            <a:off x="7162800" y="6172200"/>
            <a:ext cx="1752600" cy="609600"/>
          </a:xfrm>
          <a:prstGeom prst="rect">
            <a:avLst/>
          </a:prstGeom>
          <a:solidFill>
            <a:srgbClr val="ED920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178" name="Google Shape;178;p2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9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Common Characteristics</a:t>
            </a:r>
            <a:endParaRPr/>
          </a:p>
        </p:txBody>
      </p:sp>
      <p:sp>
        <p:nvSpPr>
          <p:cNvPr id="255" name="Google Shape;255;p29"/>
          <p:cNvSpPr txBox="1"/>
          <p:nvPr>
            <p:ph idx="1" type="body"/>
          </p:nvPr>
        </p:nvSpPr>
        <p:spPr>
          <a:xfrm>
            <a:off x="443023" y="1524000"/>
            <a:ext cx="7510351" cy="44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Single palmar crease: deep crease across the center of the palm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Ears set further back and lower on the head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Prominent, broad forehead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Bent fifth finger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Larger torso relative to the arms and legs 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256" name="Google Shape;256;p29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57" name="Google Shape;257;p29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ersons hand&#10;&#10;Description generated with very high confidence" id="258" name="Google Shape;25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3374" y="1524000"/>
            <a:ext cx="1038225" cy="13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9"/>
          <p:cNvSpPr txBox="1"/>
          <p:nvPr/>
        </p:nvSpPr>
        <p:spPr>
          <a:xfrm>
            <a:off x="2679700" y="5781503"/>
            <a:ext cx="735647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This Photo</a:t>
            </a: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Unknown Author is licensed under </a:t>
            </a:r>
            <a:r>
              <a:rPr lang="en-US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CC BY-SA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0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Common Characteristics</a:t>
            </a:r>
            <a:endParaRPr/>
          </a:p>
        </p:txBody>
      </p:sp>
      <p:sp>
        <p:nvSpPr>
          <p:cNvPr id="265" name="Google Shape;265;p30"/>
          <p:cNvSpPr txBox="1"/>
          <p:nvPr>
            <p:ph idx="1" type="body"/>
          </p:nvPr>
        </p:nvSpPr>
        <p:spPr>
          <a:xfrm>
            <a:off x="443023" y="1524000"/>
            <a:ext cx="4128977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White spots on the iris of the eyes called “Brushfield spots”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Wide space between the big and second toe</a:t>
            </a:r>
            <a:endParaRPr/>
          </a:p>
        </p:txBody>
      </p:sp>
      <p:sp>
        <p:nvSpPr>
          <p:cNvPr id="266" name="Google Shape;266;p30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67" name="Google Shape;267;p30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8" name="Google Shape;268;p30"/>
          <p:cNvSpPr txBox="1"/>
          <p:nvPr/>
        </p:nvSpPr>
        <p:spPr>
          <a:xfrm>
            <a:off x="4986837" y="4953000"/>
            <a:ext cx="3776163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Creative Commons https://commons.wikimedia.org/wiki/Category:Down_syndrome#/media/File:Feet_of_a_boy_with_Down_Syndrome.JPG</a:t>
            </a:r>
            <a:endParaRPr/>
          </a:p>
        </p:txBody>
      </p:sp>
      <p:pic>
        <p:nvPicPr>
          <p:cNvPr descr="A hand holding a pair of feet&#10;&#10;Description generated with very high confidence" id="269" name="Google Shape;26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13960" y="2295387"/>
            <a:ext cx="3230880" cy="2520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Just Like Everyone Else</a:t>
            </a:r>
            <a:endParaRPr/>
          </a:p>
        </p:txBody>
      </p:sp>
      <p:sp>
        <p:nvSpPr>
          <p:cNvPr id="275" name="Google Shape;275;p31"/>
          <p:cNvSpPr txBox="1"/>
          <p:nvPr>
            <p:ph idx="1" type="body"/>
          </p:nvPr>
        </p:nvSpPr>
        <p:spPr>
          <a:xfrm>
            <a:off x="443023" y="15240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Attend school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Work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Participate in decisions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Have meaningful relationships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Vote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Contribute to society</a:t>
            </a:r>
            <a:endParaRPr/>
          </a:p>
        </p:txBody>
      </p:sp>
      <p:sp>
        <p:nvSpPr>
          <p:cNvPr id="276" name="Google Shape;276;p3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77" name="Google Shape;277;p3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Just Like Everyone Else</a:t>
            </a:r>
            <a:endParaRPr/>
          </a:p>
        </p:txBody>
      </p:sp>
      <p:pic>
        <p:nvPicPr>
          <p:cNvPr id="283" name="Google Shape;283;p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3479" y="1447800"/>
            <a:ext cx="6777042" cy="426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3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85" name="Google Shape;285;p3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Education and Learning</a:t>
            </a:r>
            <a:endParaRPr/>
          </a:p>
        </p:txBody>
      </p:sp>
      <p:sp>
        <p:nvSpPr>
          <p:cNvPr id="291" name="Google Shape;291;p33"/>
          <p:cNvSpPr txBox="1"/>
          <p:nvPr>
            <p:ph idx="1" type="body"/>
          </p:nvPr>
        </p:nvSpPr>
        <p:spPr>
          <a:xfrm>
            <a:off x="443023" y="15240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Experience cognitive delays, usually mild to moderate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Not indicative of the strengths and talents of each individual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Children with Down syndrome learn in school, at home, from family and friends, and the community</a:t>
            </a:r>
            <a:endParaRPr/>
          </a:p>
        </p:txBody>
      </p:sp>
      <p:sp>
        <p:nvSpPr>
          <p:cNvPr id="292" name="Google Shape;292;p3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93" name="Google Shape;293;p3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Language Guide</a:t>
            </a:r>
            <a:endParaRPr/>
          </a:p>
        </p:txBody>
      </p:sp>
      <p:sp>
        <p:nvSpPr>
          <p:cNvPr id="299" name="Google Shape;299;p34"/>
          <p:cNvSpPr txBox="1"/>
          <p:nvPr>
            <p:ph idx="1" type="body"/>
          </p:nvPr>
        </p:nvSpPr>
        <p:spPr>
          <a:xfrm>
            <a:off x="152400" y="1523999"/>
            <a:ext cx="8991600" cy="4754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People with Down syndrome should always be referred to as people first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Instead of “a Down syndrome child,” it should be “a child with Down syndrome”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Also avoid “Down's child” and describing the condition as “Down’s,” as in, “He has Down’s.”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Down syndrome is a syndrome, not a disease.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300" name="Google Shape;300;p3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301" name="Google Shape;301;p3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Language Guide</a:t>
            </a:r>
            <a:endParaRPr/>
          </a:p>
        </p:txBody>
      </p:sp>
      <p:sp>
        <p:nvSpPr>
          <p:cNvPr id="307" name="Google Shape;307;p35"/>
          <p:cNvSpPr txBox="1"/>
          <p:nvPr>
            <p:ph idx="1" type="body"/>
          </p:nvPr>
        </p:nvSpPr>
        <p:spPr>
          <a:xfrm>
            <a:off x="443023" y="15240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“Typically developing” or “typical” is preferred over “normal.”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“Intellectual disability” or “cognitive disability” has replaced “mental retardation” as the appropriate term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Use Down syndrome, rather than Down’s syndrome</a:t>
            </a:r>
            <a:endParaRPr/>
          </a:p>
        </p:txBody>
      </p:sp>
      <p:sp>
        <p:nvSpPr>
          <p:cNvPr id="308" name="Google Shape;308;p3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309" name="Google Shape;309;p3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315" name="Google Shape;315;p36"/>
          <p:cNvSpPr txBox="1"/>
          <p:nvPr>
            <p:ph idx="12" type="sldNum"/>
          </p:nvPr>
        </p:nvSpPr>
        <p:spPr>
          <a:xfrm>
            <a:off x="4152900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1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184" name="Google Shape;184;p21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5" name="Google Shape;185;p21"/>
          <p:cNvSpPr txBox="1"/>
          <p:nvPr>
            <p:ph type="title"/>
          </p:nvPr>
        </p:nvSpPr>
        <p:spPr>
          <a:xfrm>
            <a:off x="3429000" y="2057400"/>
            <a:ext cx="4800600" cy="2367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Understanding Down Syndrome</a:t>
            </a:r>
            <a:endParaRPr/>
          </a:p>
        </p:txBody>
      </p:sp>
      <p:pic>
        <p:nvPicPr>
          <p:cNvPr id="186" name="Google Shape;18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0387" y="1945395"/>
            <a:ext cx="1442725" cy="205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2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What is Down Syndrome?</a:t>
            </a:r>
            <a:endParaRPr/>
          </a:p>
        </p:txBody>
      </p:sp>
      <p:sp>
        <p:nvSpPr>
          <p:cNvPr id="192" name="Google Shape;192;p22"/>
          <p:cNvSpPr txBox="1"/>
          <p:nvPr>
            <p:ph idx="1" type="body"/>
          </p:nvPr>
        </p:nvSpPr>
        <p:spPr>
          <a:xfrm>
            <a:off x="457200" y="1701271"/>
            <a:ext cx="8229600" cy="44709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Chromosomal condition that occurs when an error in cell division results in an extra chromosome 21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Some individuals with Down syndrome have similar physical traits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In 1866 British physician, John Langdon Down, for whom the syndrome is now named, first described Down syndrome</a:t>
            </a:r>
            <a:endParaRPr/>
          </a:p>
        </p:txBody>
      </p:sp>
      <p:sp>
        <p:nvSpPr>
          <p:cNvPr id="193" name="Google Shape;193;p22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194" name="Google Shape;194;p22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3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3 Types of Down Syndrome</a:t>
            </a:r>
            <a:endParaRPr/>
          </a:p>
        </p:txBody>
      </p:sp>
      <p:sp>
        <p:nvSpPr>
          <p:cNvPr id="200" name="Google Shape;200;p23"/>
          <p:cNvSpPr txBox="1"/>
          <p:nvPr>
            <p:ph idx="1" type="body"/>
          </p:nvPr>
        </p:nvSpPr>
        <p:spPr>
          <a:xfrm>
            <a:off x="457200" y="1828800"/>
            <a:ext cx="3241159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Trisomy 21: 95% of cases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Translocation: 4% of cases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Mosaicism: 1% of cases</a:t>
            </a:r>
            <a:endParaRPr/>
          </a:p>
        </p:txBody>
      </p:sp>
      <p:sp>
        <p:nvSpPr>
          <p:cNvPr id="201" name="Google Shape;201;p23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02" name="Google Shape;202;p23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3" name="Google Shape;203;p23"/>
          <p:cNvSpPr txBox="1"/>
          <p:nvPr/>
        </p:nvSpPr>
        <p:spPr>
          <a:xfrm>
            <a:off x="5445642" y="5423583"/>
            <a:ext cx="37338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Creative Commons https://en.wikipedia.org/wiki/Polysomy</a:t>
            </a:r>
            <a:endParaRPr/>
          </a:p>
        </p:txBody>
      </p:sp>
      <p:pic>
        <p:nvPicPr>
          <p:cNvPr descr="A screenshot of a cell phone&#10;&#10;Description generated with high confidence" id="204" name="Google Shape;20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5525" y="2157412"/>
            <a:ext cx="3686848" cy="2281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United States Statistics</a:t>
            </a:r>
            <a:endParaRPr/>
          </a:p>
        </p:txBody>
      </p:sp>
      <p:sp>
        <p:nvSpPr>
          <p:cNvPr id="210" name="Google Shape;210;p24"/>
          <p:cNvSpPr txBox="1"/>
          <p:nvPr>
            <p:ph idx="1" type="body"/>
          </p:nvPr>
        </p:nvSpPr>
        <p:spPr>
          <a:xfrm>
            <a:off x="457200" y="18288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Most commonly occurring chromosomal condition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Occurs in 1 in 700 babies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Approx. 6,000 babies are born with Down syndrome in the U.S. each year</a:t>
            </a:r>
            <a:endParaRPr/>
          </a:p>
        </p:txBody>
      </p:sp>
      <p:sp>
        <p:nvSpPr>
          <p:cNvPr id="211" name="Google Shape;211;p24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12" name="Google Shape;212;p24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5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World Statistics</a:t>
            </a:r>
            <a:endParaRPr/>
          </a:p>
        </p:txBody>
      </p:sp>
      <p:sp>
        <p:nvSpPr>
          <p:cNvPr id="218" name="Google Shape;218;p25"/>
          <p:cNvSpPr txBox="1"/>
          <p:nvPr>
            <p:ph idx="1" type="body"/>
          </p:nvPr>
        </p:nvSpPr>
        <p:spPr>
          <a:xfrm>
            <a:off x="152400" y="1828800"/>
            <a:ext cx="43434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The estimated statistical incidence of Down syndrome is between 1 in 1,000 to 1 in 1,100 live births worldwide.</a:t>
            </a:r>
            <a:endParaRPr/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</a:pPr>
            <a:r>
              <a:t/>
            </a:r>
            <a:endParaRPr sz="1000"/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</a:pPr>
            <a:r>
              <a:rPr lang="en-US" sz="1000"/>
              <a:t>Source: World Health Organization. (2019). Genes and Human Disease. Retrieved February 02, 2019, from </a:t>
            </a:r>
            <a:r>
              <a:rPr lang="en-US" sz="1000" u="sng">
                <a:solidFill>
                  <a:schemeClr val="hlink"/>
                </a:solidFill>
                <a:hlinkClick r:id="rId3"/>
              </a:rPr>
              <a:t>https://www.who.int/genomics/public/geneticdiseases/en/index1.html</a:t>
            </a:r>
            <a:endParaRPr sz="10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219" name="Google Shape;219;p25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20" name="Google Shape;220;p25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1" name="Google Shape;22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46594" y="2209801"/>
            <a:ext cx="4697406" cy="25692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6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Down Syndrome Facts</a:t>
            </a:r>
            <a:endParaRPr/>
          </a:p>
        </p:txBody>
      </p:sp>
      <p:sp>
        <p:nvSpPr>
          <p:cNvPr id="227" name="Google Shape;227;p26"/>
          <p:cNvSpPr txBox="1"/>
          <p:nvPr>
            <p:ph idx="1" type="body"/>
          </p:nvPr>
        </p:nvSpPr>
        <p:spPr>
          <a:xfrm>
            <a:off x="228600" y="1371600"/>
            <a:ext cx="3920037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The occurrence of the birth of a child with Down syndrome increases with the age of the mother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80% of children with Down syndrome are born to women under 35 years of age</a:t>
            </a:r>
            <a:endParaRPr/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800"/>
          </a:p>
        </p:txBody>
      </p:sp>
      <p:sp>
        <p:nvSpPr>
          <p:cNvPr id="228" name="Google Shape;228;p26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29" name="Google Shape;229;p26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0" name="Google Shape;230;p26"/>
          <p:cNvSpPr txBox="1"/>
          <p:nvPr/>
        </p:nvSpPr>
        <p:spPr>
          <a:xfrm>
            <a:off x="3930098" y="4302743"/>
            <a:ext cx="3471362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Centers for Disease Control</a:t>
            </a:r>
            <a:endParaRPr/>
          </a:p>
        </p:txBody>
      </p:sp>
      <p:pic>
        <p:nvPicPr>
          <p:cNvPr descr="Prevalence of Down Syndrome by Mother's Age" id="231" name="Google Shape;23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49905" y="1578593"/>
            <a:ext cx="4829175" cy="272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7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Increased Risk For…</a:t>
            </a:r>
            <a:endParaRPr/>
          </a:p>
        </p:txBody>
      </p:sp>
      <p:sp>
        <p:nvSpPr>
          <p:cNvPr id="237" name="Google Shape;237;p27"/>
          <p:cNvSpPr txBox="1"/>
          <p:nvPr>
            <p:ph idx="1" type="body"/>
          </p:nvPr>
        </p:nvSpPr>
        <p:spPr>
          <a:xfrm>
            <a:off x="457200" y="18288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Respiratory and hearing problems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Congenital heart defects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Thyroid conditions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Childhood leukemia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Alzheimer’s disease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238" name="Google Shape;238;p27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39" name="Google Shape;239;p27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8"/>
          <p:cNvSpPr txBox="1"/>
          <p:nvPr>
            <p:ph type="title"/>
          </p:nvPr>
        </p:nvSpPr>
        <p:spPr>
          <a:xfrm>
            <a:off x="457200" y="579437"/>
            <a:ext cx="8229600" cy="1121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Common Characteristics</a:t>
            </a:r>
            <a:endParaRPr/>
          </a:p>
        </p:txBody>
      </p:sp>
      <p:sp>
        <p:nvSpPr>
          <p:cNvPr id="245" name="Google Shape;245;p28"/>
          <p:cNvSpPr txBox="1"/>
          <p:nvPr>
            <p:ph idx="11" type="ftr"/>
          </p:nvPr>
        </p:nvSpPr>
        <p:spPr>
          <a:xfrm>
            <a:off x="304799" y="6324602"/>
            <a:ext cx="35390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Understanding Down Syndrome</a:t>
            </a:r>
            <a:endParaRPr/>
          </a:p>
        </p:txBody>
      </p:sp>
      <p:sp>
        <p:nvSpPr>
          <p:cNvPr id="246" name="Google Shape;246;p28"/>
          <p:cNvSpPr txBox="1"/>
          <p:nvPr>
            <p:ph idx="12" type="sldNum"/>
          </p:nvPr>
        </p:nvSpPr>
        <p:spPr>
          <a:xfrm>
            <a:off x="4148637" y="6324602"/>
            <a:ext cx="838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7" name="Google Shape;24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14976" y="1669714"/>
            <a:ext cx="2590800" cy="2603389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8"/>
          <p:cNvSpPr txBox="1"/>
          <p:nvPr/>
        </p:nvSpPr>
        <p:spPr>
          <a:xfrm>
            <a:off x="6728604" y="4317301"/>
            <a:ext cx="1880558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Creative Commons https://www.cdc.gov/ncbddd/birthdefects/DownSyndrome.html</a:t>
            </a:r>
            <a:endParaRPr/>
          </a:p>
        </p:txBody>
      </p:sp>
      <p:sp>
        <p:nvSpPr>
          <p:cNvPr id="249" name="Google Shape;249;p28"/>
          <p:cNvSpPr txBox="1"/>
          <p:nvPr>
            <p:ph idx="1" type="body"/>
          </p:nvPr>
        </p:nvSpPr>
        <p:spPr>
          <a:xfrm>
            <a:off x="138224" y="1371600"/>
            <a:ext cx="659038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Almond-shaped eyes with an upward slant and a skin fold covering the inner corner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Flat facial profile and a small, flat nose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Low, weak muscle tone that requires additional support of the head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/>
              <a:t>Low muscle tone in arms and legs may require early physical therapy intervention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rriculum PP templat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