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y="6858000" cx="9144000"/>
  <p:notesSz cx="7010400" cy="92964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4820"/>
          </a:xfrm>
          <a:prstGeom prst="rect">
            <a:avLst/>
          </a:prstGeom>
          <a:noFill/>
          <a:ln>
            <a:noFill/>
          </a:ln>
        </p:spPr>
        <p:txBody>
          <a:bodyPr anchorCtr="0" anchor="t" bIns="46575" lIns="93175" spcFirstLastPara="1" rIns="93175" wrap="square" tIns="46575">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4820"/>
          </a:xfrm>
          <a:prstGeom prst="rect">
            <a:avLst/>
          </a:prstGeom>
          <a:noFill/>
          <a:ln>
            <a:noFill/>
          </a:ln>
        </p:spPr>
        <p:txBody>
          <a:bodyPr anchorCtr="0" anchor="t" bIns="46575" lIns="93175" spcFirstLastPara="1" rIns="93175" wrap="square" tIns="46575">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4820"/>
          </a:xfrm>
          <a:prstGeom prst="rect">
            <a:avLst/>
          </a:prstGeom>
          <a:noFill/>
          <a:ln>
            <a:noFill/>
          </a:ln>
        </p:spPr>
        <p:txBody>
          <a:bodyPr anchorCtr="0" anchor="b" bIns="46575" lIns="93175" spcFirstLastPara="1" rIns="93175" wrap="square" tIns="46575">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1: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1" name="Google Shape;91;p1: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 name="Google Shape;92;p1: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10: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63" name="Google Shape;163;p10: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11: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71" name="Google Shape;171;p11: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12: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79" name="Google Shape;179;p12: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13: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87" name="Google Shape;187;p13: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14: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95" name="Google Shape;195;p14: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15: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3" name="Google Shape;203;p15:notes"/>
          <p:cNvSpPr txBox="1"/>
          <p:nvPr>
            <p:ph idx="1" type="body"/>
          </p:nvPr>
        </p:nvSpPr>
        <p:spPr>
          <a:xfrm>
            <a:off x="701040" y="4415790"/>
            <a:ext cx="5608320" cy="418338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204" name="Google Shape;204;p15:notes"/>
          <p:cNvSpPr txBox="1"/>
          <p:nvPr>
            <p:ph idx="12" type="sldNum"/>
          </p:nvPr>
        </p:nvSpPr>
        <p:spPr>
          <a:xfrm>
            <a:off x="3970938" y="8829967"/>
            <a:ext cx="3037840" cy="464820"/>
          </a:xfrm>
          <a:prstGeom prst="rect">
            <a:avLst/>
          </a:prstGeom>
          <a:noFill/>
          <a:ln>
            <a:noFill/>
          </a:ln>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2: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 name="Google Shape;99;p2: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3: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7" name="Google Shape;107;p3: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4: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5" name="Google Shape;115;p4: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5: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3" name="Google Shape;123;p5: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6: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1" name="Google Shape;131;p6: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p7: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9" name="Google Shape;139;p7: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8: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7" name="Google Shape;147;p8: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9:notes"/>
          <p:cNvSpPr txBox="1"/>
          <p:nvPr>
            <p:ph idx="1" type="body"/>
          </p:nvPr>
        </p:nvSpPr>
        <p:spPr>
          <a:xfrm>
            <a:off x="701040" y="4415790"/>
            <a:ext cx="5608320" cy="418338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55" name="Google Shape;155;p9: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6.png"/><Relationship Id="rId4" Type="http://schemas.openxmlformats.org/officeDocument/2006/relationships/hyperlink" Target="http://www.realityworks.com/"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www.realityworks.com/" TargetMode="Externa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hyperlink" Target="http://www.realityworks.com/" TargetMode="Externa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3.png"/><Relationship Id="rId4" Type="http://schemas.openxmlformats.org/officeDocument/2006/relationships/hyperlink" Target="http://www.realityworks.com/" TargetMode="Externa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www.realityworks.com/" TargetMode="Externa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7" name="Shape 17"/>
        <p:cNvGrpSpPr/>
        <p:nvPr/>
      </p:nvGrpSpPr>
      <p:grpSpPr>
        <a:xfrm>
          <a:off x="0" y="0"/>
          <a:ext cx="0" cy="0"/>
          <a:chOff x="0" y="0"/>
          <a:chExt cx="0" cy="0"/>
        </a:xfrm>
      </p:grpSpPr>
      <p:sp>
        <p:nvSpPr>
          <p:cNvPr id="18" name="Google Shape;18;p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20" name="Google Shape;20;p2"/>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21" name="Google Shape;21;p2"/>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22" name="Google Shape;22;p2"/>
          <p:cNvPicPr preferRelativeResize="0"/>
          <p:nvPr/>
        </p:nvPicPr>
        <p:blipFill rotWithShape="1">
          <a:blip r:embed="rId3">
            <a:alphaModFix/>
          </a:blip>
          <a:srcRect b="0" l="0" r="0" t="0"/>
          <a:stretch/>
        </p:blipFill>
        <p:spPr>
          <a:xfrm>
            <a:off x="1857829" y="2257014"/>
            <a:ext cx="5428342" cy="1581972"/>
          </a:xfrm>
          <a:prstGeom prst="rect">
            <a:avLst/>
          </a:prstGeom>
          <a:noFill/>
          <a:ln>
            <a:noFill/>
          </a:ln>
        </p:spPr>
      </p:pic>
      <p:sp>
        <p:nvSpPr>
          <p:cNvPr id="23" name="Google Shape;23;p2"/>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4" name="Google Shape;24;p2">
            <a:hlinkClick r:id="rId4"/>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ntent with Caption" type="objTx">
  <p:cSld name="OBJECT_WITH_CAPTION_TEXT">
    <p:spTree>
      <p:nvGrpSpPr>
        <p:cNvPr id="77" name="Shape 77"/>
        <p:cNvGrpSpPr/>
        <p:nvPr/>
      </p:nvGrpSpPr>
      <p:grpSpPr>
        <a:xfrm>
          <a:off x="0" y="0"/>
          <a:ext cx="0" cy="0"/>
          <a:chOff x="0" y="0"/>
          <a:chExt cx="0" cy="0"/>
        </a:xfrm>
      </p:grpSpPr>
      <p:sp>
        <p:nvSpPr>
          <p:cNvPr id="78" name="Google Shape;78;p11"/>
          <p:cNvSpPr txBox="1"/>
          <p:nvPr>
            <p:ph type="title"/>
          </p:nvPr>
        </p:nvSpPr>
        <p:spPr>
          <a:xfrm>
            <a:off x="457204" y="609600"/>
            <a:ext cx="3008313" cy="8255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9" name="Google Shape;79;p11"/>
          <p:cNvSpPr txBox="1"/>
          <p:nvPr>
            <p:ph idx="1" type="body"/>
          </p:nvPr>
        </p:nvSpPr>
        <p:spPr>
          <a:xfrm>
            <a:off x="3575050" y="609601"/>
            <a:ext cx="5111750" cy="5167409"/>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lt1"/>
              </a:buClr>
              <a:buSzPts val="2800"/>
              <a:buFont typeface="Arial"/>
              <a:buChar char="–"/>
              <a:defRPr b="0" i="0" sz="2800" u="none" cap="none" strike="noStrike">
                <a:solidFill>
                  <a:schemeClr val="lt1"/>
                </a:solidFill>
                <a:latin typeface="Arial"/>
                <a:ea typeface="Arial"/>
                <a:cs typeface="Arial"/>
                <a:sym typeface="Arial"/>
              </a:defRPr>
            </a:lvl2pPr>
            <a:lvl3pPr indent="-381000" lvl="2" marL="1371600" marR="0" rtl="0" algn="l">
              <a:spcBef>
                <a:spcPts val="480"/>
              </a:spcBef>
              <a:spcAft>
                <a:spcPts val="0"/>
              </a:spcAft>
              <a:buClr>
                <a:schemeClr val="lt1"/>
              </a:buClr>
              <a:buSzPts val="2400"/>
              <a:buFont typeface="Arial"/>
              <a:buChar char="•"/>
              <a:defRPr b="0" i="0" sz="2400" u="none" cap="none" strike="noStrike">
                <a:solidFill>
                  <a:schemeClr val="lt1"/>
                </a:solidFill>
                <a:latin typeface="Arial"/>
                <a:ea typeface="Arial"/>
                <a:cs typeface="Arial"/>
                <a:sym typeface="Arial"/>
              </a:defRPr>
            </a:lvl3pPr>
            <a:lvl4pPr indent="-355600" lvl="3" marL="1828800" marR="0" rtl="0" algn="l">
              <a:spcBef>
                <a:spcPts val="4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4pPr>
            <a:lvl5pPr indent="-355600" lvl="4" marL="2286000" marR="0" rtl="0" algn="l">
              <a:spcBef>
                <a:spcPts val="4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0" name="Google Shape;80;p11"/>
          <p:cNvSpPr txBox="1"/>
          <p:nvPr>
            <p:ph idx="2" type="body"/>
          </p:nvPr>
        </p:nvSpPr>
        <p:spPr>
          <a:xfrm>
            <a:off x="457204" y="1435105"/>
            <a:ext cx="3008313" cy="4356097"/>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spcBef>
                <a:spcPts val="240"/>
              </a:spcBef>
              <a:spcAft>
                <a:spcPts val="0"/>
              </a:spcAft>
              <a:buClr>
                <a:schemeClr val="lt1"/>
              </a:buClr>
              <a:buSzPts val="1200"/>
              <a:buFont typeface="Arial"/>
              <a:buNone/>
              <a:defRPr b="0" i="0" sz="1200" u="none" cap="none" strike="noStrike">
                <a:solidFill>
                  <a:schemeClr val="lt1"/>
                </a:solidFill>
                <a:latin typeface="Arial"/>
                <a:ea typeface="Arial"/>
                <a:cs typeface="Arial"/>
                <a:sym typeface="Arial"/>
              </a:defRPr>
            </a:lvl2pPr>
            <a:lvl3pPr indent="-228600" lvl="2" marL="1371600" marR="0" rtl="0" algn="l">
              <a:spcBef>
                <a:spcPts val="200"/>
              </a:spcBef>
              <a:spcAft>
                <a:spcPts val="0"/>
              </a:spcAft>
              <a:buClr>
                <a:schemeClr val="lt1"/>
              </a:buClr>
              <a:buSzPts val="1000"/>
              <a:buFont typeface="Arial"/>
              <a:buNone/>
              <a:defRPr b="0" i="0" sz="1000" u="none" cap="none" strike="noStrike">
                <a:solidFill>
                  <a:schemeClr val="lt1"/>
                </a:solidFill>
                <a:latin typeface="Arial"/>
                <a:ea typeface="Arial"/>
                <a:cs typeface="Arial"/>
                <a:sym typeface="Arial"/>
              </a:defRPr>
            </a:lvl3pPr>
            <a:lvl4pPr indent="-228600" lvl="3" marL="18288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4pPr>
            <a:lvl5pPr indent="-228600" lvl="4" marL="22860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81" name="Google Shape;81;p1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1"/>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icture with Caption" type="picTx">
  <p:cSld name="PICTURE_WITH_CAPTION_TEXT">
    <p:spTree>
      <p:nvGrpSpPr>
        <p:cNvPr id="83" name="Shape 83"/>
        <p:cNvGrpSpPr/>
        <p:nvPr/>
      </p:nvGrpSpPr>
      <p:grpSpPr>
        <a:xfrm>
          <a:off x="0" y="0"/>
          <a:ext cx="0" cy="0"/>
          <a:chOff x="0" y="0"/>
          <a:chExt cx="0" cy="0"/>
        </a:xfrm>
      </p:grpSpPr>
      <p:sp>
        <p:nvSpPr>
          <p:cNvPr id="84" name="Google Shape;84;p12"/>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5" name="Google Shape;85;p12"/>
          <p:cNvSpPr/>
          <p:nvPr>
            <p:ph idx="2" type="pic"/>
          </p:nvPr>
        </p:nvSpPr>
        <p:spPr>
          <a:xfrm>
            <a:off x="1792288" y="612775"/>
            <a:ext cx="5486400" cy="4114800"/>
          </a:xfrm>
          <a:prstGeom prst="rect">
            <a:avLst/>
          </a:prstGeom>
          <a:noFill/>
          <a:ln>
            <a:noFill/>
          </a:ln>
        </p:spPr>
        <p:txBody>
          <a:bodyPr anchorCtr="0" anchor="t" bIns="45700" lIns="91425" spcFirstLastPara="1" rIns="91425" wrap="square" tIns="45700">
            <a:noAutofit/>
          </a:bodyPr>
          <a:lstStyle>
            <a:lvl1pPr lvl="0" marR="0" rtl="0" algn="l">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spcBef>
                <a:spcPts val="56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2pPr>
            <a:lvl3pPr lvl="2" marR="0" rtl="0" algn="l">
              <a:spcBef>
                <a:spcPts val="48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3pPr>
            <a:lvl4pPr lvl="3" marR="0" rtl="0" algn="l">
              <a:spcBef>
                <a:spcPts val="4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4pPr>
            <a:lvl5pPr lvl="4" marR="0" rtl="0" algn="l">
              <a:spcBef>
                <a:spcPts val="4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86" name="Google Shape;86;p12"/>
          <p:cNvSpPr txBox="1"/>
          <p:nvPr>
            <p:ph idx="1" type="body"/>
          </p:nvPr>
        </p:nvSpPr>
        <p:spPr>
          <a:xfrm>
            <a:off x="1792288" y="5367341"/>
            <a:ext cx="5486400" cy="500061"/>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spcBef>
                <a:spcPts val="240"/>
              </a:spcBef>
              <a:spcAft>
                <a:spcPts val="0"/>
              </a:spcAft>
              <a:buClr>
                <a:schemeClr val="lt1"/>
              </a:buClr>
              <a:buSzPts val="1200"/>
              <a:buFont typeface="Arial"/>
              <a:buNone/>
              <a:defRPr b="0" i="0" sz="1200" u="none" cap="none" strike="noStrike">
                <a:solidFill>
                  <a:schemeClr val="lt1"/>
                </a:solidFill>
                <a:latin typeface="Arial"/>
                <a:ea typeface="Arial"/>
                <a:cs typeface="Arial"/>
                <a:sym typeface="Arial"/>
              </a:defRPr>
            </a:lvl2pPr>
            <a:lvl3pPr indent="-228600" lvl="2" marL="1371600" marR="0" rtl="0" algn="l">
              <a:spcBef>
                <a:spcPts val="200"/>
              </a:spcBef>
              <a:spcAft>
                <a:spcPts val="0"/>
              </a:spcAft>
              <a:buClr>
                <a:schemeClr val="lt1"/>
              </a:buClr>
              <a:buSzPts val="1000"/>
              <a:buFont typeface="Arial"/>
              <a:buNone/>
              <a:defRPr b="0" i="0" sz="1000" u="none" cap="none" strike="noStrike">
                <a:solidFill>
                  <a:schemeClr val="lt1"/>
                </a:solidFill>
                <a:latin typeface="Arial"/>
                <a:ea typeface="Arial"/>
                <a:cs typeface="Arial"/>
                <a:sym typeface="Arial"/>
              </a:defRPr>
            </a:lvl3pPr>
            <a:lvl4pPr indent="-228600" lvl="3" marL="18288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4pPr>
            <a:lvl5pPr indent="-228600" lvl="4" marL="2286000" marR="0" rtl="0" algn="l">
              <a:spcBef>
                <a:spcPts val="180"/>
              </a:spcBef>
              <a:spcAft>
                <a:spcPts val="0"/>
              </a:spcAft>
              <a:buClr>
                <a:schemeClr val="lt1"/>
              </a:buClr>
              <a:buSzPts val="900"/>
              <a:buFont typeface="Arial"/>
              <a:buNone/>
              <a:defRPr b="0" i="0" sz="900" u="none" cap="none" strike="noStrike">
                <a:solidFill>
                  <a:schemeClr val="lt1"/>
                </a:solidFill>
                <a:latin typeface="Arial"/>
                <a:ea typeface="Arial"/>
                <a:cs typeface="Arial"/>
                <a:sym typeface="Arial"/>
              </a:defRPr>
            </a:lvl5pPr>
            <a:lvl6pPr indent="-228600" lvl="5" marL="27432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87" name="Google Shape;87;p1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1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25" name="Shape 25"/>
        <p:cNvGrpSpPr/>
        <p:nvPr/>
      </p:nvGrpSpPr>
      <p:grpSpPr>
        <a:xfrm>
          <a:off x="0" y="0"/>
          <a:ext cx="0" cy="0"/>
          <a:chOff x="0" y="0"/>
          <a:chExt cx="0" cy="0"/>
        </a:xfrm>
      </p:grpSpPr>
      <p:sp>
        <p:nvSpPr>
          <p:cNvPr id="26" name="Google Shape;26;p3"/>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28" name="Google Shape;28;p3"/>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29" name="Google Shape;29;p3"/>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0" name="Google Shape;30;p3"/>
          <p:cNvSpPr txBox="1"/>
          <p:nvPr>
            <p:ph type="title"/>
          </p:nvPr>
        </p:nvSpPr>
        <p:spPr>
          <a:xfrm>
            <a:off x="457200" y="1692322"/>
            <a:ext cx="8229600" cy="2727277"/>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lt1"/>
              </a:buClr>
              <a:buSzPts val="4400"/>
              <a:buFont typeface="Arial"/>
              <a:buNone/>
              <a:defRPr b="1" i="0" sz="44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1" name="Google Shape;31;p3"/>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2" name="Google Shape;32;p3">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type="obj">
  <p:cSld name="OBJECT">
    <p:spTree>
      <p:nvGrpSpPr>
        <p:cNvPr id="33" name="Shape 33"/>
        <p:cNvGrpSpPr/>
        <p:nvPr/>
      </p:nvGrpSpPr>
      <p:grpSpPr>
        <a:xfrm>
          <a:off x="0" y="0"/>
          <a:ext cx="0" cy="0"/>
          <a:chOff x="0" y="0"/>
          <a:chExt cx="0" cy="0"/>
        </a:xfrm>
      </p:grpSpPr>
      <p:sp>
        <p:nvSpPr>
          <p:cNvPr id="34" name="Google Shape;34;p4"/>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Arial"/>
              <a:buNone/>
              <a:defRPr b="1"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5" name="Google Shape;35;p4"/>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36" name="Google Shape;36;p4"/>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4"/>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38" name="Shape 38"/>
        <p:cNvGrpSpPr/>
        <p:nvPr/>
      </p:nvGrpSpPr>
      <p:grpSpPr>
        <a:xfrm>
          <a:off x="0" y="0"/>
          <a:ext cx="0" cy="0"/>
          <a:chOff x="0" y="0"/>
          <a:chExt cx="0" cy="0"/>
        </a:xfrm>
      </p:grpSpPr>
      <p:sp>
        <p:nvSpPr>
          <p:cNvPr id="39" name="Google Shape;39;p5"/>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0" name="Google Shape;40;p5"/>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5"/>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42" name="Google Shape;42;p5"/>
          <p:cNvPicPr preferRelativeResize="0"/>
          <p:nvPr/>
        </p:nvPicPr>
        <p:blipFill rotWithShape="1">
          <a:blip r:embed="rId2">
            <a:alphaModFix/>
          </a:blip>
          <a:srcRect b="0" l="0" r="0" t="37216"/>
          <a:stretch/>
        </p:blipFill>
        <p:spPr>
          <a:xfrm>
            <a:off x="1304138" y="2514599"/>
            <a:ext cx="6620662" cy="1871145"/>
          </a:xfrm>
          <a:prstGeom prst="rect">
            <a:avLst/>
          </a:prstGeom>
          <a:noFill/>
          <a:ln>
            <a:noFill/>
          </a:ln>
        </p:spPr>
      </p:pic>
      <p:sp>
        <p:nvSpPr>
          <p:cNvPr id="43" name="Google Shape;43;p5"/>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4" name="Google Shape;44;p5">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
        <p:nvSpPr>
          <p:cNvPr id="45" name="Google Shape;45;p5"/>
          <p:cNvSpPr txBox="1"/>
          <p:nvPr/>
        </p:nvSpPr>
        <p:spPr>
          <a:xfrm>
            <a:off x="381000" y="1371600"/>
            <a:ext cx="8382000" cy="11430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2000"/>
              <a:buFont typeface="Arial"/>
              <a:buNone/>
            </a:pPr>
            <a:r>
              <a:rPr b="0" i="0" lang="en-US" sz="2000" u="none" cap="none" strike="noStrike">
                <a:solidFill>
                  <a:schemeClr val="lt1"/>
                </a:solidFill>
                <a:latin typeface="Arial"/>
                <a:ea typeface="Arial"/>
                <a:cs typeface="Arial"/>
                <a:sym typeface="Arial"/>
              </a:rPr>
              <a:t>For more information please contact Realityworks, Inc. </a:t>
            </a:r>
            <a:br>
              <a:rPr b="0" i="0" lang="en-US" sz="2000" u="none" cap="none" strike="noStrike">
                <a:solidFill>
                  <a:schemeClr val="lt1"/>
                </a:solidFill>
                <a:latin typeface="Arial"/>
                <a:ea typeface="Arial"/>
                <a:cs typeface="Arial"/>
                <a:sym typeface="Arial"/>
              </a:rPr>
            </a:br>
            <a:r>
              <a:rPr b="0" i="0" lang="en-US" sz="2000" u="none" cap="none" strike="noStrike">
                <a:solidFill>
                  <a:schemeClr val="lt1"/>
                </a:solidFill>
                <a:latin typeface="Arial"/>
                <a:ea typeface="Arial"/>
                <a:cs typeface="Arial"/>
                <a:sym typeface="Arial"/>
              </a:rPr>
              <a:t>through email at information@realityworks.com </a:t>
            </a:r>
            <a:br>
              <a:rPr b="0" i="0" lang="en-US" sz="2000" u="none" cap="none" strike="noStrike">
                <a:solidFill>
                  <a:schemeClr val="lt1"/>
                </a:solidFill>
                <a:latin typeface="Arial"/>
                <a:ea typeface="Arial"/>
                <a:cs typeface="Arial"/>
                <a:sym typeface="Arial"/>
              </a:rPr>
            </a:br>
            <a:r>
              <a:rPr b="0" i="0" lang="en-US" sz="2000" u="none" cap="none" strike="noStrike">
                <a:solidFill>
                  <a:schemeClr val="lt1"/>
                </a:solidFill>
                <a:latin typeface="Arial"/>
                <a:ea typeface="Arial"/>
                <a:cs typeface="Arial"/>
                <a:sym typeface="Arial"/>
              </a:rPr>
              <a:t>or call toll free at 800.830.1416</a:t>
            </a:r>
            <a:endParaRPr/>
          </a:p>
        </p:txBody>
      </p:sp>
      <p:sp>
        <p:nvSpPr>
          <p:cNvPr id="46" name="Google Shape;46;p5"/>
          <p:cNvSpPr txBox="1"/>
          <p:nvPr/>
        </p:nvSpPr>
        <p:spPr>
          <a:xfrm>
            <a:off x="378823" y="5791200"/>
            <a:ext cx="2438401" cy="2308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900" u="none" cap="none" strike="noStrike">
                <a:solidFill>
                  <a:schemeClr val="lt1"/>
                </a:solidFill>
                <a:latin typeface="Arial"/>
                <a:ea typeface="Arial"/>
                <a:cs typeface="Arial"/>
                <a:sym typeface="Arial"/>
              </a:rPr>
              <a:t>1053567-01 	</a:t>
            </a:r>
            <a:r>
              <a:rPr b="0" i="0" lang="en-US" sz="900" u="none" cap="none" strike="noStrike">
                <a:solidFill>
                  <a:schemeClr val="dk1"/>
                </a:solidFill>
                <a:latin typeface="Calibri"/>
                <a:ea typeface="Calibri"/>
                <a:cs typeface="Calibri"/>
                <a:sym typeface="Calibri"/>
              </a:rPr>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47" name="Shape 47"/>
        <p:cNvGrpSpPr/>
        <p:nvPr/>
      </p:nvGrpSpPr>
      <p:grpSpPr>
        <a:xfrm>
          <a:off x="0" y="0"/>
          <a:ext cx="0" cy="0"/>
          <a:chOff x="0" y="0"/>
          <a:chExt cx="0" cy="0"/>
        </a:xfrm>
      </p:grpSpPr>
      <p:sp>
        <p:nvSpPr>
          <p:cNvPr id="48" name="Google Shape;48;p6"/>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6"/>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50" name="Google Shape;50;p6"/>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51" name="Google Shape;51;p6"/>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52" name="Google Shape;52;p6"/>
          <p:cNvPicPr preferRelativeResize="0"/>
          <p:nvPr/>
        </p:nvPicPr>
        <p:blipFill rotWithShape="1">
          <a:blip r:embed="rId3">
            <a:alphaModFix/>
          </a:blip>
          <a:srcRect b="0" l="0" r="0" t="0"/>
          <a:stretch/>
        </p:blipFill>
        <p:spPr>
          <a:xfrm>
            <a:off x="2590800" y="1617894"/>
            <a:ext cx="3962400" cy="3352192"/>
          </a:xfrm>
          <a:prstGeom prst="rect">
            <a:avLst/>
          </a:prstGeom>
          <a:noFill/>
          <a:ln>
            <a:noFill/>
          </a:ln>
        </p:spPr>
      </p:pic>
      <p:sp>
        <p:nvSpPr>
          <p:cNvPr id="53" name="Google Shape;53;p6"/>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4" name="Google Shape;54;p6">
            <a:hlinkClick r:id="rId4"/>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p:cSld name="3_Title Slide">
    <p:spTree>
      <p:nvGrpSpPr>
        <p:cNvPr id="55" name="Shape 55"/>
        <p:cNvGrpSpPr/>
        <p:nvPr/>
      </p:nvGrpSpPr>
      <p:grpSpPr>
        <a:xfrm>
          <a:off x="0" y="0"/>
          <a:ext cx="0" cy="0"/>
          <a:chOff x="0" y="0"/>
          <a:chExt cx="0" cy="0"/>
        </a:xfrm>
      </p:grpSpPr>
      <p:sp>
        <p:nvSpPr>
          <p:cNvPr id="56" name="Google Shape;56;p7"/>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7"/>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pic>
        <p:nvPicPr>
          <p:cNvPr id="58" name="Google Shape;58;p7"/>
          <p:cNvPicPr preferRelativeResize="0"/>
          <p:nvPr/>
        </p:nvPicPr>
        <p:blipFill rotWithShape="1">
          <a:blip r:embed="rId2">
            <a:alphaModFix/>
          </a:blip>
          <a:srcRect b="0" l="0" r="0" t="0"/>
          <a:stretch/>
        </p:blipFill>
        <p:spPr>
          <a:xfrm>
            <a:off x="6172200" y="685800"/>
            <a:ext cx="2581276" cy="1006523"/>
          </a:xfrm>
          <a:prstGeom prst="rect">
            <a:avLst/>
          </a:prstGeom>
          <a:noFill/>
          <a:ln>
            <a:noFill/>
          </a:ln>
        </p:spPr>
      </p:pic>
      <p:sp>
        <p:nvSpPr>
          <p:cNvPr id="59" name="Google Shape;59;p7"/>
          <p:cNvSpPr/>
          <p:nvPr/>
        </p:nvSpPr>
        <p:spPr>
          <a:xfrm>
            <a:off x="0" y="0"/>
            <a:ext cx="9144000" cy="6096000"/>
          </a:xfrm>
          <a:prstGeom prst="rect">
            <a:avLst/>
          </a:prstGeom>
          <a:solidFill>
            <a:srgbClr val="59595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0" name="Google Shape;60;p7"/>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1" name="Google Shape;61;p7">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a:solidFill>
                  <a:schemeClr val="lt1"/>
                </a:solidFill>
                <a:latin typeface="Arial"/>
                <a:ea typeface="Arial"/>
                <a:cs typeface="Arial"/>
                <a:sym typeface="Arial"/>
              </a:rPr>
              <a:t>www.realityworks.com</a:t>
            </a:r>
            <a:endParaRPr/>
          </a:p>
        </p:txBody>
      </p:sp>
      <p:sp>
        <p:nvSpPr>
          <p:cNvPr id="62" name="Google Shape;62;p7"/>
          <p:cNvSpPr txBox="1"/>
          <p:nvPr>
            <p:ph type="title"/>
          </p:nvPr>
        </p:nvSpPr>
        <p:spPr>
          <a:xfrm>
            <a:off x="3429000" y="2057400"/>
            <a:ext cx="4800600" cy="236772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lt1"/>
              </a:buClr>
              <a:buSzPts val="4400"/>
              <a:buFont typeface="Arial"/>
              <a:buNone/>
              <a:defRPr b="1" i="0" sz="44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pic>
        <p:nvPicPr>
          <p:cNvPr id="63" name="Google Shape;63;p7"/>
          <p:cNvPicPr preferRelativeResize="0"/>
          <p:nvPr/>
        </p:nvPicPr>
        <p:blipFill rotWithShape="1">
          <a:blip r:embed="rId4">
            <a:alphaModFix/>
          </a:blip>
          <a:srcRect b="0" l="0" r="0" t="0"/>
          <a:stretch/>
        </p:blipFill>
        <p:spPr>
          <a:xfrm>
            <a:off x="1219200" y="1823276"/>
            <a:ext cx="1981200" cy="198120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64" name="Shape 64"/>
        <p:cNvGrpSpPr/>
        <p:nvPr/>
      </p:nvGrpSpPr>
      <p:grpSpPr>
        <a:xfrm>
          <a:off x="0" y="0"/>
          <a:ext cx="0" cy="0"/>
          <a:chOff x="0" y="0"/>
          <a:chExt cx="0" cy="0"/>
        </a:xfrm>
      </p:grpSpPr>
      <p:sp>
        <p:nvSpPr>
          <p:cNvPr id="65" name="Google Shape;65;p8"/>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8"/>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67" name="Shape 67"/>
        <p:cNvGrpSpPr/>
        <p:nvPr/>
      </p:nvGrpSpPr>
      <p:grpSpPr>
        <a:xfrm>
          <a:off x="0" y="0"/>
          <a:ext cx="0" cy="0"/>
          <a:chOff x="0" y="0"/>
          <a:chExt cx="0" cy="0"/>
        </a:xfrm>
      </p:grpSpPr>
      <p:sp>
        <p:nvSpPr>
          <p:cNvPr id="68" name="Google Shape;68;p9"/>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Arial"/>
              <a:buNone/>
              <a:defRPr b="1"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69" name="Google Shape;69;p9"/>
          <p:cNvSpPr txBox="1"/>
          <p:nvPr>
            <p:ph idx="1" type="body"/>
          </p:nvPr>
        </p:nvSpPr>
        <p:spPr>
          <a:xfrm>
            <a:off x="457200" y="1752603"/>
            <a:ext cx="4040188" cy="4038599"/>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70" name="Google Shape;70;p9"/>
          <p:cNvSpPr txBox="1"/>
          <p:nvPr>
            <p:ph idx="2" type="body"/>
          </p:nvPr>
        </p:nvSpPr>
        <p:spPr>
          <a:xfrm>
            <a:off x="4645029" y="1752603"/>
            <a:ext cx="4041775" cy="4038599"/>
          </a:xfrm>
          <a:prstGeom prst="rect">
            <a:avLst/>
          </a:prstGeom>
          <a:noFill/>
          <a:ln>
            <a:noFill/>
          </a:ln>
        </p:spPr>
        <p:txBody>
          <a:bodyPr anchorCtr="0" anchor="t" bIns="45700" lIns="91425" spcFirstLastPara="1" rIns="91425" wrap="square" tIns="45700">
            <a:noAutofit/>
          </a:bodyPr>
          <a:lstStyle>
            <a:lvl1pPr indent="-381000" lvl="0" marL="4572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71" name="Google Shape;71;p9"/>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9"/>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Only" type="titleOnly">
  <p:cSld name="TITLE_ONLY">
    <p:spTree>
      <p:nvGrpSpPr>
        <p:cNvPr id="73" name="Shape 73"/>
        <p:cNvGrpSpPr/>
        <p:nvPr/>
      </p:nvGrpSpPr>
      <p:grpSpPr>
        <a:xfrm>
          <a:off x="0" y="0"/>
          <a:ext cx="0" cy="0"/>
          <a:chOff x="0" y="0"/>
          <a:chExt cx="0" cy="0"/>
        </a:xfrm>
      </p:grpSpPr>
      <p:sp>
        <p:nvSpPr>
          <p:cNvPr id="74" name="Google Shape;74;p10"/>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Clr>
                <a:schemeClr val="dk1"/>
              </a:buClr>
              <a:buSzPts val="4400"/>
              <a:buFont typeface="Arial"/>
              <a:buNone/>
              <a:defRPr b="1"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5" name="Google Shape;75;p10"/>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0"/>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8.xml"/><Relationship Id="rId10" Type="http://schemas.openxmlformats.org/officeDocument/2006/relationships/slideLayout" Target="../slideLayouts/slideLayout7.xml"/><Relationship Id="rId13" Type="http://schemas.openxmlformats.org/officeDocument/2006/relationships/slideLayout" Target="../slideLayouts/slideLayout10.xml"/><Relationship Id="rId12" Type="http://schemas.openxmlformats.org/officeDocument/2006/relationships/slideLayout" Target="../slideLayouts/slideLayout9.xml"/><Relationship Id="rId1" Type="http://schemas.openxmlformats.org/officeDocument/2006/relationships/hyperlink" Target="http://www.realityworks.com/" TargetMode="External"/><Relationship Id="rId2" Type="http://schemas.openxmlformats.org/officeDocument/2006/relationships/image" Target="../media/image4.png"/><Relationship Id="rId3" Type="http://schemas.openxmlformats.org/officeDocument/2006/relationships/hyperlink" Target="http://www.realityworks.com/" TargetMode="External"/><Relationship Id="rId4" Type="http://schemas.openxmlformats.org/officeDocument/2006/relationships/slideLayout" Target="../slideLayouts/slideLayout1.xml"/><Relationship Id="rId9" Type="http://schemas.openxmlformats.org/officeDocument/2006/relationships/slideLayout" Target="../slideLayouts/slideLayout6.xml"/><Relationship Id="rId15" Type="http://schemas.openxmlformats.org/officeDocument/2006/relationships/theme" Target="../theme/theme2.xml"/><Relationship Id="rId14" Type="http://schemas.openxmlformats.org/officeDocument/2006/relationships/slideLayout" Target="../slideLayouts/slideLayout1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6096000"/>
            <a:ext cx="9144000" cy="762000"/>
          </a:xfrm>
          <a:prstGeom prst="rect">
            <a:avLst/>
          </a:prstGeom>
          <a:solidFill>
            <a:srgbClr val="ED9205"/>
          </a:solidFill>
          <a:ln>
            <a:noFill/>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 name="Google Shape;11;p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1" i="1" sz="1400" u="none" cap="none" strike="noStrike">
                <a:solidFill>
                  <a:schemeClr val="lt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lvl1pPr indent="0" lvl="0" marL="0" marR="0" rtl="0" algn="ctr">
              <a:spcBef>
                <a:spcPts val="0"/>
              </a:spcBef>
              <a:buNone/>
              <a:defRPr b="0" i="0" sz="1000" u="none" cap="none" strike="noStrike">
                <a:solidFill>
                  <a:schemeClr val="lt1"/>
                </a:solidFill>
                <a:latin typeface="Arial"/>
                <a:ea typeface="Arial"/>
                <a:cs typeface="Arial"/>
                <a:sym typeface="Arial"/>
              </a:defRPr>
            </a:lvl1pPr>
            <a:lvl2pPr indent="0" lvl="1" marL="0" marR="0" rtl="0" algn="ctr">
              <a:spcBef>
                <a:spcPts val="0"/>
              </a:spcBef>
              <a:buNone/>
              <a:defRPr b="0" i="0" sz="1000" u="none" cap="none" strike="noStrike">
                <a:solidFill>
                  <a:schemeClr val="lt1"/>
                </a:solidFill>
                <a:latin typeface="Arial"/>
                <a:ea typeface="Arial"/>
                <a:cs typeface="Arial"/>
                <a:sym typeface="Arial"/>
              </a:defRPr>
            </a:lvl2pPr>
            <a:lvl3pPr indent="0" lvl="2" marL="0" marR="0" rtl="0" algn="ctr">
              <a:spcBef>
                <a:spcPts val="0"/>
              </a:spcBef>
              <a:buNone/>
              <a:defRPr b="0" i="0" sz="1000" u="none" cap="none" strike="noStrike">
                <a:solidFill>
                  <a:schemeClr val="lt1"/>
                </a:solidFill>
                <a:latin typeface="Arial"/>
                <a:ea typeface="Arial"/>
                <a:cs typeface="Arial"/>
                <a:sym typeface="Arial"/>
              </a:defRPr>
            </a:lvl3pPr>
            <a:lvl4pPr indent="0" lvl="3" marL="0" marR="0" rtl="0" algn="ctr">
              <a:spcBef>
                <a:spcPts val="0"/>
              </a:spcBef>
              <a:buNone/>
              <a:defRPr b="0" i="0" sz="1000" u="none" cap="none" strike="noStrike">
                <a:solidFill>
                  <a:schemeClr val="lt1"/>
                </a:solidFill>
                <a:latin typeface="Arial"/>
                <a:ea typeface="Arial"/>
                <a:cs typeface="Arial"/>
                <a:sym typeface="Arial"/>
              </a:defRPr>
            </a:lvl4pPr>
            <a:lvl5pPr indent="0" lvl="4" marL="0" marR="0" rtl="0" algn="ctr">
              <a:spcBef>
                <a:spcPts val="0"/>
              </a:spcBef>
              <a:buNone/>
              <a:defRPr b="0" i="0" sz="1000" u="none" cap="none" strike="noStrike">
                <a:solidFill>
                  <a:schemeClr val="lt1"/>
                </a:solidFill>
                <a:latin typeface="Arial"/>
                <a:ea typeface="Arial"/>
                <a:cs typeface="Arial"/>
                <a:sym typeface="Arial"/>
              </a:defRPr>
            </a:lvl5pPr>
            <a:lvl6pPr indent="0" lvl="5" marL="0" marR="0" rtl="0" algn="ctr">
              <a:spcBef>
                <a:spcPts val="0"/>
              </a:spcBef>
              <a:buNone/>
              <a:defRPr b="0" i="0" sz="1000" u="none" cap="none" strike="noStrike">
                <a:solidFill>
                  <a:schemeClr val="lt1"/>
                </a:solidFill>
                <a:latin typeface="Arial"/>
                <a:ea typeface="Arial"/>
                <a:cs typeface="Arial"/>
                <a:sym typeface="Arial"/>
              </a:defRPr>
            </a:lvl6pPr>
            <a:lvl7pPr indent="0" lvl="6" marL="0" marR="0" rtl="0" algn="ctr">
              <a:spcBef>
                <a:spcPts val="0"/>
              </a:spcBef>
              <a:buNone/>
              <a:defRPr b="0" i="0" sz="1000" u="none" cap="none" strike="noStrike">
                <a:solidFill>
                  <a:schemeClr val="lt1"/>
                </a:solidFill>
                <a:latin typeface="Arial"/>
                <a:ea typeface="Arial"/>
                <a:cs typeface="Arial"/>
                <a:sym typeface="Arial"/>
              </a:defRPr>
            </a:lvl7pPr>
            <a:lvl8pPr indent="0" lvl="7" marL="0" marR="0" rtl="0" algn="ctr">
              <a:spcBef>
                <a:spcPts val="0"/>
              </a:spcBef>
              <a:buNone/>
              <a:defRPr b="0" i="0" sz="1000" u="none" cap="none" strike="noStrike">
                <a:solidFill>
                  <a:schemeClr val="lt1"/>
                </a:solidFill>
                <a:latin typeface="Arial"/>
                <a:ea typeface="Arial"/>
                <a:cs typeface="Arial"/>
                <a:sym typeface="Arial"/>
              </a:defRPr>
            </a:lvl8pPr>
            <a:lvl9pPr indent="0" lvl="8" marL="0" marR="0" rtl="0" algn="ctr">
              <a:spcBef>
                <a:spcPts val="0"/>
              </a:spcBef>
              <a:buNone/>
              <a:defRPr b="0" i="0" sz="1000" u="none" cap="none" strike="noStrike">
                <a:solidFill>
                  <a:schemeClr val="lt1"/>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a:p>
        </p:txBody>
      </p:sp>
      <p:sp>
        <p:nvSpPr>
          <p:cNvPr id="13" name="Google Shape;13;p1">
            <a:hlinkClick r:id="rId1"/>
          </p:cNvPr>
          <p:cNvSpPr/>
          <p:nvPr/>
        </p:nvSpPr>
        <p:spPr>
          <a:xfrm>
            <a:off x="6705600" y="533400"/>
            <a:ext cx="1828800" cy="323846"/>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14" name="Google Shape;14;p1"/>
          <p:cNvPicPr preferRelativeResize="0"/>
          <p:nvPr/>
        </p:nvPicPr>
        <p:blipFill rotWithShape="1">
          <a:blip r:embed="rId2">
            <a:alphaModFix/>
          </a:blip>
          <a:srcRect b="0" l="0" r="0" t="0"/>
          <a:stretch/>
        </p:blipFill>
        <p:spPr>
          <a:xfrm>
            <a:off x="7382810" y="6270741"/>
            <a:ext cx="1464980" cy="426937"/>
          </a:xfrm>
          <a:prstGeom prst="rect">
            <a:avLst/>
          </a:prstGeom>
          <a:noFill/>
          <a:ln>
            <a:noFill/>
          </a:ln>
        </p:spPr>
      </p:pic>
      <p:sp>
        <p:nvSpPr>
          <p:cNvPr id="15" name="Google Shape;15;p1"/>
          <p:cNvSpPr/>
          <p:nvPr/>
        </p:nvSpPr>
        <p:spPr>
          <a:xfrm>
            <a:off x="6881564" y="5791200"/>
            <a:ext cx="2262436" cy="304800"/>
          </a:xfrm>
          <a:custGeom>
            <a:rect b="b" l="l" r="r" t="t"/>
            <a:pathLst>
              <a:path extrusionOk="0" h="323846" w="2564094">
                <a:moveTo>
                  <a:pt x="308865" y="0"/>
                </a:moveTo>
                <a:lnTo>
                  <a:pt x="2564094" y="0"/>
                </a:lnTo>
                <a:lnTo>
                  <a:pt x="2564094" y="323846"/>
                </a:lnTo>
                <a:lnTo>
                  <a:pt x="0" y="323846"/>
                </a:lnTo>
                <a:lnTo>
                  <a:pt x="308865" y="0"/>
                </a:lnTo>
                <a:close/>
              </a:path>
            </a:pathLst>
          </a:cu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 name="Google Shape;16;p1">
            <a:hlinkClick r:id="rId3"/>
          </p:cNvPr>
          <p:cNvSpPr txBox="1"/>
          <p:nvPr/>
        </p:nvSpPr>
        <p:spPr>
          <a:xfrm>
            <a:off x="7239000" y="5791200"/>
            <a:ext cx="1752600" cy="304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100" u="none" cap="none" strike="noStrike">
                <a:solidFill>
                  <a:schemeClr val="lt1"/>
                </a:solidFill>
                <a:latin typeface="Arial"/>
                <a:ea typeface="Arial"/>
                <a:cs typeface="Arial"/>
                <a:sym typeface="Arial"/>
              </a:rPr>
              <a:t>www.realityworks.com</a:t>
            </a:r>
            <a:endParaRPr/>
          </a:p>
        </p:txBody>
      </p:sp>
    </p:spTree>
  </p:cSld>
  <p:clrMap accent1="accent1" accent2="accent2" accent3="accent3" accent4="accent4" accent5="accent5" accent6="accent6" bg1="lt1" bg2="dk2" tx1="dk1" tx2="lt2" folHlink="folHlink" hlink="hlink"/>
  <p:sldLayoutIdLst>
    <p:sldLayoutId id="2147483648" r:id="rId4"/>
    <p:sldLayoutId id="2147483649" r:id="rId5"/>
    <p:sldLayoutId id="2147483650"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13"/>
          <p:cNvSpPr/>
          <p:nvPr/>
        </p:nvSpPr>
        <p:spPr>
          <a:xfrm>
            <a:off x="7162800" y="6172200"/>
            <a:ext cx="1752600" cy="609600"/>
          </a:xfrm>
          <a:prstGeom prst="rect">
            <a:avLst/>
          </a:prstGeom>
          <a:solidFill>
            <a:srgbClr val="ED920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5" name="Google Shape;95;p13"/>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Understanding Down Syndrome</a:t>
            </a:r>
            <a:endParaRPr/>
          </a:p>
        </p:txBody>
      </p:sp>
      <p:sp>
        <p:nvSpPr>
          <p:cNvPr id="96" name="Google Shape;96;p1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22"/>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3600"/>
              <a:buFont typeface="Arial"/>
              <a:buNone/>
            </a:pPr>
            <a:r>
              <a:rPr lang="en-US" sz="3600"/>
              <a:t>Students with Down syndrome can only be taught in special schools.</a:t>
            </a:r>
            <a:endParaRPr/>
          </a:p>
        </p:txBody>
      </p:sp>
      <p:sp>
        <p:nvSpPr>
          <p:cNvPr id="166" name="Google Shape;166;p22"/>
          <p:cNvSpPr txBox="1"/>
          <p:nvPr>
            <p:ph idx="1" type="body"/>
          </p:nvPr>
        </p:nvSpPr>
        <p:spPr>
          <a:xfrm>
            <a:off x="457200" y="1828800"/>
            <a:ext cx="8229600" cy="4191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3200"/>
              <a:buNone/>
            </a:pPr>
            <a:r>
              <a:rPr lang="en-US"/>
              <a:t>Answer: False</a:t>
            </a:r>
            <a:endParaRPr/>
          </a:p>
          <a:p>
            <a:pPr indent="0" lvl="0" marL="0" rtl="0" algn="l">
              <a:spcBef>
                <a:spcPts val="640"/>
              </a:spcBef>
              <a:spcAft>
                <a:spcPts val="0"/>
              </a:spcAft>
              <a:buClr>
                <a:schemeClr val="dk1"/>
              </a:buClr>
              <a:buSzPts val="3200"/>
              <a:buNone/>
            </a:pPr>
            <a:r>
              <a:rPr lang="en-US"/>
              <a:t>Truth: It is the law that students with Down syndrome be included in typical academic classrooms based on the IDEA legislation, which helps govern the rights of those with disabilities and advocates for them to be allowed the same education rights as their peers.</a:t>
            </a:r>
            <a:endParaRPr/>
          </a:p>
          <a:p>
            <a:pPr indent="0" lvl="0" marL="0" rtl="0" algn="l">
              <a:spcBef>
                <a:spcPts val="640"/>
              </a:spcBef>
              <a:spcAft>
                <a:spcPts val="0"/>
              </a:spcAft>
              <a:buClr>
                <a:schemeClr val="dk1"/>
              </a:buClr>
              <a:buSzPts val="3200"/>
              <a:buNone/>
            </a:pPr>
            <a:r>
              <a:t/>
            </a:r>
            <a:endParaRPr/>
          </a:p>
        </p:txBody>
      </p:sp>
      <p:sp>
        <p:nvSpPr>
          <p:cNvPr id="167" name="Google Shape;167;p22"/>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Understanding Down Syndrome</a:t>
            </a:r>
            <a:endParaRPr/>
          </a:p>
        </p:txBody>
      </p:sp>
      <p:sp>
        <p:nvSpPr>
          <p:cNvPr id="168" name="Google Shape;168;p22"/>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23"/>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3200"/>
              <a:buFont typeface="Arial"/>
              <a:buNone/>
            </a:pPr>
            <a:r>
              <a:rPr lang="en-US" sz="3200"/>
              <a:t>Individuals with Down syndrome can be active members of their community.</a:t>
            </a:r>
            <a:endParaRPr/>
          </a:p>
        </p:txBody>
      </p:sp>
      <p:sp>
        <p:nvSpPr>
          <p:cNvPr id="174" name="Google Shape;174;p23"/>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2800"/>
              <a:buNone/>
            </a:pPr>
            <a:r>
              <a:rPr lang="en-US" sz="2800"/>
              <a:t>Answer: True</a:t>
            </a:r>
            <a:endParaRPr/>
          </a:p>
          <a:p>
            <a:pPr indent="0" lvl="0" marL="0" rtl="0" algn="l">
              <a:spcBef>
                <a:spcPts val="560"/>
              </a:spcBef>
              <a:spcAft>
                <a:spcPts val="0"/>
              </a:spcAft>
              <a:buClr>
                <a:schemeClr val="dk1"/>
              </a:buClr>
              <a:buSzPts val="2800"/>
              <a:buNone/>
            </a:pPr>
            <a:r>
              <a:rPr lang="en-US" sz="2800"/>
              <a:t>Truth: Individuals with Down syndrome are as capable of being independent and provide to society as much as individuals without a disability. They are included in the standard education system and take part in sports, music, art, and many other community activities. They are valued members of society and make meaningful contributions.</a:t>
            </a:r>
            <a:endParaRPr/>
          </a:p>
        </p:txBody>
      </p:sp>
      <p:sp>
        <p:nvSpPr>
          <p:cNvPr id="175" name="Google Shape;175;p23"/>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Understanding Down Syndrome</a:t>
            </a:r>
            <a:endParaRPr/>
          </a:p>
        </p:txBody>
      </p:sp>
      <p:sp>
        <p:nvSpPr>
          <p:cNvPr id="176" name="Google Shape;176;p23"/>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24"/>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3200"/>
              <a:buFont typeface="Arial"/>
              <a:buNone/>
            </a:pPr>
            <a:r>
              <a:rPr lang="en-US" sz="3200"/>
              <a:t>Adults with Down syndrome are the same as children with Down syndrome.</a:t>
            </a:r>
            <a:endParaRPr/>
          </a:p>
        </p:txBody>
      </p:sp>
      <p:sp>
        <p:nvSpPr>
          <p:cNvPr id="182" name="Google Shape;182;p24"/>
          <p:cNvSpPr txBox="1"/>
          <p:nvPr>
            <p:ph idx="1" type="body"/>
          </p:nvPr>
        </p:nvSpPr>
        <p:spPr>
          <a:xfrm>
            <a:off x="457200" y="1828800"/>
            <a:ext cx="8229600" cy="4191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3200"/>
              <a:buNone/>
            </a:pPr>
            <a:r>
              <a:rPr lang="en-US"/>
              <a:t>Answer: False</a:t>
            </a:r>
            <a:endParaRPr/>
          </a:p>
          <a:p>
            <a:pPr indent="0" lvl="0" marL="0" rtl="0" algn="l">
              <a:spcBef>
                <a:spcPts val="640"/>
              </a:spcBef>
              <a:spcAft>
                <a:spcPts val="0"/>
              </a:spcAft>
              <a:buClr>
                <a:schemeClr val="dk1"/>
              </a:buClr>
              <a:buSzPts val="3200"/>
              <a:buNone/>
            </a:pPr>
            <a:r>
              <a:rPr lang="en-US"/>
              <a:t>Truth: Adults with Down syndrome are not children and should not be treated like children. They enjoy activities and companionship with other adults and have the same needs and feelings as their peers.</a:t>
            </a:r>
            <a:endParaRPr/>
          </a:p>
        </p:txBody>
      </p:sp>
      <p:sp>
        <p:nvSpPr>
          <p:cNvPr id="183" name="Google Shape;183;p24"/>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Understanding Down Syndrome</a:t>
            </a:r>
            <a:endParaRPr/>
          </a:p>
        </p:txBody>
      </p:sp>
      <p:sp>
        <p:nvSpPr>
          <p:cNvPr id="184" name="Google Shape;184;p24"/>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25"/>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3600"/>
              <a:buFont typeface="Arial"/>
              <a:buNone/>
            </a:pPr>
            <a:r>
              <a:rPr lang="en-US" sz="3600"/>
              <a:t>Adults with Down syndrome are able to form long-lasting relationships, including marriage.</a:t>
            </a:r>
            <a:endParaRPr/>
          </a:p>
        </p:txBody>
      </p:sp>
      <p:sp>
        <p:nvSpPr>
          <p:cNvPr id="190" name="Google Shape;190;p25"/>
          <p:cNvSpPr txBox="1"/>
          <p:nvPr>
            <p:ph idx="1" type="body"/>
          </p:nvPr>
        </p:nvSpPr>
        <p:spPr>
          <a:xfrm>
            <a:off x="457200" y="2438400"/>
            <a:ext cx="8229600" cy="35814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3200"/>
              <a:buNone/>
            </a:pPr>
            <a:r>
              <a:rPr lang="en-US"/>
              <a:t>Answer: True</a:t>
            </a:r>
            <a:endParaRPr/>
          </a:p>
          <a:p>
            <a:pPr indent="0" lvl="0" marL="0" rtl="0" algn="l">
              <a:spcBef>
                <a:spcPts val="640"/>
              </a:spcBef>
              <a:spcAft>
                <a:spcPts val="0"/>
              </a:spcAft>
              <a:buClr>
                <a:schemeClr val="dk1"/>
              </a:buClr>
              <a:buSzPts val="3200"/>
              <a:buNone/>
            </a:pPr>
            <a:r>
              <a:rPr lang="en-US"/>
              <a:t>Truth: People with Down syndrome socialize and have meaningful friendships like everyone else.</a:t>
            </a:r>
            <a:endParaRPr/>
          </a:p>
          <a:p>
            <a:pPr indent="0" lvl="0" marL="0" rtl="0" algn="l">
              <a:spcBef>
                <a:spcPts val="640"/>
              </a:spcBef>
              <a:spcAft>
                <a:spcPts val="0"/>
              </a:spcAft>
              <a:buClr>
                <a:schemeClr val="dk1"/>
              </a:buClr>
              <a:buSzPts val="3200"/>
              <a:buNone/>
            </a:pPr>
            <a:r>
              <a:t/>
            </a:r>
            <a:endParaRPr/>
          </a:p>
        </p:txBody>
      </p:sp>
      <p:sp>
        <p:nvSpPr>
          <p:cNvPr id="191" name="Google Shape;191;p25"/>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Understanding Down Syndrome</a:t>
            </a:r>
            <a:endParaRPr/>
          </a:p>
        </p:txBody>
      </p:sp>
      <p:sp>
        <p:nvSpPr>
          <p:cNvPr id="192" name="Google Shape;192;p25"/>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26"/>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3600"/>
              <a:buFont typeface="Arial"/>
              <a:buNone/>
            </a:pPr>
            <a:r>
              <a:rPr lang="en-US" sz="3600"/>
              <a:t>Adults with Down syndrome are unemployable.</a:t>
            </a:r>
            <a:endParaRPr/>
          </a:p>
        </p:txBody>
      </p:sp>
      <p:sp>
        <p:nvSpPr>
          <p:cNvPr id="198" name="Google Shape;198;p26"/>
          <p:cNvSpPr txBox="1"/>
          <p:nvPr>
            <p:ph idx="1" type="body"/>
          </p:nvPr>
        </p:nvSpPr>
        <p:spPr>
          <a:xfrm>
            <a:off x="457200" y="1828800"/>
            <a:ext cx="8229600" cy="4191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3200"/>
              <a:buNone/>
            </a:pPr>
            <a:r>
              <a:rPr lang="en-US"/>
              <a:t>Answer: False</a:t>
            </a:r>
            <a:endParaRPr/>
          </a:p>
          <a:p>
            <a:pPr indent="0" lvl="0" marL="0" rtl="0" algn="l">
              <a:spcBef>
                <a:spcPts val="640"/>
              </a:spcBef>
              <a:spcAft>
                <a:spcPts val="0"/>
              </a:spcAft>
              <a:buClr>
                <a:schemeClr val="dk1"/>
              </a:buClr>
              <a:buSzPts val="3200"/>
              <a:buNone/>
            </a:pPr>
            <a:r>
              <a:rPr lang="en-US"/>
              <a:t>Truth: Many businesses employ adults with Down syndrome for a variety of positions. Like anyone else they want to have a job where their work will be valued. Individuals with Down syndrome are able to seek and secure employment. They are able to perform their job as well as anyone.</a:t>
            </a:r>
            <a:endParaRPr sz="2800"/>
          </a:p>
        </p:txBody>
      </p:sp>
      <p:sp>
        <p:nvSpPr>
          <p:cNvPr id="199" name="Google Shape;199;p26"/>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Understanding Down Syndrome</a:t>
            </a:r>
            <a:endParaRPr/>
          </a:p>
        </p:txBody>
      </p:sp>
      <p:sp>
        <p:nvSpPr>
          <p:cNvPr id="200" name="Google Shape;200;p26"/>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27"/>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Understanding Down Syndrome</a:t>
            </a:r>
            <a:endParaRPr/>
          </a:p>
        </p:txBody>
      </p:sp>
      <p:sp>
        <p:nvSpPr>
          <p:cNvPr id="207" name="Google Shape;207;p27"/>
          <p:cNvSpPr txBox="1"/>
          <p:nvPr>
            <p:ph idx="12" type="sldNum"/>
          </p:nvPr>
        </p:nvSpPr>
        <p:spPr>
          <a:xfrm>
            <a:off x="4152900"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208" name="Google Shape;208;p27"/>
          <p:cNvSpPr txBox="1"/>
          <p:nvPr/>
        </p:nvSpPr>
        <p:spPr>
          <a:xfrm>
            <a:off x="381000" y="1371600"/>
            <a:ext cx="8382000" cy="11430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SzPts val="2000"/>
              <a:buFont typeface="Arial"/>
              <a:buNone/>
            </a:pPr>
            <a:r>
              <a:rPr lang="en-US" sz="2000">
                <a:solidFill>
                  <a:schemeClr val="lt1"/>
                </a:solidFill>
                <a:latin typeface="Arial"/>
                <a:ea typeface="Arial"/>
                <a:cs typeface="Arial"/>
                <a:sym typeface="Arial"/>
              </a:rPr>
              <a:t>For more information please contact Realityworks, Inc. </a:t>
            </a:r>
            <a:br>
              <a:rPr lang="en-US" sz="2000">
                <a:solidFill>
                  <a:schemeClr val="lt1"/>
                </a:solidFill>
                <a:latin typeface="Arial"/>
                <a:ea typeface="Arial"/>
                <a:cs typeface="Arial"/>
                <a:sym typeface="Arial"/>
              </a:rPr>
            </a:br>
            <a:r>
              <a:rPr lang="en-US" sz="2000">
                <a:solidFill>
                  <a:schemeClr val="lt1"/>
                </a:solidFill>
                <a:latin typeface="Arial"/>
                <a:ea typeface="Arial"/>
                <a:cs typeface="Arial"/>
                <a:sym typeface="Arial"/>
              </a:rPr>
              <a:t>through email at information@realityworks.com </a:t>
            </a:r>
            <a:br>
              <a:rPr lang="en-US" sz="2000">
                <a:solidFill>
                  <a:schemeClr val="lt1"/>
                </a:solidFill>
                <a:latin typeface="Arial"/>
                <a:ea typeface="Arial"/>
                <a:cs typeface="Arial"/>
                <a:sym typeface="Arial"/>
              </a:rPr>
            </a:br>
            <a:r>
              <a:rPr lang="en-US" sz="2000">
                <a:solidFill>
                  <a:schemeClr val="lt1"/>
                </a:solidFill>
                <a:latin typeface="Arial"/>
                <a:ea typeface="Arial"/>
                <a:cs typeface="Arial"/>
                <a:sym typeface="Arial"/>
              </a:rPr>
              <a:t>or call toll free at 800.830.1416</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14"/>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Understanding Down Syndrome</a:t>
            </a:r>
            <a:endParaRPr/>
          </a:p>
        </p:txBody>
      </p:sp>
      <p:sp>
        <p:nvSpPr>
          <p:cNvPr id="102" name="Google Shape;102;p14"/>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
        <p:nvSpPr>
          <p:cNvPr id="103" name="Google Shape;103;p14"/>
          <p:cNvSpPr txBox="1"/>
          <p:nvPr>
            <p:ph type="title"/>
          </p:nvPr>
        </p:nvSpPr>
        <p:spPr>
          <a:xfrm>
            <a:off x="3429000" y="2057400"/>
            <a:ext cx="5410200" cy="2367724"/>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lt1"/>
              </a:buClr>
              <a:buSzPts val="4800"/>
              <a:buFont typeface="Arial"/>
              <a:buNone/>
            </a:pPr>
            <a:r>
              <a:rPr lang="en-US" sz="4800"/>
              <a:t>Down Syndrome Myths and Truths</a:t>
            </a:r>
            <a:endParaRPr/>
          </a:p>
        </p:txBody>
      </p:sp>
      <p:pic>
        <p:nvPicPr>
          <p:cNvPr descr="Image result for myths and truths icon" id="104" name="Google Shape;104;p14"/>
          <p:cNvPicPr preferRelativeResize="0"/>
          <p:nvPr/>
        </p:nvPicPr>
        <p:blipFill rotWithShape="1">
          <a:blip r:embed="rId3">
            <a:alphaModFix/>
          </a:blip>
          <a:srcRect b="0" l="0" r="0" t="0"/>
          <a:stretch/>
        </p:blipFill>
        <p:spPr>
          <a:xfrm>
            <a:off x="936080" y="1905000"/>
            <a:ext cx="2276475" cy="18288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15"/>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3600"/>
              <a:buFont typeface="Arial"/>
              <a:buNone/>
            </a:pPr>
            <a:r>
              <a:rPr lang="en-US" sz="3600"/>
              <a:t>Individuals with Down syndrome are always happy.</a:t>
            </a:r>
            <a:endParaRPr/>
          </a:p>
        </p:txBody>
      </p:sp>
      <p:sp>
        <p:nvSpPr>
          <p:cNvPr id="110" name="Google Shape;110;p15"/>
          <p:cNvSpPr txBox="1"/>
          <p:nvPr>
            <p:ph idx="1" type="body"/>
          </p:nvPr>
        </p:nvSpPr>
        <p:spPr>
          <a:xfrm>
            <a:off x="457200" y="1828800"/>
            <a:ext cx="8229600" cy="4191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3200"/>
              <a:buNone/>
            </a:pPr>
            <a:r>
              <a:rPr lang="en-US"/>
              <a:t>Answer: False</a:t>
            </a:r>
            <a:endParaRPr/>
          </a:p>
          <a:p>
            <a:pPr indent="0" lvl="0" marL="0" rtl="0" algn="l">
              <a:spcBef>
                <a:spcPts val="640"/>
              </a:spcBef>
              <a:spcAft>
                <a:spcPts val="0"/>
              </a:spcAft>
              <a:buClr>
                <a:schemeClr val="dk1"/>
              </a:buClr>
              <a:buSzPts val="3200"/>
              <a:buNone/>
            </a:pPr>
            <a:r>
              <a:rPr lang="en-US"/>
              <a:t>Truth: Individuals with Down syndrome have feelings just like anyone else with or without a disability. They experience the same full range of emotions. They respond to positive expressions of friendship and are hurt and upset by inconsiderate behavior.</a:t>
            </a:r>
            <a:endParaRPr/>
          </a:p>
        </p:txBody>
      </p:sp>
      <p:sp>
        <p:nvSpPr>
          <p:cNvPr id="111" name="Google Shape;111;p15"/>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Understanding Down Syndrome</a:t>
            </a:r>
            <a:endParaRPr/>
          </a:p>
        </p:txBody>
      </p:sp>
      <p:sp>
        <p:nvSpPr>
          <p:cNvPr id="112" name="Google Shape;112;p15"/>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16"/>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3600"/>
              <a:buFont typeface="Arial"/>
              <a:buNone/>
            </a:pPr>
            <a:r>
              <a:rPr lang="en-US" sz="3600"/>
              <a:t>Individuals with Down syndrome can have children.</a:t>
            </a:r>
            <a:endParaRPr/>
          </a:p>
        </p:txBody>
      </p:sp>
      <p:sp>
        <p:nvSpPr>
          <p:cNvPr id="118" name="Google Shape;118;p16"/>
          <p:cNvSpPr txBox="1"/>
          <p:nvPr>
            <p:ph idx="1" type="body"/>
          </p:nvPr>
        </p:nvSpPr>
        <p:spPr>
          <a:xfrm>
            <a:off x="457200" y="1828800"/>
            <a:ext cx="8229600" cy="39624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3200"/>
              <a:buNone/>
            </a:pPr>
            <a:r>
              <a:rPr lang="en-US"/>
              <a:t>Answer: True</a:t>
            </a:r>
            <a:endParaRPr/>
          </a:p>
          <a:p>
            <a:pPr indent="0" lvl="0" marL="0" rtl="0" algn="l">
              <a:spcBef>
                <a:spcPts val="640"/>
              </a:spcBef>
              <a:spcAft>
                <a:spcPts val="0"/>
              </a:spcAft>
              <a:buClr>
                <a:schemeClr val="dk1"/>
              </a:buClr>
              <a:buSzPts val="3200"/>
              <a:buNone/>
            </a:pPr>
            <a:r>
              <a:rPr lang="en-US"/>
              <a:t>Truth: Women with Down syndrome can bear and raise children. In addition, men with Down syndrome can also father and parent children.</a:t>
            </a:r>
            <a:endParaRPr/>
          </a:p>
        </p:txBody>
      </p:sp>
      <p:sp>
        <p:nvSpPr>
          <p:cNvPr id="119" name="Google Shape;119;p16"/>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Understanding Down Syndrome</a:t>
            </a:r>
            <a:endParaRPr/>
          </a:p>
        </p:txBody>
      </p:sp>
      <p:sp>
        <p:nvSpPr>
          <p:cNvPr id="120" name="Google Shape;120;p16"/>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17"/>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3600"/>
              <a:buFont typeface="Arial"/>
              <a:buNone/>
            </a:pPr>
            <a:r>
              <a:rPr lang="en-US" sz="3600"/>
              <a:t>Down syndrome is a common disorder.</a:t>
            </a:r>
            <a:endParaRPr/>
          </a:p>
        </p:txBody>
      </p:sp>
      <p:sp>
        <p:nvSpPr>
          <p:cNvPr id="126" name="Google Shape;126;p17"/>
          <p:cNvSpPr txBox="1"/>
          <p:nvPr>
            <p:ph idx="1" type="body"/>
          </p:nvPr>
        </p:nvSpPr>
        <p:spPr>
          <a:xfrm>
            <a:off x="457200" y="1828800"/>
            <a:ext cx="8229600" cy="4191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3200"/>
              <a:buNone/>
            </a:pPr>
            <a:r>
              <a:rPr lang="en-US"/>
              <a:t>Answer: True</a:t>
            </a:r>
            <a:endParaRPr/>
          </a:p>
          <a:p>
            <a:pPr indent="0" lvl="0" marL="0" rtl="0" algn="l">
              <a:spcBef>
                <a:spcPts val="640"/>
              </a:spcBef>
              <a:spcAft>
                <a:spcPts val="0"/>
              </a:spcAft>
              <a:buClr>
                <a:schemeClr val="dk1"/>
              </a:buClr>
              <a:buSzPts val="3200"/>
              <a:buNone/>
            </a:pPr>
            <a:r>
              <a:rPr lang="en-US"/>
              <a:t>Truth: Down syndrome is the most commonly occurring chromosomal disorder.</a:t>
            </a:r>
            <a:endParaRPr/>
          </a:p>
          <a:p>
            <a:pPr indent="0" lvl="0" marL="0" rtl="0" algn="l">
              <a:spcBef>
                <a:spcPts val="640"/>
              </a:spcBef>
              <a:spcAft>
                <a:spcPts val="0"/>
              </a:spcAft>
              <a:buClr>
                <a:schemeClr val="dk1"/>
              </a:buClr>
              <a:buSzPts val="3200"/>
              <a:buNone/>
            </a:pPr>
            <a:r>
              <a:t/>
            </a:r>
            <a:endParaRPr/>
          </a:p>
          <a:p>
            <a:pPr indent="0" lvl="0" marL="0" rtl="0" algn="l">
              <a:spcBef>
                <a:spcPts val="640"/>
              </a:spcBef>
              <a:spcAft>
                <a:spcPts val="0"/>
              </a:spcAft>
              <a:buClr>
                <a:schemeClr val="dk1"/>
              </a:buClr>
              <a:buSzPts val="3200"/>
              <a:buNone/>
            </a:pPr>
            <a:r>
              <a:t/>
            </a:r>
            <a:endParaRPr/>
          </a:p>
          <a:p>
            <a:pPr indent="0" lvl="0" marL="0" rtl="0" algn="l">
              <a:spcBef>
                <a:spcPts val="640"/>
              </a:spcBef>
              <a:spcAft>
                <a:spcPts val="0"/>
              </a:spcAft>
              <a:buClr>
                <a:schemeClr val="dk1"/>
              </a:buClr>
              <a:buSzPts val="3200"/>
              <a:buNone/>
            </a:pPr>
            <a:r>
              <a:t/>
            </a:r>
            <a:endParaRPr/>
          </a:p>
        </p:txBody>
      </p:sp>
      <p:sp>
        <p:nvSpPr>
          <p:cNvPr id="127" name="Google Shape;127;p17"/>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Understanding Down Syndrome</a:t>
            </a:r>
            <a:endParaRPr/>
          </a:p>
        </p:txBody>
      </p:sp>
      <p:sp>
        <p:nvSpPr>
          <p:cNvPr id="128" name="Google Shape;128;p17"/>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18"/>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3600"/>
              <a:buFont typeface="Arial"/>
              <a:buNone/>
            </a:pPr>
            <a:r>
              <a:rPr lang="en-US" sz="3600"/>
              <a:t>Down syndrome is hereditary and runs in families.</a:t>
            </a:r>
            <a:endParaRPr/>
          </a:p>
        </p:txBody>
      </p:sp>
      <p:sp>
        <p:nvSpPr>
          <p:cNvPr id="134" name="Google Shape;134;p18"/>
          <p:cNvSpPr txBox="1"/>
          <p:nvPr>
            <p:ph idx="1" type="body"/>
          </p:nvPr>
        </p:nvSpPr>
        <p:spPr>
          <a:xfrm>
            <a:off x="457200" y="1828800"/>
            <a:ext cx="8229600" cy="4191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3200"/>
              <a:buNone/>
            </a:pPr>
            <a:r>
              <a:rPr lang="en-US"/>
              <a:t>Answer: False</a:t>
            </a:r>
            <a:endParaRPr/>
          </a:p>
          <a:p>
            <a:pPr indent="0" lvl="0" marL="0" rtl="0" algn="l">
              <a:spcBef>
                <a:spcPts val="640"/>
              </a:spcBef>
              <a:spcAft>
                <a:spcPts val="0"/>
              </a:spcAft>
              <a:buClr>
                <a:schemeClr val="dk1"/>
              </a:buClr>
              <a:buSzPts val="3200"/>
              <a:buNone/>
            </a:pPr>
            <a:r>
              <a:rPr lang="en-US"/>
              <a:t>Truth: Translocation, a type of Down syndrome that accounts for 3-4% of all cases, is the only type of Down syndrome known to have a hereditary component. Of those, one-third (or 1% of all cases of Down syndrome) are hereditary.</a:t>
            </a:r>
            <a:endParaRPr/>
          </a:p>
        </p:txBody>
      </p:sp>
      <p:sp>
        <p:nvSpPr>
          <p:cNvPr id="135" name="Google Shape;135;p18"/>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Understanding Down Syndrome</a:t>
            </a:r>
            <a:endParaRPr/>
          </a:p>
        </p:txBody>
      </p:sp>
      <p:sp>
        <p:nvSpPr>
          <p:cNvPr id="136" name="Google Shape;136;p18"/>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19"/>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3600"/>
              <a:buFont typeface="Arial"/>
              <a:buNone/>
            </a:pPr>
            <a:r>
              <a:rPr lang="en-US" sz="3600"/>
              <a:t>Most children with Down syndrome are born to older parents.</a:t>
            </a:r>
            <a:endParaRPr/>
          </a:p>
        </p:txBody>
      </p:sp>
      <p:sp>
        <p:nvSpPr>
          <p:cNvPr id="142" name="Google Shape;142;p19"/>
          <p:cNvSpPr txBox="1"/>
          <p:nvPr>
            <p:ph idx="1" type="body"/>
          </p:nvPr>
        </p:nvSpPr>
        <p:spPr>
          <a:xfrm>
            <a:off x="457200" y="1828800"/>
            <a:ext cx="8229600" cy="4191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3200"/>
              <a:buNone/>
            </a:pPr>
            <a:r>
              <a:rPr lang="en-US"/>
              <a:t>Answer: False</a:t>
            </a:r>
            <a:endParaRPr/>
          </a:p>
          <a:p>
            <a:pPr indent="0" lvl="0" marL="0" rtl="0" algn="l">
              <a:spcBef>
                <a:spcPts val="640"/>
              </a:spcBef>
              <a:spcAft>
                <a:spcPts val="0"/>
              </a:spcAft>
              <a:buClr>
                <a:schemeClr val="dk1"/>
              </a:buClr>
              <a:buSzPts val="3200"/>
              <a:buNone/>
            </a:pPr>
            <a:r>
              <a:rPr lang="en-US"/>
              <a:t>Truth: Most children with Down syndrome are born to women younger than 35 years. However, the likelihood of having a child with Down syndrome increases with the age of the mother, especially after age 35.</a:t>
            </a:r>
            <a:endParaRPr/>
          </a:p>
        </p:txBody>
      </p:sp>
      <p:sp>
        <p:nvSpPr>
          <p:cNvPr id="143" name="Google Shape;143;p19"/>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Understanding Down Syndrome</a:t>
            </a:r>
            <a:endParaRPr/>
          </a:p>
        </p:txBody>
      </p:sp>
      <p:sp>
        <p:nvSpPr>
          <p:cNvPr id="144" name="Google Shape;144;p19"/>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20"/>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3600"/>
              <a:buFont typeface="Arial"/>
              <a:buNone/>
            </a:pPr>
            <a:r>
              <a:rPr lang="en-US" sz="3600"/>
              <a:t>All people with Down syndrome have a severe learning disability.</a:t>
            </a:r>
            <a:endParaRPr/>
          </a:p>
        </p:txBody>
      </p:sp>
      <p:sp>
        <p:nvSpPr>
          <p:cNvPr id="150" name="Google Shape;150;p20"/>
          <p:cNvSpPr txBox="1"/>
          <p:nvPr>
            <p:ph idx="1" type="body"/>
          </p:nvPr>
        </p:nvSpPr>
        <p:spPr>
          <a:xfrm>
            <a:off x="457200" y="1828800"/>
            <a:ext cx="8229600" cy="4191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3200"/>
              <a:buNone/>
            </a:pPr>
            <a:r>
              <a:rPr lang="en-US"/>
              <a:t>Answer: False</a:t>
            </a:r>
            <a:endParaRPr/>
          </a:p>
          <a:p>
            <a:pPr indent="0" lvl="0" marL="0" rtl="0" algn="l">
              <a:spcBef>
                <a:spcPts val="640"/>
              </a:spcBef>
              <a:spcAft>
                <a:spcPts val="0"/>
              </a:spcAft>
              <a:buClr>
                <a:schemeClr val="dk1"/>
              </a:buClr>
              <a:buSzPts val="3200"/>
              <a:buNone/>
            </a:pPr>
            <a:r>
              <a:rPr lang="en-US"/>
              <a:t>Truth: Most people with Down syndrome have a mild to moderate learning or intellectual disability. This is not indicative of the many strengths and talents that each individual possesses. It may, however, take the person extra time to get things done or said.</a:t>
            </a:r>
            <a:endParaRPr/>
          </a:p>
        </p:txBody>
      </p:sp>
      <p:sp>
        <p:nvSpPr>
          <p:cNvPr id="151" name="Google Shape;151;p20"/>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Understanding Down Syndrome</a:t>
            </a:r>
            <a:endParaRPr/>
          </a:p>
        </p:txBody>
      </p:sp>
      <p:sp>
        <p:nvSpPr>
          <p:cNvPr id="152" name="Google Shape;152;p20"/>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1"/>
          <p:cNvSpPr txBox="1"/>
          <p:nvPr>
            <p:ph type="title"/>
          </p:nvPr>
        </p:nvSpPr>
        <p:spPr>
          <a:xfrm>
            <a:off x="457200" y="579437"/>
            <a:ext cx="8229600" cy="1121834"/>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3600"/>
              <a:buFont typeface="Arial"/>
              <a:buNone/>
            </a:pPr>
            <a:r>
              <a:rPr lang="en-US" sz="3600"/>
              <a:t>Individuals with Down syndrome are always sick.</a:t>
            </a:r>
            <a:endParaRPr/>
          </a:p>
        </p:txBody>
      </p:sp>
      <p:sp>
        <p:nvSpPr>
          <p:cNvPr id="158" name="Google Shape;158;p21"/>
          <p:cNvSpPr txBox="1"/>
          <p:nvPr>
            <p:ph idx="1" type="body"/>
          </p:nvPr>
        </p:nvSpPr>
        <p:spPr>
          <a:xfrm>
            <a:off x="457200" y="1828800"/>
            <a:ext cx="8229600" cy="4191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3200"/>
              <a:buNone/>
            </a:pPr>
            <a:r>
              <a:rPr lang="en-US"/>
              <a:t>Answer: False</a:t>
            </a:r>
            <a:endParaRPr/>
          </a:p>
          <a:p>
            <a:pPr indent="0" lvl="0" marL="0" rtl="0" algn="l">
              <a:spcBef>
                <a:spcPts val="640"/>
              </a:spcBef>
              <a:spcAft>
                <a:spcPts val="0"/>
              </a:spcAft>
              <a:buClr>
                <a:schemeClr val="dk1"/>
              </a:buClr>
              <a:buSzPts val="3200"/>
              <a:buNone/>
            </a:pPr>
            <a:r>
              <a:rPr lang="en-US"/>
              <a:t>Truth: Though individuals with Down syndrome are at an increased risk for certain medical conditions, such as congenital heart defects, respiratory and hearing problems, and thyroid conditions, advances in healthcare have allowed most individuals with Down syndrome to lead healthy lives.</a:t>
            </a:r>
            <a:endParaRPr/>
          </a:p>
        </p:txBody>
      </p:sp>
      <p:sp>
        <p:nvSpPr>
          <p:cNvPr id="159" name="Google Shape;159;p21"/>
          <p:cNvSpPr txBox="1"/>
          <p:nvPr>
            <p:ph idx="11" type="ftr"/>
          </p:nvPr>
        </p:nvSpPr>
        <p:spPr>
          <a:xfrm>
            <a:off x="304799" y="6324602"/>
            <a:ext cx="3539039" cy="36512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US"/>
              <a:t>Understanding Down Syndrome</a:t>
            </a:r>
            <a:endParaRPr/>
          </a:p>
        </p:txBody>
      </p:sp>
      <p:sp>
        <p:nvSpPr>
          <p:cNvPr id="160" name="Google Shape;160;p21"/>
          <p:cNvSpPr txBox="1"/>
          <p:nvPr>
            <p:ph idx="12" type="sldNum"/>
          </p:nvPr>
        </p:nvSpPr>
        <p:spPr>
          <a:xfrm>
            <a:off x="4148637" y="6324602"/>
            <a:ext cx="8382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