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6858000" cx="9144000"/>
  <p:notesSz cx="6858000" cy="9144000"/>
  <p:embeddedFontLst>
    <p:embeddedFont>
      <p:font typeface="Open Sans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OpenSans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-bold.fntdata"/><Relationship Id="rId6" Type="http://schemas.openxmlformats.org/officeDocument/2006/relationships/slide" Target="slides/slide1.xml"/><Relationship Id="rId18" Type="http://schemas.openxmlformats.org/officeDocument/2006/relationships/font" Target="fonts/OpenSans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14" name="Google Shape;11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24" name="Google Shape;12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33" name="Google Shape;13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42" name="Google Shape;14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51" name="Google Shape;15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hyperlink" Target="http://www.realityworks.com/" TargetMode="Externa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hyperlink" Target="http://www.realityworks.com/" TargetMode="Externa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Relationship Id="rId4" Type="http://schemas.openxmlformats.org/officeDocument/2006/relationships/hyperlink" Target="http://www.realityworks.com/" TargetMode="Externa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6.png"/><Relationship Id="rId4" Type="http://schemas.openxmlformats.org/officeDocument/2006/relationships/hyperlink" Target="http://www.realityworks.com/" TargetMode="Externa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hyperlink" Target="http://www.realityworks.com/" TargetMode="External"/><Relationship Id="rId4" Type="http://schemas.openxmlformats.org/officeDocument/2006/relationships/image" Target="../media/image5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0" name="Google Shape;20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2"/>
          <p:cNvSpPr txBox="1"/>
          <p:nvPr>
            <p:ph type="title"/>
          </p:nvPr>
        </p:nvSpPr>
        <p:spPr>
          <a:xfrm>
            <a:off x="457200" y="1692322"/>
            <a:ext cx="8229600" cy="27272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3" name="Google Shape;23;p2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2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tent with Caption" type="objTx">
  <p:cSld name="OBJECT_WITH_CAPTION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 txBox="1"/>
          <p:nvPr>
            <p:ph type="title"/>
          </p:nvPr>
        </p:nvSpPr>
        <p:spPr>
          <a:xfrm>
            <a:off x="457204" y="609600"/>
            <a:ext cx="3008313" cy="825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9" name="Google Shape;79;p11"/>
          <p:cNvSpPr txBox="1"/>
          <p:nvPr>
            <p:ph idx="1" type="body"/>
          </p:nvPr>
        </p:nvSpPr>
        <p:spPr>
          <a:xfrm>
            <a:off x="3575050" y="609601"/>
            <a:ext cx="5111750" cy="51674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0" name="Google Shape;80;p11"/>
          <p:cNvSpPr txBox="1"/>
          <p:nvPr>
            <p:ph idx="2" type="body"/>
          </p:nvPr>
        </p:nvSpPr>
        <p:spPr>
          <a:xfrm>
            <a:off x="457204" y="1435105"/>
            <a:ext cx="3008313" cy="43560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Google Shape;81;p1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1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Picture with Caption" type="picTx">
  <p:cSld name="PICTURE_WITH_CAPTION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2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5" name="Google Shape;85;p1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6" name="Google Shape;86;p12"/>
          <p:cNvSpPr txBox="1"/>
          <p:nvPr>
            <p:ph idx="1" type="body"/>
          </p:nvPr>
        </p:nvSpPr>
        <p:spPr>
          <a:xfrm>
            <a:off x="1792288" y="5367341"/>
            <a:ext cx="5486400" cy="5000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1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7" name="Google Shape;27;p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type="obj">
  <p:cSld name="OBJEC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1" name="Google Shape;31;p4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Google Shape;32;p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37216"/>
          <a:stretch/>
        </p:blipFill>
        <p:spPr>
          <a:xfrm>
            <a:off x="1304138" y="2514599"/>
            <a:ext cx="6620662" cy="187114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41" name="Google Shape;41;p5"/>
          <p:cNvSpPr txBox="1"/>
          <p:nvPr/>
        </p:nvSpPr>
        <p:spPr>
          <a:xfrm>
            <a:off x="381000" y="1371600"/>
            <a:ext cx="838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 more information please contact Realityworks, Inc. </a:t>
            </a:r>
            <a:b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through email at information@realityworks.com </a:t>
            </a:r>
            <a:b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 call toll free at 800.830.1416</a:t>
            </a:r>
            <a:endParaRPr/>
          </a:p>
        </p:txBody>
      </p:sp>
      <p:sp>
        <p:nvSpPr>
          <p:cNvPr id="42" name="Google Shape;42;p5"/>
          <p:cNvSpPr txBox="1"/>
          <p:nvPr/>
        </p:nvSpPr>
        <p:spPr>
          <a:xfrm>
            <a:off x="378823" y="5791200"/>
            <a:ext cx="243840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1044651-01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6" name="Google Shape;46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6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" name="Google Shape;4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57829" y="2257014"/>
            <a:ext cx="5428342" cy="1581972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6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6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4" name="Google Shape;54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7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" name="Google Shape;5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800" y="1617894"/>
            <a:ext cx="3962400" cy="3352192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7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7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2" name="Google Shape;62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8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8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8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66" name="Google Shape;66;p8"/>
          <p:cNvSpPr txBox="1"/>
          <p:nvPr>
            <p:ph type="title"/>
          </p:nvPr>
        </p:nvSpPr>
        <p:spPr>
          <a:xfrm>
            <a:off x="3429000" y="2057400"/>
            <a:ext cx="4800600" cy="2367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67" name="Google Shape;67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19200" y="1823276"/>
            <a:ext cx="198120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3" name="Google Shape;73;p10"/>
          <p:cNvSpPr txBox="1"/>
          <p:nvPr>
            <p:ph idx="1" type="body"/>
          </p:nvPr>
        </p:nvSpPr>
        <p:spPr>
          <a:xfrm>
            <a:off x="457200" y="1752603"/>
            <a:ext cx="4040188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4" name="Google Shape;74;p10"/>
          <p:cNvSpPr txBox="1"/>
          <p:nvPr>
            <p:ph idx="2" type="body"/>
          </p:nvPr>
        </p:nvSpPr>
        <p:spPr>
          <a:xfrm>
            <a:off x="4645029" y="1752603"/>
            <a:ext cx="4041775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Google Shape;75;p1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0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hyperlink" Target="http://www.realityworks.com/" TargetMode="External"/><Relationship Id="rId2" Type="http://schemas.openxmlformats.org/officeDocument/2006/relationships/image" Target="../media/image2.png"/><Relationship Id="rId3" Type="http://schemas.openxmlformats.org/officeDocument/2006/relationships/hyperlink" Target="http://www.realityworks.com/" TargetMode="External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096000"/>
            <a:ext cx="9144000" cy="762000"/>
          </a:xfrm>
          <a:prstGeom prst="rect">
            <a:avLst/>
          </a:prstGeom>
          <a:solidFill>
            <a:srgbClr val="ED9205"/>
          </a:soli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" name="Google Shape;13;p1">
            <a:hlinkClick r:id="rId1"/>
          </p:cNvPr>
          <p:cNvSpPr/>
          <p:nvPr/>
        </p:nvSpPr>
        <p:spPr>
          <a:xfrm>
            <a:off x="6705600" y="533400"/>
            <a:ext cx="1828800" cy="3238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382810" y="6270741"/>
            <a:ext cx="1464980" cy="42693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1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4"/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3"/>
          <p:cNvSpPr txBox="1"/>
          <p:nvPr>
            <p:ph type="title"/>
          </p:nvPr>
        </p:nvSpPr>
        <p:spPr>
          <a:xfrm>
            <a:off x="457200" y="1692322"/>
            <a:ext cx="8229600" cy="27272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"/>
              <a:buNone/>
            </a:pPr>
            <a:r>
              <a:rPr lang="en-US">
                <a:latin typeface="Open Sans"/>
                <a:ea typeface="Open Sans"/>
                <a:cs typeface="Open Sans"/>
                <a:sym typeface="Open Sans"/>
              </a:rPr>
              <a:t>Ruminant Digestive Tract</a:t>
            </a:r>
            <a:endParaRPr/>
          </a:p>
        </p:txBody>
      </p:sp>
      <p:sp>
        <p:nvSpPr>
          <p:cNvPr id="94" name="Google Shape;94;p1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Ruminant Model Curriculum</a:t>
            </a:r>
            <a:endParaRPr/>
          </a:p>
        </p:txBody>
      </p:sp>
      <p:sp>
        <p:nvSpPr>
          <p:cNvPr id="95" name="Google Shape;95;p1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2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</a:pPr>
            <a:r>
              <a:rPr lang="en-US">
                <a:latin typeface="Open Sans"/>
                <a:ea typeface="Open Sans"/>
                <a:cs typeface="Open Sans"/>
                <a:sym typeface="Open Sans"/>
              </a:rPr>
              <a:t>Rectum</a:t>
            </a:r>
            <a:endParaRPr/>
          </a:p>
        </p:txBody>
      </p:sp>
      <p:sp>
        <p:nvSpPr>
          <p:cNvPr id="172" name="Google Shape;172;p22"/>
          <p:cNvSpPr txBox="1"/>
          <p:nvPr>
            <p:ph idx="1" type="body"/>
          </p:nvPr>
        </p:nvSpPr>
        <p:spPr>
          <a:xfrm>
            <a:off x="457200" y="1739995"/>
            <a:ext cx="8153400" cy="14604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Storage facility for waste before being excreted through the anus</a:t>
            </a:r>
            <a:endParaRPr/>
          </a:p>
        </p:txBody>
      </p:sp>
      <p:sp>
        <p:nvSpPr>
          <p:cNvPr id="173" name="Google Shape;173;p2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Ruminant Model Curriculum</a:t>
            </a:r>
            <a:endParaRPr/>
          </a:p>
        </p:txBody>
      </p:sp>
      <p:sp>
        <p:nvSpPr>
          <p:cNvPr id="174" name="Google Shape;174;p2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Flow of Digesta Through Digestive Tract</a:t>
            </a:r>
            <a:endParaRPr/>
          </a:p>
        </p:txBody>
      </p:sp>
      <p:sp>
        <p:nvSpPr>
          <p:cNvPr id="180" name="Google Shape;180;p2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Ruminant Model Curriculum</a:t>
            </a:r>
            <a:endParaRPr/>
          </a:p>
        </p:txBody>
      </p:sp>
      <p:pic>
        <p:nvPicPr>
          <p:cNvPr id="181" name="Google Shape;18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244" y="1945592"/>
            <a:ext cx="9097756" cy="346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Ruminant Model Curriculum</a:t>
            </a:r>
            <a:endParaRPr/>
          </a:p>
        </p:txBody>
      </p:sp>
      <p:sp>
        <p:nvSpPr>
          <p:cNvPr id="188" name="Google Shape;188;p24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</a:pPr>
            <a:r>
              <a:rPr lang="en-US">
                <a:latin typeface="Open Sans"/>
                <a:ea typeface="Open Sans"/>
                <a:cs typeface="Open Sans"/>
                <a:sym typeface="Open Sans"/>
              </a:rPr>
              <a:t>Digestive Tract</a:t>
            </a:r>
            <a:endParaRPr/>
          </a:p>
        </p:txBody>
      </p:sp>
      <p:sp>
        <p:nvSpPr>
          <p:cNvPr id="101" name="Google Shape;101;p1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Ruminant Model Curriculum</a:t>
            </a:r>
            <a:endParaRPr/>
          </a:p>
        </p:txBody>
      </p:sp>
      <p:sp>
        <p:nvSpPr>
          <p:cNvPr id="102" name="Google Shape;102;p1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03" name="Google Shape;10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6447" y="1371600"/>
            <a:ext cx="8402579" cy="43458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</a:pPr>
            <a:r>
              <a:rPr lang="en-US">
                <a:latin typeface="Open Sans"/>
                <a:ea typeface="Open Sans"/>
                <a:cs typeface="Open Sans"/>
                <a:sym typeface="Open Sans"/>
              </a:rPr>
              <a:t>Digestive Tract</a:t>
            </a:r>
            <a:endParaRPr/>
          </a:p>
        </p:txBody>
      </p:sp>
      <p:sp>
        <p:nvSpPr>
          <p:cNvPr id="109" name="Google Shape;109;p1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Ruminant Model Curriculum</a:t>
            </a:r>
            <a:endParaRPr/>
          </a:p>
        </p:txBody>
      </p:sp>
      <p:pic>
        <p:nvPicPr>
          <p:cNvPr id="110" name="Google Shape;110;p15"/>
          <p:cNvPicPr preferRelativeResize="0"/>
          <p:nvPr/>
        </p:nvPicPr>
        <p:blipFill rotWithShape="1">
          <a:blip r:embed="rId3">
            <a:alphaModFix/>
          </a:blip>
          <a:srcRect b="0" l="0" r="36116" t="0"/>
          <a:stretch/>
        </p:blipFill>
        <p:spPr>
          <a:xfrm>
            <a:off x="454269" y="1371600"/>
            <a:ext cx="8275392" cy="4343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43600" y="3733801"/>
            <a:ext cx="3115408" cy="1999053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6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Open Sans"/>
              <a:buNone/>
            </a:pPr>
            <a:r>
              <a:rPr lang="en-US" sz="4800">
                <a:latin typeface="Open Sans"/>
                <a:ea typeface="Open Sans"/>
                <a:cs typeface="Open Sans"/>
                <a:sym typeface="Open Sans"/>
              </a:rPr>
              <a:t>Rumen</a:t>
            </a:r>
            <a:endParaRPr/>
          </a:p>
        </p:txBody>
      </p:sp>
      <p:sp>
        <p:nvSpPr>
          <p:cNvPr id="119" name="Google Shape;119;p16"/>
          <p:cNvSpPr txBox="1"/>
          <p:nvPr>
            <p:ph idx="1" type="body"/>
          </p:nvPr>
        </p:nvSpPr>
        <p:spPr>
          <a:xfrm>
            <a:off x="304798" y="1600202"/>
            <a:ext cx="6477002" cy="42671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Known as the “fermentation vat” or “paunch”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Located on the left side of the animal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Constitutes 79% of stomach</a:t>
            </a:r>
            <a:endParaRPr sz="2800"/>
          </a:p>
          <a:p>
            <a:pPr indent="-342900" lvl="0" marL="3429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Will hold about 50 gallons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Papillae lining for nutrient absorption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Color of lining determined by diet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Rumen environment is anaerobic (without oxygen)</a:t>
            </a:r>
            <a:endParaRPr/>
          </a:p>
        </p:txBody>
      </p:sp>
      <p:sp>
        <p:nvSpPr>
          <p:cNvPr id="120" name="Google Shape;120;p1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Ruminant Model Curriculum</a:t>
            </a:r>
            <a:endParaRPr/>
          </a:p>
        </p:txBody>
      </p:sp>
      <p:sp>
        <p:nvSpPr>
          <p:cNvPr id="121" name="Google Shape;121;p1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7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</a:pPr>
            <a:r>
              <a:rPr lang="en-US">
                <a:latin typeface="Open Sans"/>
                <a:ea typeface="Open Sans"/>
                <a:cs typeface="Open Sans"/>
                <a:sym typeface="Open Sans"/>
              </a:rPr>
              <a:t>     </a:t>
            </a:r>
            <a:r>
              <a:rPr lang="en-US" sz="4800">
                <a:latin typeface="Open Sans"/>
                <a:ea typeface="Open Sans"/>
                <a:cs typeface="Open Sans"/>
                <a:sym typeface="Open Sans"/>
              </a:rPr>
              <a:t>Reticulum</a:t>
            </a:r>
            <a:endParaRPr/>
          </a:p>
        </p:txBody>
      </p:sp>
      <p:sp>
        <p:nvSpPr>
          <p:cNvPr id="128" name="Google Shape;128;p17"/>
          <p:cNvSpPr txBox="1"/>
          <p:nvPr>
            <p:ph idx="1" type="body"/>
          </p:nvPr>
        </p:nvSpPr>
        <p:spPr>
          <a:xfrm>
            <a:off x="457200" y="1524000"/>
            <a:ext cx="85344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Has a “honeycomb” texture and look to it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–"/>
            </a:pPr>
            <a:r>
              <a:rPr lang="en-US" sz="2600"/>
              <a:t>Known as the “hardware stomach” 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–"/>
            </a:pPr>
            <a:r>
              <a:rPr lang="en-US" sz="2600"/>
              <a:t>many objects will lodge in this part of the digestive tract with no damage, however it can disturb the heart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Lies against the diaphragm, very near the heart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Will hold about 5 gallons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Constitutes about 5% of stomach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Main job is to collect smaller digest particles and move them into the omasum</a:t>
            </a:r>
            <a:endParaRPr/>
          </a:p>
        </p:txBody>
      </p:sp>
      <p:sp>
        <p:nvSpPr>
          <p:cNvPr id="129" name="Google Shape;129;p1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Ruminant Model Curriculum</a:t>
            </a:r>
            <a:endParaRPr/>
          </a:p>
        </p:txBody>
      </p:sp>
      <p:sp>
        <p:nvSpPr>
          <p:cNvPr id="130" name="Google Shape;130;p1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8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</a:pPr>
            <a:r>
              <a:rPr lang="en-US">
                <a:latin typeface="Open Sans"/>
                <a:ea typeface="Open Sans"/>
                <a:cs typeface="Open Sans"/>
                <a:sym typeface="Open Sans"/>
              </a:rPr>
              <a:t>Omasum</a:t>
            </a:r>
            <a:endParaRPr/>
          </a:p>
        </p:txBody>
      </p:sp>
      <p:sp>
        <p:nvSpPr>
          <p:cNvPr id="137" name="Google Shape;137;p18"/>
          <p:cNvSpPr txBox="1"/>
          <p:nvPr>
            <p:ph idx="1" type="body"/>
          </p:nvPr>
        </p:nvSpPr>
        <p:spPr>
          <a:xfrm>
            <a:off x="457200" y="1523999"/>
            <a:ext cx="8229600" cy="45075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Has a spherical shape and connected to the reticulum by a short tunnel</a:t>
            </a:r>
            <a:endParaRPr/>
          </a:p>
          <a:p>
            <a:pPr indent="-342900" lvl="0" marL="34290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Known as “many plies” or the “butcher’s bible” </a:t>
            </a:r>
            <a:endParaRPr/>
          </a:p>
          <a:p>
            <a:pPr indent="-285750" lvl="1" marL="74295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–"/>
            </a:pPr>
            <a:r>
              <a:rPr lang="en-US" sz="2200"/>
              <a:t>Has many folds providing a large surface area to absorb water</a:t>
            </a:r>
            <a:endParaRPr/>
          </a:p>
          <a:p>
            <a:pPr indent="-342900" lvl="0" marL="34290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Function</a:t>
            </a:r>
            <a:endParaRPr/>
          </a:p>
          <a:p>
            <a:pPr indent="-285750" lvl="1" marL="74295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–"/>
            </a:pPr>
            <a:r>
              <a:rPr lang="en-US" sz="2600"/>
              <a:t>Reduce particle size</a:t>
            </a:r>
            <a:endParaRPr/>
          </a:p>
          <a:p>
            <a:pPr indent="-285750" lvl="1" marL="74295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–"/>
            </a:pPr>
            <a:r>
              <a:rPr lang="en-US" sz="2600"/>
              <a:t>Absorb some water</a:t>
            </a:r>
            <a:endParaRPr/>
          </a:p>
          <a:p>
            <a:pPr indent="-342900" lvl="0" marL="34290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Constitutes about 8% of stomach</a:t>
            </a:r>
            <a:endParaRPr/>
          </a:p>
        </p:txBody>
      </p:sp>
      <p:sp>
        <p:nvSpPr>
          <p:cNvPr id="138" name="Google Shape;138;p1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Ruminant Model Curriculum</a:t>
            </a:r>
            <a:endParaRPr/>
          </a:p>
        </p:txBody>
      </p:sp>
      <p:sp>
        <p:nvSpPr>
          <p:cNvPr id="139" name="Google Shape;139;p1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9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</a:pPr>
            <a:r>
              <a:rPr lang="en-US">
                <a:latin typeface="Open Sans"/>
                <a:ea typeface="Open Sans"/>
                <a:cs typeface="Open Sans"/>
                <a:sym typeface="Open Sans"/>
              </a:rPr>
              <a:t>   </a:t>
            </a:r>
            <a:r>
              <a:rPr lang="en-US" sz="4600">
                <a:latin typeface="Open Sans"/>
                <a:ea typeface="Open Sans"/>
                <a:cs typeface="Open Sans"/>
                <a:sym typeface="Open Sans"/>
              </a:rPr>
              <a:t>Abomasum</a:t>
            </a:r>
            <a:endParaRPr/>
          </a:p>
        </p:txBody>
      </p:sp>
      <p:sp>
        <p:nvSpPr>
          <p:cNvPr id="146" name="Google Shape;146;p19"/>
          <p:cNvSpPr txBox="1"/>
          <p:nvPr>
            <p:ph idx="1" type="body"/>
          </p:nvPr>
        </p:nvSpPr>
        <p:spPr>
          <a:xfrm>
            <a:off x="339968" y="1524000"/>
            <a:ext cx="8458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Known as the “true stomach” </a:t>
            </a:r>
            <a:endParaRPr/>
          </a:p>
          <a:p>
            <a:pPr indent="-285750" lvl="1" marL="74295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–"/>
            </a:pPr>
            <a:r>
              <a:rPr lang="en-US" sz="2600"/>
              <a:t>The shape is oblong and twisted</a:t>
            </a:r>
            <a:endParaRPr/>
          </a:p>
          <a:p>
            <a:pPr indent="-342900" lvl="0" marL="34290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Most similar to the human mono-gastric digestive system</a:t>
            </a:r>
            <a:endParaRPr/>
          </a:p>
          <a:p>
            <a:pPr indent="-342900" lvl="0" marL="34290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Produces hydrochloric acid and digestive enzymes </a:t>
            </a:r>
            <a:endParaRPr/>
          </a:p>
          <a:p>
            <a:pPr indent="-342900" lvl="0" marL="34290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Help prepare proteins for absorption in the intestines. </a:t>
            </a:r>
            <a:endParaRPr/>
          </a:p>
          <a:p>
            <a:pPr indent="-342900" lvl="0" marL="34290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The chief cells secrete mucous to protect the abomasum wall from acid damage</a:t>
            </a:r>
            <a:endParaRPr/>
          </a:p>
          <a:p>
            <a:pPr indent="-342900" lvl="0" marL="34290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Constitutes about 8% of stomach</a:t>
            </a:r>
            <a:br>
              <a:rPr lang="en-US" sz="2000"/>
            </a:br>
            <a:endParaRPr sz="2000"/>
          </a:p>
          <a:p>
            <a:pPr indent="-215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/>
          </a:p>
        </p:txBody>
      </p:sp>
      <p:sp>
        <p:nvSpPr>
          <p:cNvPr id="147" name="Google Shape;147;p1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Ruminant Model Curriculum</a:t>
            </a:r>
            <a:endParaRPr/>
          </a:p>
        </p:txBody>
      </p:sp>
      <p:sp>
        <p:nvSpPr>
          <p:cNvPr id="148" name="Google Shape;148;p1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 txBox="1"/>
          <p:nvPr>
            <p:ph type="title"/>
          </p:nvPr>
        </p:nvSpPr>
        <p:spPr>
          <a:xfrm>
            <a:off x="319453" y="277799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</a:pPr>
            <a:r>
              <a:rPr lang="en-US">
                <a:latin typeface="Open Sans"/>
                <a:ea typeface="Open Sans"/>
                <a:cs typeface="Open Sans"/>
                <a:sym typeface="Open Sans"/>
              </a:rPr>
              <a:t>Small Intestine</a:t>
            </a:r>
            <a:endParaRPr/>
          </a:p>
        </p:txBody>
      </p:sp>
      <p:sp>
        <p:nvSpPr>
          <p:cNvPr id="155" name="Google Shape;155;p2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Ruminant Model Curriculum</a:t>
            </a:r>
            <a:endParaRPr/>
          </a:p>
        </p:txBody>
      </p:sp>
      <p:sp>
        <p:nvSpPr>
          <p:cNvPr id="156" name="Google Shape;156;p20"/>
          <p:cNvSpPr txBox="1"/>
          <p:nvPr>
            <p:ph idx="1" type="body"/>
          </p:nvPr>
        </p:nvSpPr>
        <p:spPr>
          <a:xfrm>
            <a:off x="319453" y="1295400"/>
            <a:ext cx="8534399" cy="46873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Where nutrients are absorbed into the blood stream</a:t>
            </a:r>
            <a:endParaRPr/>
          </a:p>
          <a:p>
            <a:pPr indent="-3429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More nutrients are absorbed here then any other spot</a:t>
            </a:r>
            <a:endParaRPr/>
          </a:p>
          <a:p>
            <a:pPr indent="-3429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Three different section: 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duodenum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jejunum 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ileum</a:t>
            </a:r>
            <a:endParaRPr/>
          </a:p>
          <a:p>
            <a:pPr indent="-3429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measure up to about 150 feet long</a:t>
            </a:r>
            <a:endParaRPr/>
          </a:p>
          <a:p>
            <a:pPr indent="-3429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Has about 20-gallon capacity in a mature cow. </a:t>
            </a:r>
            <a:endParaRPr/>
          </a:p>
          <a:p>
            <a:pPr indent="-3429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When food reaches the end of the small intestine it funnels down to large intestine</a:t>
            </a:r>
            <a:endParaRPr/>
          </a:p>
        </p:txBody>
      </p:sp>
      <p:sp>
        <p:nvSpPr>
          <p:cNvPr id="157" name="Google Shape;157;p20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"/>
          <p:cNvSpPr txBox="1"/>
          <p:nvPr>
            <p:ph type="title"/>
          </p:nvPr>
        </p:nvSpPr>
        <p:spPr>
          <a:xfrm>
            <a:off x="452937" y="457200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</a:pPr>
            <a:r>
              <a:rPr lang="en-US">
                <a:latin typeface="Open Sans"/>
                <a:ea typeface="Open Sans"/>
                <a:cs typeface="Open Sans"/>
                <a:sym typeface="Open Sans"/>
              </a:rPr>
              <a:t>Large Intestine</a:t>
            </a:r>
            <a:endParaRPr/>
          </a:p>
        </p:txBody>
      </p:sp>
      <p:sp>
        <p:nvSpPr>
          <p:cNvPr id="164" name="Google Shape;164;p21"/>
          <p:cNvSpPr txBox="1"/>
          <p:nvPr>
            <p:ph idx="1" type="body"/>
          </p:nvPr>
        </p:nvSpPr>
        <p:spPr>
          <a:xfrm>
            <a:off x="316522" y="1524000"/>
            <a:ext cx="8458200" cy="48804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Absorbs water from material passing through it </a:t>
            </a:r>
            <a:endParaRPr/>
          </a:p>
          <a:p>
            <a:pPr indent="-342900" lvl="0" marL="3429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Gets rid of the remaining material as feces through the rectum</a:t>
            </a:r>
            <a:endParaRPr/>
          </a:p>
          <a:p>
            <a:pPr indent="-342900" lvl="0" marL="3429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intestinal wall has villi that increases intestinal surface area to aid in nutrient absorption</a:t>
            </a:r>
            <a:endParaRPr/>
          </a:p>
          <a:p>
            <a:pPr indent="-342900" lvl="0" marL="3429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Different sections include: </a:t>
            </a:r>
            <a:endParaRPr/>
          </a:p>
          <a:p>
            <a:pPr indent="-285750" lvl="1" marL="74295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Cecum</a:t>
            </a:r>
            <a:endParaRPr/>
          </a:p>
          <a:p>
            <a:pPr indent="-285750" lvl="1" marL="74295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Ascending Colon</a:t>
            </a:r>
            <a:endParaRPr/>
          </a:p>
          <a:p>
            <a:pPr indent="-285750" lvl="1" marL="74295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Transverse Colon</a:t>
            </a:r>
            <a:endParaRPr/>
          </a:p>
          <a:p>
            <a:pPr indent="-285750" lvl="1" marL="74295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Sigmoid Colon</a:t>
            </a:r>
            <a:endParaRPr/>
          </a:p>
          <a:p>
            <a:pPr indent="-342900" lvl="0" marL="3429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cecum is a large pouch at the beginning of the large intestine (3 feet long, 2 gallon capacity)</a:t>
            </a:r>
            <a:endParaRPr/>
          </a:p>
          <a:p>
            <a:pPr indent="-342900" lvl="0" marL="3429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colon is where most of the water is absorbed</a:t>
            </a:r>
            <a:endParaRPr/>
          </a:p>
        </p:txBody>
      </p:sp>
      <p:sp>
        <p:nvSpPr>
          <p:cNvPr id="165" name="Google Shape;165;p2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Ruminant Model Curriculum</a:t>
            </a:r>
            <a:endParaRPr/>
          </a:p>
        </p:txBody>
      </p:sp>
      <p:sp>
        <p:nvSpPr>
          <p:cNvPr id="166" name="Google Shape;166;p2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Curriculum PP templat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