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09" r:id="rId2"/>
    <p:sldId id="297" r:id="rId3"/>
    <p:sldId id="304" r:id="rId4"/>
    <p:sldId id="311" r:id="rId5"/>
    <p:sldId id="295" r:id="rId6"/>
    <p:sldId id="313" r:id="rId7"/>
    <p:sldId id="317" r:id="rId8"/>
    <p:sldId id="314" r:id="rId9"/>
    <p:sldId id="315" r:id="rId10"/>
    <p:sldId id="263" r:id="rId11"/>
    <p:sldId id="264" r:id="rId12"/>
    <p:sldId id="318" r:id="rId13"/>
    <p:sldId id="266" r:id="rId14"/>
    <p:sldId id="267" r:id="rId15"/>
    <p:sldId id="268" r:id="rId16"/>
    <p:sldId id="269" r:id="rId17"/>
    <p:sldId id="270" r:id="rId18"/>
    <p:sldId id="271" r:id="rId19"/>
    <p:sldId id="272" r:id="rId20"/>
    <p:sldId id="316" r:id="rId21"/>
    <p:sldId id="275" r:id="rId22"/>
    <p:sldId id="319" r:id="rId23"/>
    <p:sldId id="321" r:id="rId24"/>
    <p:sldId id="276" r:id="rId25"/>
    <p:sldId id="277" r:id="rId26"/>
    <p:sldId id="320" r:id="rId2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9C35"/>
    <a:srgbClr val="F4A95D"/>
    <a:srgbClr val="EFA000"/>
    <a:srgbClr val="EB880E"/>
    <a:srgbClr val="EF8B21"/>
    <a:srgbClr val="ED9205"/>
    <a:srgbClr val="F5AD65"/>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72" autoAdjust="0"/>
    <p:restoredTop sz="52761" autoAdjust="0"/>
  </p:normalViewPr>
  <p:slideViewPr>
    <p:cSldViewPr>
      <p:cViewPr varScale="1">
        <p:scale>
          <a:sx n="60" d="100"/>
          <a:sy n="60" d="100"/>
        </p:scale>
        <p:origin x="2250" y="6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1135FE-9578-4E00-99FF-441A8B1FE80D}" type="doc">
      <dgm:prSet loTypeId="urn:microsoft.com/office/officeart/2005/8/layout/default" loCatId="list" qsTypeId="urn:microsoft.com/office/officeart/2005/8/quickstyle/simple2" qsCatId="simple" csTypeId="urn:microsoft.com/office/officeart/2005/8/colors/accent3_2" csCatId="accent3"/>
      <dgm:spPr/>
      <dgm:t>
        <a:bodyPr/>
        <a:lstStyle/>
        <a:p>
          <a:endParaRPr lang="en-US"/>
        </a:p>
      </dgm:t>
    </dgm:pt>
    <dgm:pt modelId="{5AD8DAAB-9C45-46E8-BD53-504C8F59F81A}">
      <dgm:prSet/>
      <dgm:spPr/>
      <dgm:t>
        <a:bodyPr/>
        <a:lstStyle/>
        <a:p>
          <a:r>
            <a:rPr lang="en-US"/>
            <a:t>Critical Thinking </a:t>
          </a:r>
        </a:p>
      </dgm:t>
    </dgm:pt>
    <dgm:pt modelId="{8C579C7D-1891-42B0-87C1-972A3E9CC459}" type="parTrans" cxnId="{6FBC3C25-63CD-4313-9147-95B8A5687322}">
      <dgm:prSet/>
      <dgm:spPr/>
      <dgm:t>
        <a:bodyPr/>
        <a:lstStyle/>
        <a:p>
          <a:endParaRPr lang="en-US"/>
        </a:p>
      </dgm:t>
    </dgm:pt>
    <dgm:pt modelId="{25827026-EDEE-4003-A3C8-ED0283555AEA}" type="sibTrans" cxnId="{6FBC3C25-63CD-4313-9147-95B8A5687322}">
      <dgm:prSet/>
      <dgm:spPr/>
      <dgm:t>
        <a:bodyPr/>
        <a:lstStyle/>
        <a:p>
          <a:endParaRPr lang="en-US"/>
        </a:p>
      </dgm:t>
    </dgm:pt>
    <dgm:pt modelId="{39F6C86D-0F18-4060-BE64-3CF73F0AB079}">
      <dgm:prSet/>
      <dgm:spPr/>
      <dgm:t>
        <a:bodyPr/>
        <a:lstStyle/>
        <a:p>
          <a:r>
            <a:rPr lang="en-US"/>
            <a:t>Judgment and Complex Decision Making </a:t>
          </a:r>
        </a:p>
      </dgm:t>
    </dgm:pt>
    <dgm:pt modelId="{AB5E5AEC-A4E5-47B7-AF36-EE42E0F42921}" type="parTrans" cxnId="{A8B9783A-7A7E-4B4A-9CA7-1DE1EE6EE51F}">
      <dgm:prSet/>
      <dgm:spPr/>
      <dgm:t>
        <a:bodyPr/>
        <a:lstStyle/>
        <a:p>
          <a:endParaRPr lang="en-US"/>
        </a:p>
      </dgm:t>
    </dgm:pt>
    <dgm:pt modelId="{45B2B838-68A1-426F-861A-2C1411EA2A27}" type="sibTrans" cxnId="{A8B9783A-7A7E-4B4A-9CA7-1DE1EE6EE51F}">
      <dgm:prSet/>
      <dgm:spPr/>
      <dgm:t>
        <a:bodyPr/>
        <a:lstStyle/>
        <a:p>
          <a:endParaRPr lang="en-US"/>
        </a:p>
      </dgm:t>
    </dgm:pt>
    <dgm:pt modelId="{2D95705A-036F-4AAD-AE8C-3961EA530E1A}">
      <dgm:prSet/>
      <dgm:spPr/>
      <dgm:t>
        <a:bodyPr/>
        <a:lstStyle/>
        <a:p>
          <a:r>
            <a:rPr lang="en-US"/>
            <a:t>Emotional Intelligence (EQ) and Empathy </a:t>
          </a:r>
        </a:p>
      </dgm:t>
    </dgm:pt>
    <dgm:pt modelId="{7E2A5B1E-DEFC-4DDF-B7E3-1D4CAF75B893}" type="parTrans" cxnId="{BCF45E7F-E052-4D87-99F3-6C099146716F}">
      <dgm:prSet/>
      <dgm:spPr/>
      <dgm:t>
        <a:bodyPr/>
        <a:lstStyle/>
        <a:p>
          <a:endParaRPr lang="en-US"/>
        </a:p>
      </dgm:t>
    </dgm:pt>
    <dgm:pt modelId="{F6A3B1B6-4D33-4E11-93E7-8C0DC1A30A44}" type="sibTrans" cxnId="{BCF45E7F-E052-4D87-99F3-6C099146716F}">
      <dgm:prSet/>
      <dgm:spPr/>
      <dgm:t>
        <a:bodyPr/>
        <a:lstStyle/>
        <a:p>
          <a:endParaRPr lang="en-US"/>
        </a:p>
      </dgm:t>
    </dgm:pt>
    <dgm:pt modelId="{7CA8C14C-8F59-4C17-A5EB-580E258C879B}">
      <dgm:prSet/>
      <dgm:spPr/>
      <dgm:t>
        <a:bodyPr/>
        <a:lstStyle/>
        <a:p>
          <a:r>
            <a:rPr lang="en-US"/>
            <a:t>Creativity</a:t>
          </a:r>
        </a:p>
      </dgm:t>
    </dgm:pt>
    <dgm:pt modelId="{106E8217-7F39-4169-93E7-C9964CCCC2A1}" type="parTrans" cxnId="{190863A1-A548-4396-A17D-9DA24782E372}">
      <dgm:prSet/>
      <dgm:spPr/>
      <dgm:t>
        <a:bodyPr/>
        <a:lstStyle/>
        <a:p>
          <a:endParaRPr lang="en-US"/>
        </a:p>
      </dgm:t>
    </dgm:pt>
    <dgm:pt modelId="{786F7D5F-B76A-4455-9FD4-CAED15F88B52}" type="sibTrans" cxnId="{190863A1-A548-4396-A17D-9DA24782E372}">
      <dgm:prSet/>
      <dgm:spPr/>
      <dgm:t>
        <a:bodyPr/>
        <a:lstStyle/>
        <a:p>
          <a:endParaRPr lang="en-US"/>
        </a:p>
      </dgm:t>
    </dgm:pt>
    <dgm:pt modelId="{8E721A5E-32B4-4933-B290-483091ACF17F}">
      <dgm:prSet/>
      <dgm:spPr/>
      <dgm:t>
        <a:bodyPr/>
        <a:lstStyle/>
        <a:p>
          <a:r>
            <a:rPr lang="en-US"/>
            <a:t>Collaboration and Teamwork</a:t>
          </a:r>
        </a:p>
      </dgm:t>
    </dgm:pt>
    <dgm:pt modelId="{DBFF907F-6B6C-4C31-8A5E-1094D274006A}" type="parTrans" cxnId="{FB562863-BEE1-4426-98F7-003058822029}">
      <dgm:prSet/>
      <dgm:spPr/>
      <dgm:t>
        <a:bodyPr/>
        <a:lstStyle/>
        <a:p>
          <a:endParaRPr lang="en-US"/>
        </a:p>
      </dgm:t>
    </dgm:pt>
    <dgm:pt modelId="{AC346B96-E017-4FE3-9B95-33878AB24FCE}" type="sibTrans" cxnId="{FB562863-BEE1-4426-98F7-003058822029}">
      <dgm:prSet/>
      <dgm:spPr/>
      <dgm:t>
        <a:bodyPr/>
        <a:lstStyle/>
        <a:p>
          <a:endParaRPr lang="en-US"/>
        </a:p>
      </dgm:t>
    </dgm:pt>
    <dgm:pt modelId="{694BB1FB-4EB3-4C5A-9A97-673CED4D2924}">
      <dgm:prSet/>
      <dgm:spPr/>
      <dgm:t>
        <a:bodyPr/>
        <a:lstStyle/>
        <a:p>
          <a:r>
            <a:rPr lang="en-US"/>
            <a:t>Interpersonal Communication Skills</a:t>
          </a:r>
        </a:p>
      </dgm:t>
    </dgm:pt>
    <dgm:pt modelId="{7DE7758E-E5D0-4A3D-B3EF-81B52E6E6A0A}" type="parTrans" cxnId="{C6BABF6B-780B-451B-82B3-AEE7D9919E89}">
      <dgm:prSet/>
      <dgm:spPr/>
      <dgm:t>
        <a:bodyPr/>
        <a:lstStyle/>
        <a:p>
          <a:endParaRPr lang="en-US"/>
        </a:p>
      </dgm:t>
    </dgm:pt>
    <dgm:pt modelId="{0A88EA5B-60E1-4551-BDD8-FA4407359E8E}" type="sibTrans" cxnId="{C6BABF6B-780B-451B-82B3-AEE7D9919E89}">
      <dgm:prSet/>
      <dgm:spPr/>
      <dgm:t>
        <a:bodyPr/>
        <a:lstStyle/>
        <a:p>
          <a:endParaRPr lang="en-US"/>
        </a:p>
      </dgm:t>
    </dgm:pt>
    <dgm:pt modelId="{9F0FB9D1-9D5F-4072-82CB-5A2B93F3A24D}">
      <dgm:prSet/>
      <dgm:spPr/>
      <dgm:t>
        <a:bodyPr/>
        <a:lstStyle/>
        <a:p>
          <a:r>
            <a:rPr lang="en-US"/>
            <a:t>Working in Gigs</a:t>
          </a:r>
        </a:p>
      </dgm:t>
    </dgm:pt>
    <dgm:pt modelId="{4E50442C-BD48-44BD-B8C5-DAB4672EA027}" type="parTrans" cxnId="{7DBDD073-7B5D-4A71-B17F-4759FBF41ACB}">
      <dgm:prSet/>
      <dgm:spPr/>
      <dgm:t>
        <a:bodyPr/>
        <a:lstStyle/>
        <a:p>
          <a:endParaRPr lang="en-US"/>
        </a:p>
      </dgm:t>
    </dgm:pt>
    <dgm:pt modelId="{01C51F5A-7B54-4C6D-B8F3-FB83608E7C68}" type="sibTrans" cxnId="{7DBDD073-7B5D-4A71-B17F-4759FBF41ACB}">
      <dgm:prSet/>
      <dgm:spPr/>
      <dgm:t>
        <a:bodyPr/>
        <a:lstStyle/>
        <a:p>
          <a:endParaRPr lang="en-US"/>
        </a:p>
      </dgm:t>
    </dgm:pt>
    <dgm:pt modelId="{8DD06A95-65F4-4472-B259-02A843DF24EA}">
      <dgm:prSet/>
      <dgm:spPr/>
      <dgm:t>
        <a:bodyPr/>
        <a:lstStyle/>
        <a:p>
          <a:r>
            <a:rPr lang="en-US"/>
            <a:t>Adaptability and Flexibility</a:t>
          </a:r>
        </a:p>
      </dgm:t>
    </dgm:pt>
    <dgm:pt modelId="{4A8B68ED-A6EB-4EF9-9407-4BB2FA276B9C}" type="parTrans" cxnId="{E1B9E52A-143B-4E0E-9516-8A7CB052824E}">
      <dgm:prSet/>
      <dgm:spPr/>
      <dgm:t>
        <a:bodyPr/>
        <a:lstStyle/>
        <a:p>
          <a:endParaRPr lang="en-US"/>
        </a:p>
      </dgm:t>
    </dgm:pt>
    <dgm:pt modelId="{795B69C4-AEAF-4A1F-BF3B-1084DFCA3ECD}" type="sibTrans" cxnId="{E1B9E52A-143B-4E0E-9516-8A7CB052824E}">
      <dgm:prSet/>
      <dgm:spPr/>
      <dgm:t>
        <a:bodyPr/>
        <a:lstStyle/>
        <a:p>
          <a:endParaRPr lang="en-US"/>
        </a:p>
      </dgm:t>
    </dgm:pt>
    <dgm:pt modelId="{0BD8AA55-4E5A-4C81-80EC-C0217DE17E41}">
      <dgm:prSet/>
      <dgm:spPr/>
      <dgm:t>
        <a:bodyPr/>
        <a:lstStyle/>
        <a:p>
          <a:r>
            <a:rPr lang="en-US"/>
            <a:t>Cultural Intelligence and Diversity Consciousness</a:t>
          </a:r>
        </a:p>
      </dgm:t>
    </dgm:pt>
    <dgm:pt modelId="{E2EE679C-6777-42A1-866A-6BF990EC5FE1}" type="parTrans" cxnId="{9CC6E972-9016-4B0B-A753-FD987A33B3AE}">
      <dgm:prSet/>
      <dgm:spPr/>
      <dgm:t>
        <a:bodyPr/>
        <a:lstStyle/>
        <a:p>
          <a:endParaRPr lang="en-US"/>
        </a:p>
      </dgm:t>
    </dgm:pt>
    <dgm:pt modelId="{E02A535C-A013-4932-AFEB-3C342BB42BA1}" type="sibTrans" cxnId="{9CC6E972-9016-4B0B-A753-FD987A33B3AE}">
      <dgm:prSet/>
      <dgm:spPr/>
      <dgm:t>
        <a:bodyPr/>
        <a:lstStyle/>
        <a:p>
          <a:endParaRPr lang="en-US"/>
        </a:p>
      </dgm:t>
    </dgm:pt>
    <dgm:pt modelId="{DD5A5E00-7BA2-4C0E-B0FD-A4C1B6FFEF53}">
      <dgm:prSet/>
      <dgm:spPr/>
      <dgm:t>
        <a:bodyPr/>
        <a:lstStyle/>
        <a:p>
          <a:r>
            <a:rPr lang="en-US"/>
            <a:t>Ethical Awareness </a:t>
          </a:r>
        </a:p>
      </dgm:t>
    </dgm:pt>
    <dgm:pt modelId="{3DEFF9E7-BBB1-4E7E-A266-20471C00EB56}" type="parTrans" cxnId="{E2F83526-3270-436E-AF0E-C136E0667818}">
      <dgm:prSet/>
      <dgm:spPr/>
      <dgm:t>
        <a:bodyPr/>
        <a:lstStyle/>
        <a:p>
          <a:endParaRPr lang="en-US"/>
        </a:p>
      </dgm:t>
    </dgm:pt>
    <dgm:pt modelId="{BA4F983A-F907-4CE7-BD50-2A12D6906837}" type="sibTrans" cxnId="{E2F83526-3270-436E-AF0E-C136E0667818}">
      <dgm:prSet/>
      <dgm:spPr/>
      <dgm:t>
        <a:bodyPr/>
        <a:lstStyle/>
        <a:p>
          <a:endParaRPr lang="en-US"/>
        </a:p>
      </dgm:t>
    </dgm:pt>
    <dgm:pt modelId="{6EEFA318-EC96-4BB7-B142-79CA10A72CD6}">
      <dgm:prSet/>
      <dgm:spPr/>
      <dgm:t>
        <a:bodyPr/>
        <a:lstStyle/>
        <a:p>
          <a:r>
            <a:rPr lang="en-US"/>
            <a:t>Leadership</a:t>
          </a:r>
        </a:p>
      </dgm:t>
    </dgm:pt>
    <dgm:pt modelId="{C1665D2A-3BEE-4F04-A264-68DC784B58DF}" type="parTrans" cxnId="{E5B77B0B-0470-474D-B963-93E9CE490291}">
      <dgm:prSet/>
      <dgm:spPr/>
      <dgm:t>
        <a:bodyPr/>
        <a:lstStyle/>
        <a:p>
          <a:endParaRPr lang="en-US"/>
        </a:p>
      </dgm:t>
    </dgm:pt>
    <dgm:pt modelId="{BD3FB9F8-1876-422D-84F6-FC35FCF7185E}" type="sibTrans" cxnId="{E5B77B0B-0470-474D-B963-93E9CE490291}">
      <dgm:prSet/>
      <dgm:spPr/>
      <dgm:t>
        <a:bodyPr/>
        <a:lstStyle/>
        <a:p>
          <a:endParaRPr lang="en-US"/>
        </a:p>
      </dgm:t>
    </dgm:pt>
    <dgm:pt modelId="{C43C23F3-7138-4D45-862F-F000FF49B17C}">
      <dgm:prSet/>
      <dgm:spPr/>
      <dgm:t>
        <a:bodyPr/>
        <a:lstStyle/>
        <a:p>
          <a:r>
            <a:rPr lang="en-US"/>
            <a:t>Managing the Brand of YOU and Networking</a:t>
          </a:r>
        </a:p>
      </dgm:t>
    </dgm:pt>
    <dgm:pt modelId="{9090357A-CFB2-47DC-9B36-71192B9822C0}" type="parTrans" cxnId="{1A669E3D-F193-4A5A-A9BE-9A63BDE0E026}">
      <dgm:prSet/>
      <dgm:spPr/>
      <dgm:t>
        <a:bodyPr/>
        <a:lstStyle/>
        <a:p>
          <a:endParaRPr lang="en-US"/>
        </a:p>
      </dgm:t>
    </dgm:pt>
    <dgm:pt modelId="{8FA47857-0D87-416D-B708-F43C0762E7B0}" type="sibTrans" cxnId="{1A669E3D-F193-4A5A-A9BE-9A63BDE0E026}">
      <dgm:prSet/>
      <dgm:spPr/>
      <dgm:t>
        <a:bodyPr/>
        <a:lstStyle/>
        <a:p>
          <a:endParaRPr lang="en-US"/>
        </a:p>
      </dgm:t>
    </dgm:pt>
    <dgm:pt modelId="{054644FD-EBDD-486B-A526-1878B348EB3F}">
      <dgm:prSet/>
      <dgm:spPr/>
      <dgm:t>
        <a:bodyPr/>
        <a:lstStyle/>
        <a:p>
          <a:r>
            <a:rPr lang="en-US"/>
            <a:t>Time Management</a:t>
          </a:r>
        </a:p>
      </dgm:t>
    </dgm:pt>
    <dgm:pt modelId="{9C29579B-D6C3-45C2-A33F-882363DBE64E}" type="parTrans" cxnId="{BD686609-68CB-4F1C-8ABF-191508D0FF81}">
      <dgm:prSet/>
      <dgm:spPr/>
      <dgm:t>
        <a:bodyPr/>
        <a:lstStyle/>
        <a:p>
          <a:endParaRPr lang="en-US"/>
        </a:p>
      </dgm:t>
    </dgm:pt>
    <dgm:pt modelId="{2B50A32B-35B0-46F4-A347-271B389D5905}" type="sibTrans" cxnId="{BD686609-68CB-4F1C-8ABF-191508D0FF81}">
      <dgm:prSet/>
      <dgm:spPr/>
      <dgm:t>
        <a:bodyPr/>
        <a:lstStyle/>
        <a:p>
          <a:endParaRPr lang="en-US"/>
        </a:p>
      </dgm:t>
    </dgm:pt>
    <dgm:pt modelId="{1F7DBF67-EDE2-4A52-B529-0DF24AB667BD}">
      <dgm:prSet/>
      <dgm:spPr/>
      <dgm:t>
        <a:bodyPr/>
        <a:lstStyle/>
        <a:p>
          <a:r>
            <a:rPr lang="en-US"/>
            <a:t>Curiosity and Continuous Learning</a:t>
          </a:r>
        </a:p>
      </dgm:t>
    </dgm:pt>
    <dgm:pt modelId="{F663CC19-11A5-4C9F-824E-9C973A7C44A9}" type="parTrans" cxnId="{32931B7D-9676-44F7-805D-847C93AC906F}">
      <dgm:prSet/>
      <dgm:spPr/>
      <dgm:t>
        <a:bodyPr/>
        <a:lstStyle/>
        <a:p>
          <a:endParaRPr lang="en-US"/>
        </a:p>
      </dgm:t>
    </dgm:pt>
    <dgm:pt modelId="{70709B3A-A90C-4015-806A-5CEC46D78473}" type="sibTrans" cxnId="{32931B7D-9676-44F7-805D-847C93AC906F}">
      <dgm:prSet/>
      <dgm:spPr/>
      <dgm:t>
        <a:bodyPr/>
        <a:lstStyle/>
        <a:p>
          <a:endParaRPr lang="en-US"/>
        </a:p>
      </dgm:t>
    </dgm:pt>
    <dgm:pt modelId="{38BC00EA-61F3-4459-9CAB-6A27F02E9667}">
      <dgm:prSet/>
      <dgm:spPr/>
      <dgm:t>
        <a:bodyPr/>
        <a:lstStyle/>
        <a:p>
          <a:r>
            <a:rPr lang="en-US"/>
            <a:t>Embracing and Celebrating Change</a:t>
          </a:r>
        </a:p>
      </dgm:t>
    </dgm:pt>
    <dgm:pt modelId="{E2F308A6-50C5-40AB-921A-4035386A45F2}" type="parTrans" cxnId="{951095E7-77C2-460C-9124-BC7D384B9C2C}">
      <dgm:prSet/>
      <dgm:spPr/>
      <dgm:t>
        <a:bodyPr/>
        <a:lstStyle/>
        <a:p>
          <a:endParaRPr lang="en-US"/>
        </a:p>
      </dgm:t>
    </dgm:pt>
    <dgm:pt modelId="{802C44CE-F361-451F-97CF-C94479EFD324}" type="sibTrans" cxnId="{951095E7-77C2-460C-9124-BC7D384B9C2C}">
      <dgm:prSet/>
      <dgm:spPr/>
      <dgm:t>
        <a:bodyPr/>
        <a:lstStyle/>
        <a:p>
          <a:endParaRPr lang="en-US"/>
        </a:p>
      </dgm:t>
    </dgm:pt>
    <dgm:pt modelId="{3403DB62-9BA8-4FEA-8306-CB552D6891DE}">
      <dgm:prSet/>
      <dgm:spPr/>
      <dgm:t>
        <a:bodyPr/>
        <a:lstStyle/>
        <a:p>
          <a:r>
            <a:rPr lang="en-US"/>
            <a:t>Looking After Yourself</a:t>
          </a:r>
        </a:p>
      </dgm:t>
    </dgm:pt>
    <dgm:pt modelId="{62ED92CD-6D0F-47B1-9C01-CDF93BDD8A35}" type="parTrans" cxnId="{5321B679-CA0F-4A33-B69F-CF5F9ED2224F}">
      <dgm:prSet/>
      <dgm:spPr/>
      <dgm:t>
        <a:bodyPr/>
        <a:lstStyle/>
        <a:p>
          <a:endParaRPr lang="en-US"/>
        </a:p>
      </dgm:t>
    </dgm:pt>
    <dgm:pt modelId="{6A7E63E0-5774-4DB0-88D7-1B55361086E2}" type="sibTrans" cxnId="{5321B679-CA0F-4A33-B69F-CF5F9ED2224F}">
      <dgm:prSet/>
      <dgm:spPr/>
      <dgm:t>
        <a:bodyPr/>
        <a:lstStyle/>
        <a:p>
          <a:endParaRPr lang="en-US"/>
        </a:p>
      </dgm:t>
    </dgm:pt>
    <dgm:pt modelId="{0D150B93-4A49-4912-85BC-5E0FB47C1C80}" type="pres">
      <dgm:prSet presAssocID="{DC1135FE-9578-4E00-99FF-441A8B1FE80D}" presName="diagram" presStyleCnt="0">
        <dgm:presLayoutVars>
          <dgm:dir/>
          <dgm:resizeHandles val="exact"/>
        </dgm:presLayoutVars>
      </dgm:prSet>
      <dgm:spPr/>
    </dgm:pt>
    <dgm:pt modelId="{F592051A-C9E6-4D29-ACC8-5E484DE537B7}" type="pres">
      <dgm:prSet presAssocID="{5AD8DAAB-9C45-46E8-BD53-504C8F59F81A}" presName="node" presStyleLbl="node1" presStyleIdx="0" presStyleCnt="16">
        <dgm:presLayoutVars>
          <dgm:bulletEnabled val="1"/>
        </dgm:presLayoutVars>
      </dgm:prSet>
      <dgm:spPr/>
    </dgm:pt>
    <dgm:pt modelId="{9E32A4FC-904D-4238-BC6D-3DC0E5F57FD1}" type="pres">
      <dgm:prSet presAssocID="{25827026-EDEE-4003-A3C8-ED0283555AEA}" presName="sibTrans" presStyleCnt="0"/>
      <dgm:spPr/>
    </dgm:pt>
    <dgm:pt modelId="{6F23560F-31E5-46E5-A640-85274AE0898C}" type="pres">
      <dgm:prSet presAssocID="{39F6C86D-0F18-4060-BE64-3CF73F0AB079}" presName="node" presStyleLbl="node1" presStyleIdx="1" presStyleCnt="16">
        <dgm:presLayoutVars>
          <dgm:bulletEnabled val="1"/>
        </dgm:presLayoutVars>
      </dgm:prSet>
      <dgm:spPr/>
    </dgm:pt>
    <dgm:pt modelId="{2BC6E290-F59E-4C15-B1DD-B85631FF58A2}" type="pres">
      <dgm:prSet presAssocID="{45B2B838-68A1-426F-861A-2C1411EA2A27}" presName="sibTrans" presStyleCnt="0"/>
      <dgm:spPr/>
    </dgm:pt>
    <dgm:pt modelId="{F8E6CE02-3914-44C1-B95B-6E9EC9C792B0}" type="pres">
      <dgm:prSet presAssocID="{2D95705A-036F-4AAD-AE8C-3961EA530E1A}" presName="node" presStyleLbl="node1" presStyleIdx="2" presStyleCnt="16">
        <dgm:presLayoutVars>
          <dgm:bulletEnabled val="1"/>
        </dgm:presLayoutVars>
      </dgm:prSet>
      <dgm:spPr/>
    </dgm:pt>
    <dgm:pt modelId="{A255F703-1E56-4C68-B6B1-5B9CFFF23382}" type="pres">
      <dgm:prSet presAssocID="{F6A3B1B6-4D33-4E11-93E7-8C0DC1A30A44}" presName="sibTrans" presStyleCnt="0"/>
      <dgm:spPr/>
    </dgm:pt>
    <dgm:pt modelId="{6817C4CD-6903-4105-95CE-5563651675B5}" type="pres">
      <dgm:prSet presAssocID="{7CA8C14C-8F59-4C17-A5EB-580E258C879B}" presName="node" presStyleLbl="node1" presStyleIdx="3" presStyleCnt="16">
        <dgm:presLayoutVars>
          <dgm:bulletEnabled val="1"/>
        </dgm:presLayoutVars>
      </dgm:prSet>
      <dgm:spPr/>
    </dgm:pt>
    <dgm:pt modelId="{A2614B29-00DC-4396-A6B6-F18383088502}" type="pres">
      <dgm:prSet presAssocID="{786F7D5F-B76A-4455-9FD4-CAED15F88B52}" presName="sibTrans" presStyleCnt="0"/>
      <dgm:spPr/>
    </dgm:pt>
    <dgm:pt modelId="{E97273DC-82F7-4A65-9AA4-B156641DDAB6}" type="pres">
      <dgm:prSet presAssocID="{8E721A5E-32B4-4933-B290-483091ACF17F}" presName="node" presStyleLbl="node1" presStyleIdx="4" presStyleCnt="16">
        <dgm:presLayoutVars>
          <dgm:bulletEnabled val="1"/>
        </dgm:presLayoutVars>
      </dgm:prSet>
      <dgm:spPr/>
    </dgm:pt>
    <dgm:pt modelId="{CF7BAF31-E612-43BB-ACB7-6637A8FA967E}" type="pres">
      <dgm:prSet presAssocID="{AC346B96-E017-4FE3-9B95-33878AB24FCE}" presName="sibTrans" presStyleCnt="0"/>
      <dgm:spPr/>
    </dgm:pt>
    <dgm:pt modelId="{E7B14F20-5569-4EC6-A0F8-69C1AB224013}" type="pres">
      <dgm:prSet presAssocID="{694BB1FB-4EB3-4C5A-9A97-673CED4D2924}" presName="node" presStyleLbl="node1" presStyleIdx="5" presStyleCnt="16">
        <dgm:presLayoutVars>
          <dgm:bulletEnabled val="1"/>
        </dgm:presLayoutVars>
      </dgm:prSet>
      <dgm:spPr/>
    </dgm:pt>
    <dgm:pt modelId="{EC2CA236-DAA5-41AA-99D4-64A053F6E61C}" type="pres">
      <dgm:prSet presAssocID="{0A88EA5B-60E1-4551-BDD8-FA4407359E8E}" presName="sibTrans" presStyleCnt="0"/>
      <dgm:spPr/>
    </dgm:pt>
    <dgm:pt modelId="{AFB860FE-CF66-4A4E-9EAA-54393E38D732}" type="pres">
      <dgm:prSet presAssocID="{9F0FB9D1-9D5F-4072-82CB-5A2B93F3A24D}" presName="node" presStyleLbl="node1" presStyleIdx="6" presStyleCnt="16">
        <dgm:presLayoutVars>
          <dgm:bulletEnabled val="1"/>
        </dgm:presLayoutVars>
      </dgm:prSet>
      <dgm:spPr/>
    </dgm:pt>
    <dgm:pt modelId="{445043DC-8A0F-48F3-857B-B31E7E50FA31}" type="pres">
      <dgm:prSet presAssocID="{01C51F5A-7B54-4C6D-B8F3-FB83608E7C68}" presName="sibTrans" presStyleCnt="0"/>
      <dgm:spPr/>
    </dgm:pt>
    <dgm:pt modelId="{E04982B6-794D-4736-9093-F9711E76CFDA}" type="pres">
      <dgm:prSet presAssocID="{8DD06A95-65F4-4472-B259-02A843DF24EA}" presName="node" presStyleLbl="node1" presStyleIdx="7" presStyleCnt="16">
        <dgm:presLayoutVars>
          <dgm:bulletEnabled val="1"/>
        </dgm:presLayoutVars>
      </dgm:prSet>
      <dgm:spPr/>
    </dgm:pt>
    <dgm:pt modelId="{181F5CF3-BE39-4D52-9E50-E448E04D5752}" type="pres">
      <dgm:prSet presAssocID="{795B69C4-AEAF-4A1F-BF3B-1084DFCA3ECD}" presName="sibTrans" presStyleCnt="0"/>
      <dgm:spPr/>
    </dgm:pt>
    <dgm:pt modelId="{998F6157-1E87-4B6B-B4DA-3FB81F16239D}" type="pres">
      <dgm:prSet presAssocID="{0BD8AA55-4E5A-4C81-80EC-C0217DE17E41}" presName="node" presStyleLbl="node1" presStyleIdx="8" presStyleCnt="16">
        <dgm:presLayoutVars>
          <dgm:bulletEnabled val="1"/>
        </dgm:presLayoutVars>
      </dgm:prSet>
      <dgm:spPr/>
    </dgm:pt>
    <dgm:pt modelId="{0144F5E4-736A-48B5-BCCD-729CDEF4ADAC}" type="pres">
      <dgm:prSet presAssocID="{E02A535C-A013-4932-AFEB-3C342BB42BA1}" presName="sibTrans" presStyleCnt="0"/>
      <dgm:spPr/>
    </dgm:pt>
    <dgm:pt modelId="{83DFE466-CF06-407D-A542-DB46C2AA99C9}" type="pres">
      <dgm:prSet presAssocID="{DD5A5E00-7BA2-4C0E-B0FD-A4C1B6FFEF53}" presName="node" presStyleLbl="node1" presStyleIdx="9" presStyleCnt="16">
        <dgm:presLayoutVars>
          <dgm:bulletEnabled val="1"/>
        </dgm:presLayoutVars>
      </dgm:prSet>
      <dgm:spPr/>
    </dgm:pt>
    <dgm:pt modelId="{33D7BFE2-9FA2-44C4-B161-2BDF3ADA1CDC}" type="pres">
      <dgm:prSet presAssocID="{BA4F983A-F907-4CE7-BD50-2A12D6906837}" presName="sibTrans" presStyleCnt="0"/>
      <dgm:spPr/>
    </dgm:pt>
    <dgm:pt modelId="{CBC5F218-8F81-4582-AD32-39480A372E25}" type="pres">
      <dgm:prSet presAssocID="{6EEFA318-EC96-4BB7-B142-79CA10A72CD6}" presName="node" presStyleLbl="node1" presStyleIdx="10" presStyleCnt="16">
        <dgm:presLayoutVars>
          <dgm:bulletEnabled val="1"/>
        </dgm:presLayoutVars>
      </dgm:prSet>
      <dgm:spPr/>
    </dgm:pt>
    <dgm:pt modelId="{C5B20A60-BF9B-40DF-9FA9-F1FB8CA9DC1B}" type="pres">
      <dgm:prSet presAssocID="{BD3FB9F8-1876-422D-84F6-FC35FCF7185E}" presName="sibTrans" presStyleCnt="0"/>
      <dgm:spPr/>
    </dgm:pt>
    <dgm:pt modelId="{48900166-E843-4A50-83C4-C7497FCEA257}" type="pres">
      <dgm:prSet presAssocID="{C43C23F3-7138-4D45-862F-F000FF49B17C}" presName="node" presStyleLbl="node1" presStyleIdx="11" presStyleCnt="16">
        <dgm:presLayoutVars>
          <dgm:bulletEnabled val="1"/>
        </dgm:presLayoutVars>
      </dgm:prSet>
      <dgm:spPr/>
    </dgm:pt>
    <dgm:pt modelId="{AA3501F1-E0A8-4725-AEED-16B101A0384A}" type="pres">
      <dgm:prSet presAssocID="{8FA47857-0D87-416D-B708-F43C0762E7B0}" presName="sibTrans" presStyleCnt="0"/>
      <dgm:spPr/>
    </dgm:pt>
    <dgm:pt modelId="{B88673E8-5219-4835-A6EC-E11C0A7447B4}" type="pres">
      <dgm:prSet presAssocID="{054644FD-EBDD-486B-A526-1878B348EB3F}" presName="node" presStyleLbl="node1" presStyleIdx="12" presStyleCnt="16">
        <dgm:presLayoutVars>
          <dgm:bulletEnabled val="1"/>
        </dgm:presLayoutVars>
      </dgm:prSet>
      <dgm:spPr/>
    </dgm:pt>
    <dgm:pt modelId="{13462484-AC4A-4D70-B841-E4E24A364B9A}" type="pres">
      <dgm:prSet presAssocID="{2B50A32B-35B0-46F4-A347-271B389D5905}" presName="sibTrans" presStyleCnt="0"/>
      <dgm:spPr/>
    </dgm:pt>
    <dgm:pt modelId="{49484DFB-A5DB-4BEE-A59A-0DF628BB6B92}" type="pres">
      <dgm:prSet presAssocID="{1F7DBF67-EDE2-4A52-B529-0DF24AB667BD}" presName="node" presStyleLbl="node1" presStyleIdx="13" presStyleCnt="16">
        <dgm:presLayoutVars>
          <dgm:bulletEnabled val="1"/>
        </dgm:presLayoutVars>
      </dgm:prSet>
      <dgm:spPr/>
    </dgm:pt>
    <dgm:pt modelId="{D2B74B93-DCC0-420F-B9DA-0020BFAEE7CB}" type="pres">
      <dgm:prSet presAssocID="{70709B3A-A90C-4015-806A-5CEC46D78473}" presName="sibTrans" presStyleCnt="0"/>
      <dgm:spPr/>
    </dgm:pt>
    <dgm:pt modelId="{E97EFA36-6FE4-435F-8572-B10C732EFB3E}" type="pres">
      <dgm:prSet presAssocID="{38BC00EA-61F3-4459-9CAB-6A27F02E9667}" presName="node" presStyleLbl="node1" presStyleIdx="14" presStyleCnt="16">
        <dgm:presLayoutVars>
          <dgm:bulletEnabled val="1"/>
        </dgm:presLayoutVars>
      </dgm:prSet>
      <dgm:spPr/>
    </dgm:pt>
    <dgm:pt modelId="{4012FE18-CA9C-492C-A649-D07D1C18DDD9}" type="pres">
      <dgm:prSet presAssocID="{802C44CE-F361-451F-97CF-C94479EFD324}" presName="sibTrans" presStyleCnt="0"/>
      <dgm:spPr/>
    </dgm:pt>
    <dgm:pt modelId="{9F97E263-297E-4750-94C2-A8ADA28C3A8F}" type="pres">
      <dgm:prSet presAssocID="{3403DB62-9BA8-4FEA-8306-CB552D6891DE}" presName="node" presStyleLbl="node1" presStyleIdx="15" presStyleCnt="16">
        <dgm:presLayoutVars>
          <dgm:bulletEnabled val="1"/>
        </dgm:presLayoutVars>
      </dgm:prSet>
      <dgm:spPr/>
    </dgm:pt>
  </dgm:ptLst>
  <dgm:cxnLst>
    <dgm:cxn modelId="{BD686609-68CB-4F1C-8ABF-191508D0FF81}" srcId="{DC1135FE-9578-4E00-99FF-441A8B1FE80D}" destId="{054644FD-EBDD-486B-A526-1878B348EB3F}" srcOrd="12" destOrd="0" parTransId="{9C29579B-D6C3-45C2-A33F-882363DBE64E}" sibTransId="{2B50A32B-35B0-46F4-A347-271B389D5905}"/>
    <dgm:cxn modelId="{F5B05609-763D-4C89-958D-C0B1D167E879}" type="presOf" srcId="{38BC00EA-61F3-4459-9CAB-6A27F02E9667}" destId="{E97EFA36-6FE4-435F-8572-B10C732EFB3E}" srcOrd="0" destOrd="0" presId="urn:microsoft.com/office/officeart/2005/8/layout/default"/>
    <dgm:cxn modelId="{E5B77B0B-0470-474D-B963-93E9CE490291}" srcId="{DC1135FE-9578-4E00-99FF-441A8B1FE80D}" destId="{6EEFA318-EC96-4BB7-B142-79CA10A72CD6}" srcOrd="10" destOrd="0" parTransId="{C1665D2A-3BEE-4F04-A264-68DC784B58DF}" sibTransId="{BD3FB9F8-1876-422D-84F6-FC35FCF7185E}"/>
    <dgm:cxn modelId="{6FBC3C25-63CD-4313-9147-95B8A5687322}" srcId="{DC1135FE-9578-4E00-99FF-441A8B1FE80D}" destId="{5AD8DAAB-9C45-46E8-BD53-504C8F59F81A}" srcOrd="0" destOrd="0" parTransId="{8C579C7D-1891-42B0-87C1-972A3E9CC459}" sibTransId="{25827026-EDEE-4003-A3C8-ED0283555AEA}"/>
    <dgm:cxn modelId="{E2F83526-3270-436E-AF0E-C136E0667818}" srcId="{DC1135FE-9578-4E00-99FF-441A8B1FE80D}" destId="{DD5A5E00-7BA2-4C0E-B0FD-A4C1B6FFEF53}" srcOrd="9" destOrd="0" parTransId="{3DEFF9E7-BBB1-4E7E-A266-20471C00EB56}" sibTransId="{BA4F983A-F907-4CE7-BD50-2A12D6906837}"/>
    <dgm:cxn modelId="{DDD5A42A-E7EE-4006-9B5D-AECED3F80D73}" type="presOf" srcId="{694BB1FB-4EB3-4C5A-9A97-673CED4D2924}" destId="{E7B14F20-5569-4EC6-A0F8-69C1AB224013}" srcOrd="0" destOrd="0" presId="urn:microsoft.com/office/officeart/2005/8/layout/default"/>
    <dgm:cxn modelId="{E1B9E52A-143B-4E0E-9516-8A7CB052824E}" srcId="{DC1135FE-9578-4E00-99FF-441A8B1FE80D}" destId="{8DD06A95-65F4-4472-B259-02A843DF24EA}" srcOrd="7" destOrd="0" parTransId="{4A8B68ED-A6EB-4EF9-9407-4BB2FA276B9C}" sibTransId="{795B69C4-AEAF-4A1F-BF3B-1084DFCA3ECD}"/>
    <dgm:cxn modelId="{A8B9783A-7A7E-4B4A-9CA7-1DE1EE6EE51F}" srcId="{DC1135FE-9578-4E00-99FF-441A8B1FE80D}" destId="{39F6C86D-0F18-4060-BE64-3CF73F0AB079}" srcOrd="1" destOrd="0" parTransId="{AB5E5AEC-A4E5-47B7-AF36-EE42E0F42921}" sibTransId="{45B2B838-68A1-426F-861A-2C1411EA2A27}"/>
    <dgm:cxn modelId="{62CB9C3C-AB14-45A9-8651-5DF1081916ED}" type="presOf" srcId="{DC1135FE-9578-4E00-99FF-441A8B1FE80D}" destId="{0D150B93-4A49-4912-85BC-5E0FB47C1C80}" srcOrd="0" destOrd="0" presId="urn:microsoft.com/office/officeart/2005/8/layout/default"/>
    <dgm:cxn modelId="{1A669E3D-F193-4A5A-A9BE-9A63BDE0E026}" srcId="{DC1135FE-9578-4E00-99FF-441A8B1FE80D}" destId="{C43C23F3-7138-4D45-862F-F000FF49B17C}" srcOrd="11" destOrd="0" parTransId="{9090357A-CFB2-47DC-9B36-71192B9822C0}" sibTransId="{8FA47857-0D87-416D-B708-F43C0762E7B0}"/>
    <dgm:cxn modelId="{AE157162-A073-412B-BEC6-6EEFE6E46B0A}" type="presOf" srcId="{39F6C86D-0F18-4060-BE64-3CF73F0AB079}" destId="{6F23560F-31E5-46E5-A640-85274AE0898C}" srcOrd="0" destOrd="0" presId="urn:microsoft.com/office/officeart/2005/8/layout/default"/>
    <dgm:cxn modelId="{FB562863-BEE1-4426-98F7-003058822029}" srcId="{DC1135FE-9578-4E00-99FF-441A8B1FE80D}" destId="{8E721A5E-32B4-4933-B290-483091ACF17F}" srcOrd="4" destOrd="0" parTransId="{DBFF907F-6B6C-4C31-8A5E-1094D274006A}" sibTransId="{AC346B96-E017-4FE3-9B95-33878AB24FCE}"/>
    <dgm:cxn modelId="{C6BABF6B-780B-451B-82B3-AEE7D9919E89}" srcId="{DC1135FE-9578-4E00-99FF-441A8B1FE80D}" destId="{694BB1FB-4EB3-4C5A-9A97-673CED4D2924}" srcOrd="5" destOrd="0" parTransId="{7DE7758E-E5D0-4A3D-B3EF-81B52E6E6A0A}" sibTransId="{0A88EA5B-60E1-4551-BDD8-FA4407359E8E}"/>
    <dgm:cxn modelId="{2554694F-B102-4647-8F89-2539D2AD498E}" type="presOf" srcId="{C43C23F3-7138-4D45-862F-F000FF49B17C}" destId="{48900166-E843-4A50-83C4-C7497FCEA257}" srcOrd="0" destOrd="0" presId="urn:microsoft.com/office/officeart/2005/8/layout/default"/>
    <dgm:cxn modelId="{9CC6E972-9016-4B0B-A753-FD987A33B3AE}" srcId="{DC1135FE-9578-4E00-99FF-441A8B1FE80D}" destId="{0BD8AA55-4E5A-4C81-80EC-C0217DE17E41}" srcOrd="8" destOrd="0" parTransId="{E2EE679C-6777-42A1-866A-6BF990EC5FE1}" sibTransId="{E02A535C-A013-4932-AFEB-3C342BB42BA1}"/>
    <dgm:cxn modelId="{7DBDD073-7B5D-4A71-B17F-4759FBF41ACB}" srcId="{DC1135FE-9578-4E00-99FF-441A8B1FE80D}" destId="{9F0FB9D1-9D5F-4072-82CB-5A2B93F3A24D}" srcOrd="6" destOrd="0" parTransId="{4E50442C-BD48-44BD-B8C5-DAB4672EA027}" sibTransId="{01C51F5A-7B54-4C6D-B8F3-FB83608E7C68}"/>
    <dgm:cxn modelId="{6EC38854-8834-4BB8-A3DF-E026FE1A2232}" type="presOf" srcId="{5AD8DAAB-9C45-46E8-BD53-504C8F59F81A}" destId="{F592051A-C9E6-4D29-ACC8-5E484DE537B7}" srcOrd="0" destOrd="0" presId="urn:microsoft.com/office/officeart/2005/8/layout/default"/>
    <dgm:cxn modelId="{5321B679-CA0F-4A33-B69F-CF5F9ED2224F}" srcId="{DC1135FE-9578-4E00-99FF-441A8B1FE80D}" destId="{3403DB62-9BA8-4FEA-8306-CB552D6891DE}" srcOrd="15" destOrd="0" parTransId="{62ED92CD-6D0F-47B1-9C01-CDF93BDD8A35}" sibTransId="{6A7E63E0-5774-4DB0-88D7-1B55361086E2}"/>
    <dgm:cxn modelId="{32931B7D-9676-44F7-805D-847C93AC906F}" srcId="{DC1135FE-9578-4E00-99FF-441A8B1FE80D}" destId="{1F7DBF67-EDE2-4A52-B529-0DF24AB667BD}" srcOrd="13" destOrd="0" parTransId="{F663CC19-11A5-4C9F-824E-9C973A7C44A9}" sibTransId="{70709B3A-A90C-4015-806A-5CEC46D78473}"/>
    <dgm:cxn modelId="{BCF45E7F-E052-4D87-99F3-6C099146716F}" srcId="{DC1135FE-9578-4E00-99FF-441A8B1FE80D}" destId="{2D95705A-036F-4AAD-AE8C-3961EA530E1A}" srcOrd="2" destOrd="0" parTransId="{7E2A5B1E-DEFC-4DDF-B7E3-1D4CAF75B893}" sibTransId="{F6A3B1B6-4D33-4E11-93E7-8C0DC1A30A44}"/>
    <dgm:cxn modelId="{12B1E387-3DA5-462F-B28E-29FA14BDC8C2}" type="presOf" srcId="{7CA8C14C-8F59-4C17-A5EB-580E258C879B}" destId="{6817C4CD-6903-4105-95CE-5563651675B5}" srcOrd="0" destOrd="0" presId="urn:microsoft.com/office/officeart/2005/8/layout/default"/>
    <dgm:cxn modelId="{D0ECCB8A-4553-40CA-9049-22186FACD121}" type="presOf" srcId="{1F7DBF67-EDE2-4A52-B529-0DF24AB667BD}" destId="{49484DFB-A5DB-4BEE-A59A-0DF628BB6B92}" srcOrd="0" destOrd="0" presId="urn:microsoft.com/office/officeart/2005/8/layout/default"/>
    <dgm:cxn modelId="{CD8E8B9F-DAF4-4841-B05E-355DACEA5E5A}" type="presOf" srcId="{8DD06A95-65F4-4472-B259-02A843DF24EA}" destId="{E04982B6-794D-4736-9093-F9711E76CFDA}" srcOrd="0" destOrd="0" presId="urn:microsoft.com/office/officeart/2005/8/layout/default"/>
    <dgm:cxn modelId="{0C2A17A1-8196-4633-92E8-AFC9BCBD5ABC}" type="presOf" srcId="{DD5A5E00-7BA2-4C0E-B0FD-A4C1B6FFEF53}" destId="{83DFE466-CF06-407D-A542-DB46C2AA99C9}" srcOrd="0" destOrd="0" presId="urn:microsoft.com/office/officeart/2005/8/layout/default"/>
    <dgm:cxn modelId="{190863A1-A548-4396-A17D-9DA24782E372}" srcId="{DC1135FE-9578-4E00-99FF-441A8B1FE80D}" destId="{7CA8C14C-8F59-4C17-A5EB-580E258C879B}" srcOrd="3" destOrd="0" parTransId="{106E8217-7F39-4169-93E7-C9964CCCC2A1}" sibTransId="{786F7D5F-B76A-4455-9FD4-CAED15F88B52}"/>
    <dgm:cxn modelId="{2B5260B2-1C89-4F18-8A14-6E8E4E5B08C8}" type="presOf" srcId="{0BD8AA55-4E5A-4C81-80EC-C0217DE17E41}" destId="{998F6157-1E87-4B6B-B4DA-3FB81F16239D}" srcOrd="0" destOrd="0" presId="urn:microsoft.com/office/officeart/2005/8/layout/default"/>
    <dgm:cxn modelId="{6E914DC1-D88D-4730-BFCE-205CD057EA04}" type="presOf" srcId="{3403DB62-9BA8-4FEA-8306-CB552D6891DE}" destId="{9F97E263-297E-4750-94C2-A8ADA28C3A8F}" srcOrd="0" destOrd="0" presId="urn:microsoft.com/office/officeart/2005/8/layout/default"/>
    <dgm:cxn modelId="{3238C4DE-0FD9-426D-8EA6-3E6AB5E5A114}" type="presOf" srcId="{6EEFA318-EC96-4BB7-B142-79CA10A72CD6}" destId="{CBC5F218-8F81-4582-AD32-39480A372E25}" srcOrd="0" destOrd="0" presId="urn:microsoft.com/office/officeart/2005/8/layout/default"/>
    <dgm:cxn modelId="{E28E11E4-6E83-4A9D-8B41-1F4D0874463B}" type="presOf" srcId="{2D95705A-036F-4AAD-AE8C-3961EA530E1A}" destId="{F8E6CE02-3914-44C1-B95B-6E9EC9C792B0}" srcOrd="0" destOrd="0" presId="urn:microsoft.com/office/officeart/2005/8/layout/default"/>
    <dgm:cxn modelId="{951095E7-77C2-460C-9124-BC7D384B9C2C}" srcId="{DC1135FE-9578-4E00-99FF-441A8B1FE80D}" destId="{38BC00EA-61F3-4459-9CAB-6A27F02E9667}" srcOrd="14" destOrd="0" parTransId="{E2F308A6-50C5-40AB-921A-4035386A45F2}" sibTransId="{802C44CE-F361-451F-97CF-C94479EFD324}"/>
    <dgm:cxn modelId="{45DA47F3-475A-446A-89A4-54C2E2129C27}" type="presOf" srcId="{8E721A5E-32B4-4933-B290-483091ACF17F}" destId="{E97273DC-82F7-4A65-9AA4-B156641DDAB6}" srcOrd="0" destOrd="0" presId="urn:microsoft.com/office/officeart/2005/8/layout/default"/>
    <dgm:cxn modelId="{228FDDF5-9BE2-4E25-A2A4-B0CC1BE009B9}" type="presOf" srcId="{054644FD-EBDD-486B-A526-1878B348EB3F}" destId="{B88673E8-5219-4835-A6EC-E11C0A7447B4}" srcOrd="0" destOrd="0" presId="urn:microsoft.com/office/officeart/2005/8/layout/default"/>
    <dgm:cxn modelId="{620798FF-E2E5-49FE-90C1-D79F1FE96001}" type="presOf" srcId="{9F0FB9D1-9D5F-4072-82CB-5A2B93F3A24D}" destId="{AFB860FE-CF66-4A4E-9EAA-54393E38D732}" srcOrd="0" destOrd="0" presId="urn:microsoft.com/office/officeart/2005/8/layout/default"/>
    <dgm:cxn modelId="{E24B5708-1CF8-468F-BA02-EC49393CFD94}" type="presParOf" srcId="{0D150B93-4A49-4912-85BC-5E0FB47C1C80}" destId="{F592051A-C9E6-4D29-ACC8-5E484DE537B7}" srcOrd="0" destOrd="0" presId="urn:microsoft.com/office/officeart/2005/8/layout/default"/>
    <dgm:cxn modelId="{FAA01E9E-4404-471D-9A16-97972557269A}" type="presParOf" srcId="{0D150B93-4A49-4912-85BC-5E0FB47C1C80}" destId="{9E32A4FC-904D-4238-BC6D-3DC0E5F57FD1}" srcOrd="1" destOrd="0" presId="urn:microsoft.com/office/officeart/2005/8/layout/default"/>
    <dgm:cxn modelId="{522E495B-CFD5-4F62-959E-19244BED03C1}" type="presParOf" srcId="{0D150B93-4A49-4912-85BC-5E0FB47C1C80}" destId="{6F23560F-31E5-46E5-A640-85274AE0898C}" srcOrd="2" destOrd="0" presId="urn:microsoft.com/office/officeart/2005/8/layout/default"/>
    <dgm:cxn modelId="{97F78712-AB71-43C3-87AF-A0D11891EA3C}" type="presParOf" srcId="{0D150B93-4A49-4912-85BC-5E0FB47C1C80}" destId="{2BC6E290-F59E-4C15-B1DD-B85631FF58A2}" srcOrd="3" destOrd="0" presId="urn:microsoft.com/office/officeart/2005/8/layout/default"/>
    <dgm:cxn modelId="{F5A6F59C-A1AA-456F-9142-920F4C5A2ED9}" type="presParOf" srcId="{0D150B93-4A49-4912-85BC-5E0FB47C1C80}" destId="{F8E6CE02-3914-44C1-B95B-6E9EC9C792B0}" srcOrd="4" destOrd="0" presId="urn:microsoft.com/office/officeart/2005/8/layout/default"/>
    <dgm:cxn modelId="{2E45FBF9-67FC-4968-AD26-FAF90BF49F12}" type="presParOf" srcId="{0D150B93-4A49-4912-85BC-5E0FB47C1C80}" destId="{A255F703-1E56-4C68-B6B1-5B9CFFF23382}" srcOrd="5" destOrd="0" presId="urn:microsoft.com/office/officeart/2005/8/layout/default"/>
    <dgm:cxn modelId="{0C5C4FE2-16D4-4422-8218-378D8C9F8ABC}" type="presParOf" srcId="{0D150B93-4A49-4912-85BC-5E0FB47C1C80}" destId="{6817C4CD-6903-4105-95CE-5563651675B5}" srcOrd="6" destOrd="0" presId="urn:microsoft.com/office/officeart/2005/8/layout/default"/>
    <dgm:cxn modelId="{3F382862-0A52-405E-9520-668B88B3ABD0}" type="presParOf" srcId="{0D150B93-4A49-4912-85BC-5E0FB47C1C80}" destId="{A2614B29-00DC-4396-A6B6-F18383088502}" srcOrd="7" destOrd="0" presId="urn:microsoft.com/office/officeart/2005/8/layout/default"/>
    <dgm:cxn modelId="{B5119E3A-3358-4FA9-B495-2788013CF98D}" type="presParOf" srcId="{0D150B93-4A49-4912-85BC-5E0FB47C1C80}" destId="{E97273DC-82F7-4A65-9AA4-B156641DDAB6}" srcOrd="8" destOrd="0" presId="urn:microsoft.com/office/officeart/2005/8/layout/default"/>
    <dgm:cxn modelId="{7292FAFB-BD51-4E91-B3FB-AAB0205B22B0}" type="presParOf" srcId="{0D150B93-4A49-4912-85BC-5E0FB47C1C80}" destId="{CF7BAF31-E612-43BB-ACB7-6637A8FA967E}" srcOrd="9" destOrd="0" presId="urn:microsoft.com/office/officeart/2005/8/layout/default"/>
    <dgm:cxn modelId="{D46E610A-516B-4FC6-B994-D021EFB24A96}" type="presParOf" srcId="{0D150B93-4A49-4912-85BC-5E0FB47C1C80}" destId="{E7B14F20-5569-4EC6-A0F8-69C1AB224013}" srcOrd="10" destOrd="0" presId="urn:microsoft.com/office/officeart/2005/8/layout/default"/>
    <dgm:cxn modelId="{48259332-DC5D-4E56-9DA0-44E8AB2F6572}" type="presParOf" srcId="{0D150B93-4A49-4912-85BC-5E0FB47C1C80}" destId="{EC2CA236-DAA5-41AA-99D4-64A053F6E61C}" srcOrd="11" destOrd="0" presId="urn:microsoft.com/office/officeart/2005/8/layout/default"/>
    <dgm:cxn modelId="{63C1E7EE-FB03-4C2D-8A7C-605DA86F168A}" type="presParOf" srcId="{0D150B93-4A49-4912-85BC-5E0FB47C1C80}" destId="{AFB860FE-CF66-4A4E-9EAA-54393E38D732}" srcOrd="12" destOrd="0" presId="urn:microsoft.com/office/officeart/2005/8/layout/default"/>
    <dgm:cxn modelId="{C6D021C9-5F3E-4828-9148-F0220CF38177}" type="presParOf" srcId="{0D150B93-4A49-4912-85BC-5E0FB47C1C80}" destId="{445043DC-8A0F-48F3-857B-B31E7E50FA31}" srcOrd="13" destOrd="0" presId="urn:microsoft.com/office/officeart/2005/8/layout/default"/>
    <dgm:cxn modelId="{4F0A8EAC-BD79-4352-9E5E-D92A7E4BA871}" type="presParOf" srcId="{0D150B93-4A49-4912-85BC-5E0FB47C1C80}" destId="{E04982B6-794D-4736-9093-F9711E76CFDA}" srcOrd="14" destOrd="0" presId="urn:microsoft.com/office/officeart/2005/8/layout/default"/>
    <dgm:cxn modelId="{8BEB6690-A398-4612-8F30-6E3994C22B4F}" type="presParOf" srcId="{0D150B93-4A49-4912-85BC-5E0FB47C1C80}" destId="{181F5CF3-BE39-4D52-9E50-E448E04D5752}" srcOrd="15" destOrd="0" presId="urn:microsoft.com/office/officeart/2005/8/layout/default"/>
    <dgm:cxn modelId="{7C0882F4-EC12-4438-98D0-7DCE5DDEC414}" type="presParOf" srcId="{0D150B93-4A49-4912-85BC-5E0FB47C1C80}" destId="{998F6157-1E87-4B6B-B4DA-3FB81F16239D}" srcOrd="16" destOrd="0" presId="urn:microsoft.com/office/officeart/2005/8/layout/default"/>
    <dgm:cxn modelId="{5FDC1CE3-5857-4F94-98ED-76EFA47B646C}" type="presParOf" srcId="{0D150B93-4A49-4912-85BC-5E0FB47C1C80}" destId="{0144F5E4-736A-48B5-BCCD-729CDEF4ADAC}" srcOrd="17" destOrd="0" presId="urn:microsoft.com/office/officeart/2005/8/layout/default"/>
    <dgm:cxn modelId="{0B5F5382-4318-4DAE-82D7-6A92FCA42B0C}" type="presParOf" srcId="{0D150B93-4A49-4912-85BC-5E0FB47C1C80}" destId="{83DFE466-CF06-407D-A542-DB46C2AA99C9}" srcOrd="18" destOrd="0" presId="urn:microsoft.com/office/officeart/2005/8/layout/default"/>
    <dgm:cxn modelId="{DF16437D-1705-4B47-A038-6BBDADBCE7C3}" type="presParOf" srcId="{0D150B93-4A49-4912-85BC-5E0FB47C1C80}" destId="{33D7BFE2-9FA2-44C4-B161-2BDF3ADA1CDC}" srcOrd="19" destOrd="0" presId="urn:microsoft.com/office/officeart/2005/8/layout/default"/>
    <dgm:cxn modelId="{2417D2C2-6A43-4D10-A0DE-99EA9B2DCDB7}" type="presParOf" srcId="{0D150B93-4A49-4912-85BC-5E0FB47C1C80}" destId="{CBC5F218-8F81-4582-AD32-39480A372E25}" srcOrd="20" destOrd="0" presId="urn:microsoft.com/office/officeart/2005/8/layout/default"/>
    <dgm:cxn modelId="{B49D0294-55E8-42B4-A2B7-D669EA9AC65B}" type="presParOf" srcId="{0D150B93-4A49-4912-85BC-5E0FB47C1C80}" destId="{C5B20A60-BF9B-40DF-9FA9-F1FB8CA9DC1B}" srcOrd="21" destOrd="0" presId="urn:microsoft.com/office/officeart/2005/8/layout/default"/>
    <dgm:cxn modelId="{782B3BD9-215D-4DB5-8D53-BB87AB245375}" type="presParOf" srcId="{0D150B93-4A49-4912-85BC-5E0FB47C1C80}" destId="{48900166-E843-4A50-83C4-C7497FCEA257}" srcOrd="22" destOrd="0" presId="urn:microsoft.com/office/officeart/2005/8/layout/default"/>
    <dgm:cxn modelId="{7FBFB536-CF76-4F9D-B604-47F56B58F594}" type="presParOf" srcId="{0D150B93-4A49-4912-85BC-5E0FB47C1C80}" destId="{AA3501F1-E0A8-4725-AEED-16B101A0384A}" srcOrd="23" destOrd="0" presId="urn:microsoft.com/office/officeart/2005/8/layout/default"/>
    <dgm:cxn modelId="{C2435CCD-6DB5-4055-BCED-C8FCFD29501B}" type="presParOf" srcId="{0D150B93-4A49-4912-85BC-5E0FB47C1C80}" destId="{B88673E8-5219-4835-A6EC-E11C0A7447B4}" srcOrd="24" destOrd="0" presId="urn:microsoft.com/office/officeart/2005/8/layout/default"/>
    <dgm:cxn modelId="{C3EB3556-D707-4E05-9F44-D23F79B0A76D}" type="presParOf" srcId="{0D150B93-4A49-4912-85BC-5E0FB47C1C80}" destId="{13462484-AC4A-4D70-B841-E4E24A364B9A}" srcOrd="25" destOrd="0" presId="urn:microsoft.com/office/officeart/2005/8/layout/default"/>
    <dgm:cxn modelId="{D3C69B99-8367-4DB5-98E3-05836B83ACE8}" type="presParOf" srcId="{0D150B93-4A49-4912-85BC-5E0FB47C1C80}" destId="{49484DFB-A5DB-4BEE-A59A-0DF628BB6B92}" srcOrd="26" destOrd="0" presId="urn:microsoft.com/office/officeart/2005/8/layout/default"/>
    <dgm:cxn modelId="{7A74AAA7-0EB0-4779-A01A-4EC72ED40953}" type="presParOf" srcId="{0D150B93-4A49-4912-85BC-5E0FB47C1C80}" destId="{D2B74B93-DCC0-420F-B9DA-0020BFAEE7CB}" srcOrd="27" destOrd="0" presId="urn:microsoft.com/office/officeart/2005/8/layout/default"/>
    <dgm:cxn modelId="{B4536593-B453-42BF-8BFE-FBF2EFB543F8}" type="presParOf" srcId="{0D150B93-4A49-4912-85BC-5E0FB47C1C80}" destId="{E97EFA36-6FE4-435F-8572-B10C732EFB3E}" srcOrd="28" destOrd="0" presId="urn:microsoft.com/office/officeart/2005/8/layout/default"/>
    <dgm:cxn modelId="{A0A2EE41-AA0D-4F26-9005-1E3E32AB096D}" type="presParOf" srcId="{0D150B93-4A49-4912-85BC-5E0FB47C1C80}" destId="{4012FE18-CA9C-492C-A649-D07D1C18DDD9}" srcOrd="29" destOrd="0" presId="urn:microsoft.com/office/officeart/2005/8/layout/default"/>
    <dgm:cxn modelId="{6CA72E4C-436D-47F2-91D8-783BC712EAD8}" type="presParOf" srcId="{0D150B93-4A49-4912-85BC-5E0FB47C1C80}" destId="{9F97E263-297E-4750-94C2-A8ADA28C3A8F}" srcOrd="3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92051A-C9E6-4D29-ACC8-5E484DE537B7}">
      <dsp:nvSpPr>
        <dsp:cNvPr id="0" name=""/>
        <dsp:cNvSpPr/>
      </dsp:nvSpPr>
      <dsp:spPr>
        <a:xfrm>
          <a:off x="1339" y="293489"/>
          <a:ext cx="1687710" cy="1012626"/>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Critical Thinking </a:t>
          </a:r>
        </a:p>
      </dsp:txBody>
      <dsp:txXfrm>
        <a:off x="1339" y="293489"/>
        <a:ext cx="1687710" cy="1012626"/>
      </dsp:txXfrm>
    </dsp:sp>
    <dsp:sp modelId="{6F23560F-31E5-46E5-A640-85274AE0898C}">
      <dsp:nvSpPr>
        <dsp:cNvPr id="0" name=""/>
        <dsp:cNvSpPr/>
      </dsp:nvSpPr>
      <dsp:spPr>
        <a:xfrm>
          <a:off x="1857821" y="293489"/>
          <a:ext cx="1687710" cy="1012626"/>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Judgment and Complex Decision Making </a:t>
          </a:r>
        </a:p>
      </dsp:txBody>
      <dsp:txXfrm>
        <a:off x="1857821" y="293489"/>
        <a:ext cx="1687710" cy="1012626"/>
      </dsp:txXfrm>
    </dsp:sp>
    <dsp:sp modelId="{F8E6CE02-3914-44C1-B95B-6E9EC9C792B0}">
      <dsp:nvSpPr>
        <dsp:cNvPr id="0" name=""/>
        <dsp:cNvSpPr/>
      </dsp:nvSpPr>
      <dsp:spPr>
        <a:xfrm>
          <a:off x="3714303" y="293489"/>
          <a:ext cx="1687710" cy="1012626"/>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Emotional Intelligence (EQ) and Empathy </a:t>
          </a:r>
        </a:p>
      </dsp:txBody>
      <dsp:txXfrm>
        <a:off x="3714303" y="293489"/>
        <a:ext cx="1687710" cy="1012626"/>
      </dsp:txXfrm>
    </dsp:sp>
    <dsp:sp modelId="{6817C4CD-6903-4105-95CE-5563651675B5}">
      <dsp:nvSpPr>
        <dsp:cNvPr id="0" name=""/>
        <dsp:cNvSpPr/>
      </dsp:nvSpPr>
      <dsp:spPr>
        <a:xfrm>
          <a:off x="5570785" y="293489"/>
          <a:ext cx="1687710" cy="1012626"/>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Creativity</a:t>
          </a:r>
        </a:p>
      </dsp:txBody>
      <dsp:txXfrm>
        <a:off x="5570785" y="293489"/>
        <a:ext cx="1687710" cy="1012626"/>
      </dsp:txXfrm>
    </dsp:sp>
    <dsp:sp modelId="{E97273DC-82F7-4A65-9AA4-B156641DDAB6}">
      <dsp:nvSpPr>
        <dsp:cNvPr id="0" name=""/>
        <dsp:cNvSpPr/>
      </dsp:nvSpPr>
      <dsp:spPr>
        <a:xfrm>
          <a:off x="7427267" y="293489"/>
          <a:ext cx="1687710" cy="1012626"/>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Collaboration and Teamwork</a:t>
          </a:r>
        </a:p>
      </dsp:txBody>
      <dsp:txXfrm>
        <a:off x="7427267" y="293489"/>
        <a:ext cx="1687710" cy="1012626"/>
      </dsp:txXfrm>
    </dsp:sp>
    <dsp:sp modelId="{E7B14F20-5569-4EC6-A0F8-69C1AB224013}">
      <dsp:nvSpPr>
        <dsp:cNvPr id="0" name=""/>
        <dsp:cNvSpPr/>
      </dsp:nvSpPr>
      <dsp:spPr>
        <a:xfrm>
          <a:off x="9283749" y="293489"/>
          <a:ext cx="1687710" cy="1012626"/>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Interpersonal Communication Skills</a:t>
          </a:r>
        </a:p>
      </dsp:txBody>
      <dsp:txXfrm>
        <a:off x="9283749" y="293489"/>
        <a:ext cx="1687710" cy="1012626"/>
      </dsp:txXfrm>
    </dsp:sp>
    <dsp:sp modelId="{AFB860FE-CF66-4A4E-9EAA-54393E38D732}">
      <dsp:nvSpPr>
        <dsp:cNvPr id="0" name=""/>
        <dsp:cNvSpPr/>
      </dsp:nvSpPr>
      <dsp:spPr>
        <a:xfrm>
          <a:off x="1339" y="1474886"/>
          <a:ext cx="1687710" cy="1012626"/>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Working in Gigs</a:t>
          </a:r>
        </a:p>
      </dsp:txBody>
      <dsp:txXfrm>
        <a:off x="1339" y="1474886"/>
        <a:ext cx="1687710" cy="1012626"/>
      </dsp:txXfrm>
    </dsp:sp>
    <dsp:sp modelId="{E04982B6-794D-4736-9093-F9711E76CFDA}">
      <dsp:nvSpPr>
        <dsp:cNvPr id="0" name=""/>
        <dsp:cNvSpPr/>
      </dsp:nvSpPr>
      <dsp:spPr>
        <a:xfrm>
          <a:off x="1857821" y="1474886"/>
          <a:ext cx="1687710" cy="1012626"/>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Adaptability and Flexibility</a:t>
          </a:r>
        </a:p>
      </dsp:txBody>
      <dsp:txXfrm>
        <a:off x="1857821" y="1474886"/>
        <a:ext cx="1687710" cy="1012626"/>
      </dsp:txXfrm>
    </dsp:sp>
    <dsp:sp modelId="{998F6157-1E87-4B6B-B4DA-3FB81F16239D}">
      <dsp:nvSpPr>
        <dsp:cNvPr id="0" name=""/>
        <dsp:cNvSpPr/>
      </dsp:nvSpPr>
      <dsp:spPr>
        <a:xfrm>
          <a:off x="3714303" y="1474886"/>
          <a:ext cx="1687710" cy="1012626"/>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Cultural Intelligence and Diversity Consciousness</a:t>
          </a:r>
        </a:p>
      </dsp:txBody>
      <dsp:txXfrm>
        <a:off x="3714303" y="1474886"/>
        <a:ext cx="1687710" cy="1012626"/>
      </dsp:txXfrm>
    </dsp:sp>
    <dsp:sp modelId="{83DFE466-CF06-407D-A542-DB46C2AA99C9}">
      <dsp:nvSpPr>
        <dsp:cNvPr id="0" name=""/>
        <dsp:cNvSpPr/>
      </dsp:nvSpPr>
      <dsp:spPr>
        <a:xfrm>
          <a:off x="5570785" y="1474886"/>
          <a:ext cx="1687710" cy="1012626"/>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Ethical Awareness </a:t>
          </a:r>
        </a:p>
      </dsp:txBody>
      <dsp:txXfrm>
        <a:off x="5570785" y="1474886"/>
        <a:ext cx="1687710" cy="1012626"/>
      </dsp:txXfrm>
    </dsp:sp>
    <dsp:sp modelId="{CBC5F218-8F81-4582-AD32-39480A372E25}">
      <dsp:nvSpPr>
        <dsp:cNvPr id="0" name=""/>
        <dsp:cNvSpPr/>
      </dsp:nvSpPr>
      <dsp:spPr>
        <a:xfrm>
          <a:off x="7427267" y="1474886"/>
          <a:ext cx="1687710" cy="1012626"/>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Leadership</a:t>
          </a:r>
        </a:p>
      </dsp:txBody>
      <dsp:txXfrm>
        <a:off x="7427267" y="1474886"/>
        <a:ext cx="1687710" cy="1012626"/>
      </dsp:txXfrm>
    </dsp:sp>
    <dsp:sp modelId="{48900166-E843-4A50-83C4-C7497FCEA257}">
      <dsp:nvSpPr>
        <dsp:cNvPr id="0" name=""/>
        <dsp:cNvSpPr/>
      </dsp:nvSpPr>
      <dsp:spPr>
        <a:xfrm>
          <a:off x="9283749" y="1474886"/>
          <a:ext cx="1687710" cy="1012626"/>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Managing the Brand of YOU and Networking</a:t>
          </a:r>
        </a:p>
      </dsp:txBody>
      <dsp:txXfrm>
        <a:off x="9283749" y="1474886"/>
        <a:ext cx="1687710" cy="1012626"/>
      </dsp:txXfrm>
    </dsp:sp>
    <dsp:sp modelId="{B88673E8-5219-4835-A6EC-E11C0A7447B4}">
      <dsp:nvSpPr>
        <dsp:cNvPr id="0" name=""/>
        <dsp:cNvSpPr/>
      </dsp:nvSpPr>
      <dsp:spPr>
        <a:xfrm>
          <a:off x="1857821" y="2656284"/>
          <a:ext cx="1687710" cy="1012626"/>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Time Management</a:t>
          </a:r>
        </a:p>
      </dsp:txBody>
      <dsp:txXfrm>
        <a:off x="1857821" y="2656284"/>
        <a:ext cx="1687710" cy="1012626"/>
      </dsp:txXfrm>
    </dsp:sp>
    <dsp:sp modelId="{49484DFB-A5DB-4BEE-A59A-0DF628BB6B92}">
      <dsp:nvSpPr>
        <dsp:cNvPr id="0" name=""/>
        <dsp:cNvSpPr/>
      </dsp:nvSpPr>
      <dsp:spPr>
        <a:xfrm>
          <a:off x="3714303" y="2656284"/>
          <a:ext cx="1687710" cy="1012626"/>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Curiosity and Continuous Learning</a:t>
          </a:r>
        </a:p>
      </dsp:txBody>
      <dsp:txXfrm>
        <a:off x="3714303" y="2656284"/>
        <a:ext cx="1687710" cy="1012626"/>
      </dsp:txXfrm>
    </dsp:sp>
    <dsp:sp modelId="{E97EFA36-6FE4-435F-8572-B10C732EFB3E}">
      <dsp:nvSpPr>
        <dsp:cNvPr id="0" name=""/>
        <dsp:cNvSpPr/>
      </dsp:nvSpPr>
      <dsp:spPr>
        <a:xfrm>
          <a:off x="5570785" y="2656284"/>
          <a:ext cx="1687710" cy="1012626"/>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Embracing and Celebrating Change</a:t>
          </a:r>
        </a:p>
      </dsp:txBody>
      <dsp:txXfrm>
        <a:off x="5570785" y="2656284"/>
        <a:ext cx="1687710" cy="1012626"/>
      </dsp:txXfrm>
    </dsp:sp>
    <dsp:sp modelId="{9F97E263-297E-4750-94C2-A8ADA28C3A8F}">
      <dsp:nvSpPr>
        <dsp:cNvPr id="0" name=""/>
        <dsp:cNvSpPr/>
      </dsp:nvSpPr>
      <dsp:spPr>
        <a:xfrm>
          <a:off x="7427267" y="2656284"/>
          <a:ext cx="1687710" cy="1012626"/>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Looking After Yourself</a:t>
          </a:r>
        </a:p>
      </dsp:txBody>
      <dsp:txXfrm>
        <a:off x="7427267" y="2656284"/>
        <a:ext cx="1687710" cy="101262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5DF67B2-9BED-46F7-8DD8-D52B62C45EAB}" type="datetimeFigureOut">
              <a:rPr lang="en-US" smtClean="0"/>
              <a:t>12/7/2022</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14A1BC8-8BE5-48D8-98D3-F2992EB8D215}" type="slidenum">
              <a:rPr lang="en-US" smtClean="0"/>
              <a:t>‹#›</a:t>
            </a:fld>
            <a:endParaRPr lang="en-US" dirty="0"/>
          </a:p>
        </p:txBody>
      </p:sp>
    </p:spTree>
    <p:extLst>
      <p:ext uri="{BB962C8B-B14F-4D97-AF65-F5344CB8AC3E}">
        <p14:creationId xmlns:p14="http://schemas.microsoft.com/office/powerpoint/2010/main" val="466543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hbr.org/2011/07/adaptability-the-new-competitive-advantag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wsj.com/articles/exclusive-test-data-many-colleges-fail-to-improve-critical-thinking-skills-1496686662"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1</a:t>
            </a:fld>
            <a:endParaRPr lang="en-US" dirty="0"/>
          </a:p>
        </p:txBody>
      </p:sp>
    </p:spTree>
    <p:extLst>
      <p:ext uri="{BB962C8B-B14F-4D97-AF65-F5344CB8AC3E}">
        <p14:creationId xmlns:p14="http://schemas.microsoft.com/office/powerpoint/2010/main" val="460086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A good handshake is a skill that can make a huge impression in any setting, particularly a business one – and you can help your students start to hone that skill right away by starting each day with a handshake – or these days, an elbow bump or virtual high five.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Teaching in-person? Begin by starting each day bumping elbows or offering an “air” high-five, while maintaining good eye contact and a smile, you’re accomplishing several things: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a:p>
            <a:pPr marL="628650" lvl="1" indent="-171450">
              <a:buFont typeface="Arial" panose="020B0604020202020204" pitchFamily="34" charset="0"/>
              <a:buChar char="•"/>
            </a:pPr>
            <a:r>
              <a:rPr lang="en-US" baseline="0" dirty="0"/>
              <a:t>Teach students “best practices” of a polite greeting: eye contact, firm elbow bump and a smile</a:t>
            </a:r>
          </a:p>
          <a:p>
            <a:pPr marL="628650" lvl="1" indent="-171450">
              <a:buFont typeface="Arial" panose="020B0604020202020204" pitchFamily="34" charset="0"/>
              <a:buChar char="•"/>
            </a:pPr>
            <a:r>
              <a:rPr lang="en-US" baseline="0" dirty="0"/>
              <a:t>Give students REGULAR opportunities to practice a very basic soft skill </a:t>
            </a:r>
          </a:p>
          <a:p>
            <a:pPr marL="628650" lvl="1" indent="-171450">
              <a:buFont typeface="Arial" panose="020B0604020202020204" pitchFamily="34" charset="0"/>
              <a:buChar char="•"/>
            </a:pPr>
            <a:r>
              <a:rPr lang="en-US" baseline="0" dirty="0"/>
              <a:t>Also speaks to your relationship with your students – they see you taking the time to personally greet them every da</a:t>
            </a:r>
          </a:p>
          <a:p>
            <a:pPr marL="628650" lvl="1" indent="-171450">
              <a:buFont typeface="Arial" panose="020B0604020202020204" pitchFamily="34" charset="0"/>
              <a:buChar char="•"/>
            </a:pPr>
            <a:endParaRPr lang="en-US" baseline="0" dirty="0"/>
          </a:p>
          <a:p>
            <a:pPr marL="0" indent="0">
              <a:buFont typeface="Arial" panose="020B0604020202020204" pitchFamily="34" charset="0"/>
              <a:buNone/>
            </a:pPr>
            <a:r>
              <a:rPr lang="en-US" baseline="0" dirty="0"/>
              <a:t>Teaching remotely? Encourage each student to take a turn high-fiving their webcam, ensuring that in the moments before or after they are also maintaining eye contact, smiling and offering a confident “good morning” or “good afternoon.” With each student, return the greeting individually.</a:t>
            </a:r>
          </a:p>
          <a:p>
            <a:endParaRPr lang="en-US" dirty="0"/>
          </a:p>
        </p:txBody>
      </p:sp>
      <p:sp>
        <p:nvSpPr>
          <p:cNvPr id="4" name="Slide Number Placeholder 3"/>
          <p:cNvSpPr>
            <a:spLocks noGrp="1"/>
          </p:cNvSpPr>
          <p:nvPr>
            <p:ph type="sldNum" sz="quarter" idx="5"/>
          </p:nvPr>
        </p:nvSpPr>
        <p:spPr/>
        <p:txBody>
          <a:bodyPr/>
          <a:lstStyle/>
          <a:p>
            <a:fld id="{C905A623-56FD-4BEF-87A9-4441ADD0E177}" type="slidenum">
              <a:rPr lang="en-US" smtClean="0"/>
              <a:t>11</a:t>
            </a:fld>
            <a:endParaRPr lang="en-US" dirty="0"/>
          </a:p>
        </p:txBody>
      </p:sp>
    </p:spTree>
    <p:extLst>
      <p:ext uri="{BB962C8B-B14F-4D97-AF65-F5344CB8AC3E}">
        <p14:creationId xmlns:p14="http://schemas.microsoft.com/office/powerpoint/2010/main" val="1584455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Empathy is the ability to identify with another person by sharing in their perspective and feelings. This soft skill is commonly valued in the helping professions, like counseling and social work, but can bring great value to teams in all professions by helping develop camaraderie and trust.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is why WI nursing instructor Kasey Carlson recommends cultivating empathy at every opportunity, whether it’s through a reading, a simulation, group discussion or another activity.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Teaching in-person? Assign a reading and have students pair up to discuss their feelings on the topic. They can present their thoughts to the class to foster a larger group discussion, or summarize their discussion in a written report.</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Teaching online? Students could complete a video assignment, then pair up using video conferencing tools to discuss their feelings on the topic. They can present their thoughts to the class via a recorded video, a Zoom presentation or a writing assignment submitted via an LMS system.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FREE GUIDE – </a:t>
            </a:r>
            <a:r>
              <a:rPr lang="en-US" sz="1200" b="0" i="0" kern="1200" dirty="0">
                <a:solidFill>
                  <a:schemeClr val="tx1"/>
                </a:solidFill>
                <a:effectLst/>
                <a:latin typeface="+mn-lt"/>
                <a:ea typeface="+mn-ea"/>
                <a:cs typeface="+mn-cs"/>
              </a:rPr>
              <a:t>We created a free guide featuring ideas for getting students thinking about the challenges older individuals face on a daily basis. Download yours for free by visiting our website: https://www.realityworks.com/geriatric-training-tools/</a:t>
            </a:r>
            <a:endParaRPr lang="en-US" sz="1200" b="1"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12</a:t>
            </a:fld>
            <a:endParaRPr lang="en-US" dirty="0"/>
          </a:p>
        </p:txBody>
      </p:sp>
    </p:spTree>
    <p:extLst>
      <p:ext uri="{BB962C8B-B14F-4D97-AF65-F5344CB8AC3E}">
        <p14:creationId xmlns:p14="http://schemas.microsoft.com/office/powerpoint/2010/main" val="2114306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more relevant you can make your lessons, the more your students will engage with the content and connect what you’re teaching them with their own futures.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is why LA culinary teacher Jennifer Hebert recommends incorporating real-world examples about how your students are already using soft skills every day.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You can do this by giving students the chance to stand up and share a soft skill they use each day at their job or athletic activity, along with a time they feel that skill made a difference.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For those teaching online, you can conduct the same exercise via Zoom, or have each student create a PowerPoint slide illustrating their example.</a:t>
            </a:r>
            <a:endParaRPr lang="en-US" baseline="0" dirty="0"/>
          </a:p>
          <a:p>
            <a:endParaRPr lang="en-US" dirty="0"/>
          </a:p>
        </p:txBody>
      </p:sp>
      <p:sp>
        <p:nvSpPr>
          <p:cNvPr id="4" name="Slide Number Placeholder 3"/>
          <p:cNvSpPr>
            <a:spLocks noGrp="1"/>
          </p:cNvSpPr>
          <p:nvPr>
            <p:ph type="sldNum" sz="quarter" idx="5"/>
          </p:nvPr>
        </p:nvSpPr>
        <p:spPr/>
        <p:txBody>
          <a:bodyPr/>
          <a:lstStyle/>
          <a:p>
            <a:fld id="{C905A623-56FD-4BEF-87A9-4441ADD0E177}" type="slidenum">
              <a:rPr lang="en-US" smtClean="0"/>
              <a:t>13</a:t>
            </a:fld>
            <a:endParaRPr lang="en-US" dirty="0"/>
          </a:p>
        </p:txBody>
      </p:sp>
    </p:spTree>
    <p:extLst>
      <p:ext uri="{BB962C8B-B14F-4D97-AF65-F5344CB8AC3E}">
        <p14:creationId xmlns:p14="http://schemas.microsoft.com/office/powerpoint/2010/main" val="18265066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Scenario-based learning experiences like role-playing Role play is great for many reasons – it builds confidence, promotes self-esteem, and of course, it’s a great method of student-driven, active learning, which we know today’s students crave. </a:t>
            </a:r>
          </a:p>
          <a:p>
            <a:endParaRPr lang="en-US" dirty="0"/>
          </a:p>
          <a:p>
            <a:r>
              <a:rPr lang="en-US" dirty="0"/>
              <a:t>Classic scenarios include role-playing job interviews, dealing with customer complaints, handling disruptive clients, marketing new products</a:t>
            </a:r>
          </a:p>
          <a:p>
            <a:endParaRPr lang="en-US" dirty="0"/>
          </a:p>
          <a:p>
            <a:r>
              <a:rPr lang="en-US" dirty="0"/>
              <a:t>New ideas we’ve learned from educators include:</a:t>
            </a:r>
          </a:p>
          <a:p>
            <a:endParaRPr lang="en-US" dirty="0"/>
          </a:p>
          <a:p>
            <a:r>
              <a:rPr lang="en-US" dirty="0"/>
              <a:t>Proposing a “21st Century dilemma:” Do you answer a text in the middle of a staff meting? Check Facebook at work? Answer the phone during work hours</a:t>
            </a:r>
          </a:p>
          <a:p>
            <a:endParaRPr lang="en-US" dirty="0"/>
          </a:p>
          <a:p>
            <a:r>
              <a:rPr lang="en-US" dirty="0"/>
              <a:t>Debate:  You finish your assigned task at work. Do you go home early or do you find other tasks to accomplish? (Motivation)</a:t>
            </a:r>
          </a:p>
          <a:p>
            <a:endParaRPr lang="en-US" dirty="0"/>
          </a:p>
          <a:p>
            <a:r>
              <a:rPr lang="en-US" dirty="0"/>
              <a:t>Debate:  You’re presented with several tasks, all of which need to be accomplished by the end of the day. How do you prioritize when working from home? What would you do differently if you were working from home?</a:t>
            </a:r>
          </a:p>
          <a:p>
            <a:endParaRPr lang="en-US" dirty="0"/>
          </a:p>
          <a:p>
            <a:r>
              <a:rPr lang="en-US" dirty="0"/>
              <a:t>Be creative. Instead of going off a predetermined dialogue, give your students prompts and allow them to be creative. </a:t>
            </a:r>
          </a:p>
          <a:p>
            <a:endParaRPr lang="en-US" dirty="0"/>
          </a:p>
          <a:p>
            <a:r>
              <a:rPr lang="en-US" dirty="0"/>
              <a:t>Bring in others. Invite teachers, administrators or even community members to participate</a:t>
            </a:r>
          </a:p>
          <a:p>
            <a:endParaRPr lang="en-US" dirty="0"/>
          </a:p>
          <a:p>
            <a:r>
              <a:rPr lang="en-US" dirty="0"/>
              <a:t>FREE GUIDE – We created a free guide of ideas for using scenario-based learning to encourage career exploration and promote skill development. Visit our website to download your own copy for free!</a:t>
            </a:r>
          </a:p>
        </p:txBody>
      </p:sp>
      <p:sp>
        <p:nvSpPr>
          <p:cNvPr id="4" name="Slide Number Placeholder 3"/>
          <p:cNvSpPr>
            <a:spLocks noGrp="1"/>
          </p:cNvSpPr>
          <p:nvPr>
            <p:ph type="sldNum" sz="quarter" idx="5"/>
          </p:nvPr>
        </p:nvSpPr>
        <p:spPr/>
        <p:txBody>
          <a:bodyPr/>
          <a:lstStyle/>
          <a:p>
            <a:fld id="{C905A623-56FD-4BEF-87A9-4441ADD0E177}" type="slidenum">
              <a:rPr lang="en-US" smtClean="0"/>
              <a:t>14</a:t>
            </a:fld>
            <a:endParaRPr lang="en-US" dirty="0"/>
          </a:p>
        </p:txBody>
      </p:sp>
    </p:spTree>
    <p:extLst>
      <p:ext uri="{BB962C8B-B14F-4D97-AF65-F5344CB8AC3E}">
        <p14:creationId xmlns:p14="http://schemas.microsoft.com/office/powerpoint/2010/main" val="408310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kern="1200" dirty="0">
                <a:solidFill>
                  <a:schemeClr val="tx1"/>
                </a:solidFill>
                <a:effectLst/>
                <a:latin typeface="+mn-lt"/>
                <a:ea typeface="+mn-ea"/>
                <a:cs typeface="+mn-cs"/>
              </a:rPr>
              <a:t>I was</a:t>
            </a:r>
            <a:r>
              <a:rPr lang="en-US" sz="1200" kern="1200" baseline="0" dirty="0">
                <a:solidFill>
                  <a:schemeClr val="tx1"/>
                </a:solidFill>
                <a:effectLst/>
                <a:latin typeface="+mn-lt"/>
                <a:ea typeface="+mn-ea"/>
                <a:cs typeface="+mn-cs"/>
              </a:rPr>
              <a:t> recently in an Illinois welding teacher’s classroom, and the instructor, who had come from industry, was lamenting the fact that his students couldn’t communicate, didn’t know the value of showing up on time, etc.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Well, a great place to start developing those skills is in the classroom – especially if they are not experiencing those requirements anywhere else. By demanding professionalism, you’re setting your students up to succeed in the workplace</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0" lvl="0" indent="0">
              <a:buFont typeface="Arial" panose="020B0604020202020204" pitchFamily="34" charset="0"/>
              <a:buNone/>
            </a:pPr>
            <a:r>
              <a:rPr lang="en-US" sz="1200" kern="1200" dirty="0">
                <a:solidFill>
                  <a:schemeClr val="tx1"/>
                </a:solidFill>
                <a:effectLst/>
                <a:latin typeface="+mn-lt"/>
                <a:ea typeface="+mn-ea"/>
                <a:cs typeface="+mn-cs"/>
              </a:rPr>
              <a:t>That said, the key here is consistency. </a:t>
            </a:r>
          </a:p>
          <a:p>
            <a:pPr marL="628650" lvl="1" indent="-171450">
              <a:buFont typeface="Arial" panose="020B0604020202020204" pitchFamily="34" charset="0"/>
              <a:buChar char="•"/>
            </a:pPr>
            <a:r>
              <a:rPr lang="en-US" sz="1200" kern="1200" baseline="0" dirty="0">
                <a:solidFill>
                  <a:schemeClr val="tx1"/>
                </a:solidFill>
                <a:effectLst/>
                <a:latin typeface="+mn-lt"/>
                <a:ea typeface="+mn-ea"/>
                <a:cs typeface="+mn-cs"/>
              </a:rPr>
              <a:t>Every day, make sure your students know they’re expected to:</a:t>
            </a:r>
          </a:p>
          <a:p>
            <a:pPr marL="1085850" lvl="2" indent="-171450">
              <a:buFont typeface="Arial" panose="020B0604020202020204" pitchFamily="34" charset="0"/>
              <a:buChar char="•"/>
            </a:pPr>
            <a:r>
              <a:rPr lang="en-US" dirty="0"/>
              <a:t>Arrive on time</a:t>
            </a:r>
          </a:p>
          <a:p>
            <a:pPr marL="1085850" lvl="2" indent="-171450">
              <a:buFont typeface="Arial" panose="020B0604020202020204" pitchFamily="34" charset="0"/>
              <a:buChar char="•"/>
            </a:pPr>
            <a:r>
              <a:rPr lang="en-US" dirty="0"/>
              <a:t>Come prepared</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Use proper </a:t>
            </a:r>
            <a:r>
              <a:rPr lang="en-US" dirty="0"/>
              <a:t>spelling and punctuation</a:t>
            </a:r>
          </a:p>
          <a:p>
            <a:pPr marL="1085850" lvl="2" indent="-171450">
              <a:buFont typeface="Arial" panose="020B0604020202020204" pitchFamily="34" charset="0"/>
              <a:buChar char="•"/>
            </a:pPr>
            <a:r>
              <a:rPr lang="en-US" dirty="0"/>
              <a:t>Dress for success</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0" lvl="0" indent="0">
              <a:buFont typeface="Arial" panose="020B0604020202020204" pitchFamily="34" charset="0"/>
              <a:buNone/>
            </a:pPr>
            <a:r>
              <a:rPr lang="en-US" sz="1200" kern="1200" dirty="0">
                <a:solidFill>
                  <a:schemeClr val="tx1"/>
                </a:solidFill>
                <a:effectLst/>
                <a:latin typeface="+mn-lt"/>
                <a:ea typeface="+mn-ea"/>
                <a:cs typeface="+mn-cs"/>
              </a:rPr>
              <a:t>Now, we know you might</a:t>
            </a:r>
            <a:r>
              <a:rPr lang="en-US" sz="1200" kern="1200" baseline="0" dirty="0">
                <a:solidFill>
                  <a:schemeClr val="tx1"/>
                </a:solidFill>
                <a:effectLst/>
                <a:latin typeface="+mn-lt"/>
                <a:ea typeface="+mn-ea"/>
                <a:cs typeface="+mn-cs"/>
              </a:rPr>
              <a:t> not be able to do every one of these items every day. The idea is to mimic an office environment, and get your students used to those professional habits. </a:t>
            </a:r>
          </a:p>
          <a:p>
            <a:endParaRPr lang="en-US" dirty="0"/>
          </a:p>
        </p:txBody>
      </p:sp>
      <p:sp>
        <p:nvSpPr>
          <p:cNvPr id="4" name="Slide Number Placeholder 3"/>
          <p:cNvSpPr>
            <a:spLocks noGrp="1"/>
          </p:cNvSpPr>
          <p:nvPr>
            <p:ph type="sldNum" sz="quarter" idx="5"/>
          </p:nvPr>
        </p:nvSpPr>
        <p:spPr/>
        <p:txBody>
          <a:bodyPr/>
          <a:lstStyle/>
          <a:p>
            <a:fld id="{C905A623-56FD-4BEF-87A9-4441ADD0E177}" type="slidenum">
              <a:rPr lang="en-US" smtClean="0"/>
              <a:t>15</a:t>
            </a:fld>
            <a:endParaRPr lang="en-US" dirty="0"/>
          </a:p>
        </p:txBody>
      </p:sp>
    </p:spTree>
    <p:extLst>
      <p:ext uri="{BB962C8B-B14F-4D97-AF65-F5344CB8AC3E}">
        <p14:creationId xmlns:p14="http://schemas.microsoft.com/office/powerpoint/2010/main" val="25948800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nursing instructor once told me that she starts every CNA course with a networking activity.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Students par up to ask each other specific personal questions, then they must introduce each other to the rest of the class. For her, this activity not only helps her get to know her students, but it creates an atmosphere of familiarity that makes it easier for her students to collaborate later in the semester as they practice clinical skills.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tip may have come from a nursing instructor, but networking and teamwork are important skills for all students. These types of activities, even brief ones, give students a chance to practice their interpersonal communication skills and build self-confidence. </a:t>
            </a:r>
          </a:p>
        </p:txBody>
      </p:sp>
      <p:sp>
        <p:nvSpPr>
          <p:cNvPr id="4" name="Slide Number Placeholder 3"/>
          <p:cNvSpPr>
            <a:spLocks noGrp="1"/>
          </p:cNvSpPr>
          <p:nvPr>
            <p:ph type="sldNum" sz="quarter" idx="5"/>
          </p:nvPr>
        </p:nvSpPr>
        <p:spPr/>
        <p:txBody>
          <a:bodyPr/>
          <a:lstStyle/>
          <a:p>
            <a:fld id="{C905A623-56FD-4BEF-87A9-4441ADD0E177}" type="slidenum">
              <a:rPr lang="en-US" smtClean="0"/>
              <a:t>16</a:t>
            </a:fld>
            <a:endParaRPr lang="en-US" dirty="0"/>
          </a:p>
        </p:txBody>
      </p:sp>
    </p:spTree>
    <p:extLst>
      <p:ext uri="{BB962C8B-B14F-4D97-AF65-F5344CB8AC3E}">
        <p14:creationId xmlns:p14="http://schemas.microsoft.com/office/powerpoint/2010/main" val="14479461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u="none" kern="1200" dirty="0">
                <a:solidFill>
                  <a:schemeClr val="tx1"/>
                </a:solidFill>
                <a:effectLst/>
                <a:latin typeface="+mn-lt"/>
                <a:ea typeface="+mn-ea"/>
                <a:cs typeface="+mn-cs"/>
              </a:rPr>
              <a:t>New research tells us that the ability of a company to adapt has been called the </a:t>
            </a:r>
            <a:r>
              <a:rPr lang="en-US" sz="1200" b="0" i="0" u="none" kern="1200" dirty="0">
                <a:solidFill>
                  <a:schemeClr val="tx1"/>
                </a:solidFill>
                <a:effectLst/>
                <a:latin typeface="+mn-lt"/>
                <a:ea typeface="+mn-ea"/>
                <a:cs typeface="+mn-cs"/>
                <a:hlinkClick r:id="rId3" tooltip="Adaptability the new competitive advantage"/>
              </a:rPr>
              <a:t>new competitive advantage</a:t>
            </a:r>
            <a:r>
              <a:rPr lang="en-US" sz="1200" b="0" i="0" u="none" kern="1200" dirty="0">
                <a:solidFill>
                  <a:schemeClr val="tx1"/>
                </a:solidFill>
                <a:effectLst/>
                <a:latin typeface="+mn-lt"/>
                <a:ea typeface="+mn-ea"/>
                <a:cs typeface="+mn-cs"/>
              </a:rPr>
              <a:t> – and the same is true of individuals. These days, demand is growing for employees who can adapt to an ever-changing workplace, who is open to new ideas, and who doesn’t panic when things don't go according to plan.</a:t>
            </a:r>
          </a:p>
          <a:p>
            <a:br>
              <a:rPr lang="en-US" dirty="0"/>
            </a:br>
            <a:r>
              <a:rPr lang="en-US" dirty="0"/>
              <a:t>How can you encourage this trait in your students? Intentional assignment tweaks is one way. I was recently interviewing some digital communications students at our local tech college, and they were telling me how quickly they had to adapt pre-planned social media posts when their professor intentionally changed the theme of the week at the last possible minute. She did this on purpose – she wanted them to have the opportunity to practice that adaptability and adjust to change – and it stuck with them. They had to scramble to create and schedule content and adjust their calendars accordingly… and the experience stuck with them. Intentional assignment tweaks, changes half-way through, can help your students learn how to be flexible and adapt to change, two important soft skills.</a:t>
            </a:r>
          </a:p>
        </p:txBody>
      </p:sp>
      <p:sp>
        <p:nvSpPr>
          <p:cNvPr id="4" name="Slide Number Placeholder 3"/>
          <p:cNvSpPr>
            <a:spLocks noGrp="1"/>
          </p:cNvSpPr>
          <p:nvPr>
            <p:ph type="sldNum" sz="quarter" idx="5"/>
          </p:nvPr>
        </p:nvSpPr>
        <p:spPr/>
        <p:txBody>
          <a:bodyPr/>
          <a:lstStyle/>
          <a:p>
            <a:fld id="{C905A623-56FD-4BEF-87A9-4441ADD0E177}" type="slidenum">
              <a:rPr lang="en-US" smtClean="0"/>
              <a:t>17</a:t>
            </a:fld>
            <a:endParaRPr lang="en-US" dirty="0"/>
          </a:p>
        </p:txBody>
      </p:sp>
    </p:spTree>
    <p:extLst>
      <p:ext uri="{BB962C8B-B14F-4D97-AF65-F5344CB8AC3E}">
        <p14:creationId xmlns:p14="http://schemas.microsoft.com/office/powerpoint/2010/main" val="2430292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Reflection engages critical faculties and allows information to become meaningful knowledge, and it helps build an in-demand soft skill: Critical Thinking. </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When can you encourage reflection? The fun thing about reflection is that it’s something people have to learn and practice… the more you do it, the stronger your students’ critical thinking skills will be!</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Try to incorporate reflection opportunities, like journaling:</a:t>
            </a:r>
          </a:p>
          <a:p>
            <a:pPr fontAlgn="base"/>
            <a:endParaRPr lang="en-US" sz="1200" b="0" i="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Before something important - students could run through what they already know about a topic just before you begin discussing it in class</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Do it during a long-term project or task to give them an opportunity to assess their own understanding and reflect</a:t>
            </a:r>
          </a:p>
          <a:p>
            <a:pPr marL="171450" indent="-171450" fontAlgn="base">
              <a:buFont typeface="Arial" panose="020B0604020202020204" pitchFamily="34" charset="0"/>
              <a:buChar char="•"/>
            </a:pPr>
            <a:r>
              <a:rPr lang="en-US" dirty="0"/>
              <a:t>Assessment after a learning experience – asking students what did they learn, what stumped them, whether alone or as a group activity – can give them (and you) feedback on the experience and again, encourage them to make connections.</a:t>
            </a:r>
          </a:p>
          <a:p>
            <a:pPr marL="171450" indent="-171450" fontAlgn="base">
              <a:buFont typeface="Arial" panose="020B0604020202020204" pitchFamily="34" charset="0"/>
              <a:buChar char="•"/>
            </a:pPr>
            <a:endParaRPr lang="en-US" dirty="0"/>
          </a:p>
          <a:p>
            <a:pPr marL="0" indent="0" fontAlgn="base">
              <a:buFont typeface="Arial" panose="020B0604020202020204" pitchFamily="34" charset="0"/>
              <a:buNone/>
            </a:pPr>
            <a:r>
              <a:rPr lang="en-US" dirty="0"/>
              <a:t>In today’s world, your students are constantly moving, from screen to screen and activity to activity. Giving them time to reflect will not only help them develop critical thinking skills, but create valuable habits that can help them succeed in the workforce. </a:t>
            </a:r>
          </a:p>
        </p:txBody>
      </p:sp>
      <p:sp>
        <p:nvSpPr>
          <p:cNvPr id="4" name="Slide Number Placeholder 3"/>
          <p:cNvSpPr>
            <a:spLocks noGrp="1"/>
          </p:cNvSpPr>
          <p:nvPr>
            <p:ph type="sldNum" sz="quarter" idx="5"/>
          </p:nvPr>
        </p:nvSpPr>
        <p:spPr/>
        <p:txBody>
          <a:bodyPr/>
          <a:lstStyle/>
          <a:p>
            <a:fld id="{C905A623-56FD-4BEF-87A9-4441ADD0E177}" type="slidenum">
              <a:rPr lang="en-US" smtClean="0"/>
              <a:t>18</a:t>
            </a:fld>
            <a:endParaRPr lang="en-US" dirty="0"/>
          </a:p>
        </p:txBody>
      </p:sp>
    </p:spTree>
    <p:extLst>
      <p:ext uri="{BB962C8B-B14F-4D97-AF65-F5344CB8AC3E}">
        <p14:creationId xmlns:p14="http://schemas.microsoft.com/office/powerpoint/2010/main" val="2050490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According to a 2017 </a:t>
            </a:r>
            <a:r>
              <a:rPr lang="en-US" sz="1200" b="0" i="0" u="none" strike="noStrike" kern="1200" dirty="0">
                <a:solidFill>
                  <a:schemeClr val="tx1"/>
                </a:solidFill>
                <a:effectLst/>
                <a:latin typeface="+mn-lt"/>
                <a:ea typeface="+mn-ea"/>
                <a:cs typeface="+mn-cs"/>
                <a:hlinkClick r:id="rId3"/>
              </a:rPr>
              <a:t>analysis by the Wall Street Journal</a:t>
            </a:r>
            <a:r>
              <a:rPr lang="en-US" sz="1200" b="0" i="0" kern="1200" dirty="0">
                <a:solidFill>
                  <a:schemeClr val="tx1"/>
                </a:solidFill>
                <a:effectLst/>
                <a:latin typeface="+mn-lt"/>
                <a:ea typeface="+mn-ea"/>
                <a:cs typeface="+mn-cs"/>
              </a:rPr>
              <a:t>, U.S. colleges are falling short when it comes to teaching students critical thinking skills like assessing evidence, interpreting data and making cohesive arguments. </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Peer review and peer-to-peer feedback can be an effective way to help students develop those skills – plus, it increases student engagement and helps them see the relevancy of what they’re doing, who important concepts for today’s 21</a:t>
            </a:r>
            <a:r>
              <a:rPr lang="en-US" sz="1200" b="0" i="0" kern="1200" baseline="30000" dirty="0">
                <a:solidFill>
                  <a:schemeClr val="tx1"/>
                </a:solidFill>
                <a:effectLst/>
                <a:latin typeface="+mn-lt"/>
                <a:ea typeface="+mn-ea"/>
                <a:cs typeface="+mn-cs"/>
              </a:rPr>
              <a:t>st</a:t>
            </a:r>
            <a:r>
              <a:rPr lang="en-US" sz="1200" b="0" i="0" kern="1200" dirty="0">
                <a:solidFill>
                  <a:schemeClr val="tx1"/>
                </a:solidFill>
                <a:effectLst/>
                <a:latin typeface="+mn-lt"/>
                <a:ea typeface="+mn-ea"/>
                <a:cs typeface="+mn-cs"/>
              </a:rPr>
              <a:t> century students. </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To do this in your classroom, consider the tips on your screen: </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Set expectations – it’s about helping, not judging</a:t>
            </a:r>
          </a:p>
          <a:p>
            <a:pPr fontAlgn="base"/>
            <a:r>
              <a:rPr lang="en-US" sz="1200" b="0" i="0" kern="1200" dirty="0">
                <a:solidFill>
                  <a:schemeClr val="tx1"/>
                </a:solidFill>
                <a:effectLst/>
                <a:latin typeface="+mn-lt"/>
                <a:ea typeface="+mn-ea"/>
                <a:cs typeface="+mn-cs"/>
              </a:rPr>
              <a:t>Use a feedback rubric fine-tune the process and encourage specific suggestions. </a:t>
            </a:r>
          </a:p>
          <a:p>
            <a:pPr fontAlgn="base"/>
            <a:r>
              <a:rPr lang="en-US" sz="1200" b="0" i="0" kern="1200" dirty="0">
                <a:solidFill>
                  <a:schemeClr val="tx1"/>
                </a:solidFill>
                <a:effectLst/>
                <a:latin typeface="+mn-lt"/>
                <a:ea typeface="+mn-ea"/>
                <a:cs typeface="+mn-cs"/>
              </a:rPr>
              <a:t>Keep it anonymous so students to encourage comfort and anonymity. </a:t>
            </a:r>
          </a:p>
          <a:p>
            <a:pPr fontAlgn="base"/>
            <a:r>
              <a:rPr lang="en-US" sz="1200" b="0" i="0" kern="1200" dirty="0">
                <a:solidFill>
                  <a:schemeClr val="tx1"/>
                </a:solidFill>
                <a:effectLst/>
                <a:latin typeface="+mn-lt"/>
                <a:ea typeface="+mn-ea"/>
                <a:cs typeface="+mn-cs"/>
              </a:rPr>
              <a:t>Moderate feedback to ensure it remains fair and helpful. Start with a small, short assignment, like the introduction to an essay or an assessment worksheet.  </a:t>
            </a:r>
          </a:p>
          <a:p>
            <a:pPr fontAlgn="base"/>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905A623-56FD-4BEF-87A9-4441ADD0E177}" type="slidenum">
              <a:rPr lang="en-US" smtClean="0"/>
              <a:t>19</a:t>
            </a:fld>
            <a:endParaRPr lang="en-US" dirty="0"/>
          </a:p>
        </p:txBody>
      </p:sp>
    </p:spTree>
    <p:extLst>
      <p:ext uri="{BB962C8B-B14F-4D97-AF65-F5344CB8AC3E}">
        <p14:creationId xmlns:p14="http://schemas.microsoft.com/office/powerpoint/2010/main" val="14840616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These are our original soft skills programs, designed to offer out-of-the-box solutions to teaching key employability skills like communication, teamwork and time management as well as leadership skills like trust, coaching and mentoring and conflict resolution. </a:t>
            </a:r>
          </a:p>
          <a:p>
            <a:pPr algn="l"/>
            <a:endParaRPr lang="en-US" dirty="0"/>
          </a:p>
          <a:p>
            <a:pPr marL="0" lvl="0" indent="0">
              <a:buFont typeface="Arial" panose="020B0604020202020204" pitchFamily="34" charset="0"/>
              <a:buNone/>
            </a:pPr>
            <a:r>
              <a:rPr lang="en-US" sz="1200" baseline="0" dirty="0">
                <a:latin typeface="Arial" panose="020B0604020202020204" pitchFamily="34" charset="0"/>
                <a:cs typeface="Arial" panose="020B0604020202020204" pitchFamily="34" charset="0"/>
              </a:rPr>
              <a:t>Each program includes lessons specific to individual soft skills. </a:t>
            </a:r>
          </a:p>
          <a:p>
            <a:pPr marL="0" lvl="0" indent="0">
              <a:buFont typeface="Arial" panose="020B0604020202020204" pitchFamily="34" charset="0"/>
              <a:buNone/>
            </a:pPr>
            <a:endParaRPr lang="en-US" sz="1200" baseline="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sz="1200" baseline="0" dirty="0">
                <a:latin typeface="Arial" panose="020B0604020202020204" pitchFamily="34" charset="0"/>
                <a:cs typeface="Arial" panose="020B0604020202020204" pitchFamily="34" charset="0"/>
              </a:rPr>
              <a:t>Each lesson also gives students the chance to apply each of these skills 2-4 times per lesson</a:t>
            </a:r>
          </a:p>
          <a:p>
            <a:pPr marL="0" lvl="0" indent="0">
              <a:buFont typeface="Arial" panose="020B0604020202020204" pitchFamily="34" charset="0"/>
              <a:buNone/>
            </a:pPr>
            <a:endParaRPr lang="en-US" sz="1200" baseline="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sz="1200" baseline="0" dirty="0">
                <a:latin typeface="Arial" panose="020B0604020202020204" pitchFamily="34" charset="0"/>
                <a:cs typeface="Arial" panose="020B0604020202020204" pitchFamily="34" charset="0"/>
              </a:rPr>
              <a:t>For instance, the first skill listed is communication. In these lessons, we get into verbal communication, non-verbal communication and even written communication where students learn tow rite a business letter</a:t>
            </a:r>
          </a:p>
          <a:p>
            <a:pPr marL="0" lvl="0" indent="0">
              <a:buFont typeface="Arial" panose="020B0604020202020204" pitchFamily="34" charset="0"/>
              <a:buNone/>
            </a:pPr>
            <a:endParaRPr lang="en-US" sz="1200" kern="1200" baseline="0" dirty="0">
              <a:solidFill>
                <a:schemeClr val="tx1"/>
              </a:solidFill>
              <a:effectLst/>
              <a:latin typeface="Arial" panose="020B0604020202020204" pitchFamily="34" charset="0"/>
              <a:ea typeface="+mn-ea"/>
              <a:cs typeface="Arial" panose="020B0604020202020204" pitchFamily="34" charset="0"/>
            </a:endParaRPr>
          </a:p>
          <a:p>
            <a:pPr marL="0" lvl="0" indent="0">
              <a:buFont typeface="Arial" panose="020B0604020202020204" pitchFamily="34" charset="0"/>
              <a:buNone/>
            </a:pPr>
            <a:r>
              <a:rPr lang="en-US" sz="1200" kern="1200" dirty="0">
                <a:solidFill>
                  <a:schemeClr val="tx1"/>
                </a:solidFill>
                <a:effectLst/>
                <a:latin typeface="Arial" panose="020B0604020202020204" pitchFamily="34" charset="0"/>
                <a:ea typeface="+mn-ea"/>
                <a:cs typeface="Arial" panose="020B0604020202020204" pitchFamily="34" charset="0"/>
              </a:rPr>
              <a:t>In the time management lesson, participants begin by learning how to prioritize tasks</a:t>
            </a:r>
            <a:r>
              <a:rPr lang="en-US" sz="1200" kern="1200" baseline="0" dirty="0">
                <a:solidFill>
                  <a:schemeClr val="tx1"/>
                </a:solidFill>
                <a:effectLst/>
                <a:latin typeface="Arial" panose="020B0604020202020204" pitchFamily="34" charset="0"/>
                <a:ea typeface="+mn-ea"/>
                <a:cs typeface="Arial" panose="020B0604020202020204" pitchFamily="34" charset="0"/>
              </a:rPr>
              <a:t> and identify and overcome barriers to time management. Then they’re given the chance to dig into their own personal schedules and determine how they’re truly spending their time, and identify the </a:t>
            </a:r>
            <a:r>
              <a:rPr lang="en-US" sz="1200" kern="1200" dirty="0">
                <a:solidFill>
                  <a:schemeClr val="tx1"/>
                </a:solidFill>
                <a:effectLst/>
                <a:latin typeface="Arial" panose="020B0604020202020204" pitchFamily="34" charset="0"/>
                <a:ea typeface="+mn-ea"/>
                <a:cs typeface="Arial" panose="020B0604020202020204" pitchFamily="34" charset="0"/>
              </a:rPr>
              <a:t>changes they can make in order better manage their own time.</a:t>
            </a:r>
          </a:p>
          <a:p>
            <a:pPr marL="0" lvl="0" indent="0">
              <a:buFont typeface="Arial" panose="020B0604020202020204" pitchFamily="34" charset="0"/>
              <a:buNone/>
            </a:pPr>
            <a:endParaRPr lang="en-US" sz="1200" baseline="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sz="1200" baseline="0" dirty="0">
                <a:latin typeface="Arial" panose="020B0604020202020204" pitchFamily="34" charset="0"/>
                <a:cs typeface="Arial" panose="020B0604020202020204" pitchFamily="34" charset="0"/>
              </a:rPr>
              <a:t>There’s truly a breadth of content in both of these programs!</a:t>
            </a:r>
          </a:p>
          <a:p>
            <a:endParaRPr lang="en-US" dirty="0"/>
          </a:p>
        </p:txBody>
      </p:sp>
      <p:sp>
        <p:nvSpPr>
          <p:cNvPr id="4" name="Slide Number Placeholder 3"/>
          <p:cNvSpPr>
            <a:spLocks noGrp="1"/>
          </p:cNvSpPr>
          <p:nvPr>
            <p:ph type="sldNum" sz="quarter" idx="5"/>
          </p:nvPr>
        </p:nvSpPr>
        <p:spPr/>
        <p:txBody>
          <a:bodyPr/>
          <a:lstStyle/>
          <a:p>
            <a:fld id="{C905A623-56FD-4BEF-87A9-4441ADD0E177}" type="slidenum">
              <a:rPr lang="en-US" smtClean="0"/>
              <a:t>21</a:t>
            </a:fld>
            <a:endParaRPr lang="en-US" dirty="0"/>
          </a:p>
        </p:txBody>
      </p:sp>
    </p:spTree>
    <p:extLst>
      <p:ext uri="{BB962C8B-B14F-4D97-AF65-F5344CB8AC3E}">
        <p14:creationId xmlns:p14="http://schemas.microsoft.com/office/powerpoint/2010/main" val="2495817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Welcome, everyone! Thanks for joining us today. My name is Emily Kurth, and I’m the Communications Specialist here at Realityworks.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At Realityworks, I’m primarily responsible for email marketing and content creation. One of the best parts of my job is speaking with teachers about how they use our hands-on training tools in their programs. Most of the tips I’m sharing with you today come directly from those teachers, who are finding creative ways to sneak soft skills practice into their classrooms, no matter what they teach. </a:t>
            </a:r>
          </a:p>
        </p:txBody>
      </p:sp>
      <p:sp>
        <p:nvSpPr>
          <p:cNvPr id="4" name="Slide Number Placeholder 3"/>
          <p:cNvSpPr>
            <a:spLocks noGrp="1"/>
          </p:cNvSpPr>
          <p:nvPr>
            <p:ph type="sldNum" sz="quarter" idx="5"/>
          </p:nvPr>
        </p:nvSpPr>
        <p:spPr/>
        <p:txBody>
          <a:bodyPr/>
          <a:lstStyle/>
          <a:p>
            <a:fld id="{314A1BC8-8BE5-48D8-98D3-F2992EB8D215}" type="slidenum">
              <a:rPr lang="en-US" smtClean="0"/>
              <a:t>2</a:t>
            </a:fld>
            <a:endParaRPr lang="en-US" dirty="0"/>
          </a:p>
        </p:txBody>
      </p:sp>
    </p:spTree>
    <p:extLst>
      <p:ext uri="{BB962C8B-B14F-4D97-AF65-F5344CB8AC3E}">
        <p14:creationId xmlns:p14="http://schemas.microsoft.com/office/powerpoint/2010/main" val="19696301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New within the last two years are our two web-based options for teaching soft skills: An Employability Skills Program that covers 19 key soft skills like communication, teamwork and time management. We also offer an Online Leadership Soft Skills Program, which covers 18 different leadership skills like trust, coaching and mentoring and conflict resolution. </a:t>
            </a:r>
          </a:p>
          <a:p>
            <a:pPr algn="l"/>
            <a:endParaRPr lang="en-US" dirty="0"/>
          </a:p>
          <a:p>
            <a:pPr algn="l"/>
            <a:r>
              <a:rPr lang="en-US" dirty="0"/>
              <a:t>I encourage you to visit our website and try a fee trial You’ll get access to a single lesson from each program and the accompanying instructor guides. </a:t>
            </a:r>
          </a:p>
        </p:txBody>
      </p:sp>
      <p:sp>
        <p:nvSpPr>
          <p:cNvPr id="4" name="Slide Number Placeholder 3"/>
          <p:cNvSpPr>
            <a:spLocks noGrp="1"/>
          </p:cNvSpPr>
          <p:nvPr>
            <p:ph type="sldNum" sz="quarter" idx="5"/>
          </p:nvPr>
        </p:nvSpPr>
        <p:spPr/>
        <p:txBody>
          <a:bodyPr/>
          <a:lstStyle/>
          <a:p>
            <a:fld id="{C905A623-56FD-4BEF-87A9-4441ADD0E177}" type="slidenum">
              <a:rPr lang="en-US" smtClean="0"/>
              <a:t>22</a:t>
            </a:fld>
            <a:endParaRPr lang="en-US" dirty="0"/>
          </a:p>
        </p:txBody>
      </p:sp>
    </p:spTree>
    <p:extLst>
      <p:ext uri="{BB962C8B-B14F-4D97-AF65-F5344CB8AC3E}">
        <p14:creationId xmlns:p14="http://schemas.microsoft.com/office/powerpoint/2010/main" val="27049845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dirty="0"/>
              <a:t>We’re particularly excited about our new Contemporary Entrepreneurship Program!</a:t>
            </a:r>
          </a:p>
          <a:p>
            <a:pPr>
              <a:lnSpc>
                <a:spcPct val="90000"/>
              </a:lnSpc>
            </a:pPr>
            <a:endParaRPr lang="en-US" dirty="0"/>
          </a:p>
          <a:p>
            <a:pPr>
              <a:lnSpc>
                <a:spcPct val="90000"/>
              </a:lnSpc>
            </a:pPr>
            <a:r>
              <a:rPr lang="en-US" dirty="0"/>
              <a:t>With this program, students will</a:t>
            </a:r>
            <a:r>
              <a:rPr lang="en-US" sz="1200" dirty="0"/>
              <a:t> learn how to be an entrepreneur, generate ideas, conduct market research, consider legal and financial issues and write a business plan. The unit ends with a Shark Tank-like Product Pitch Day, which we encourage you to invite local professionals to join. It even comes with student workbooks and vocabulary cards, assessments, and more. Check it out, or try the free trial of the online version on our website!</a:t>
            </a:r>
            <a:endParaRPr lang="en-US" dirty="0"/>
          </a:p>
        </p:txBody>
      </p:sp>
      <p:sp>
        <p:nvSpPr>
          <p:cNvPr id="4" name="Slide Number Placeholder 3"/>
          <p:cNvSpPr>
            <a:spLocks noGrp="1"/>
          </p:cNvSpPr>
          <p:nvPr>
            <p:ph type="sldNum" sz="quarter" idx="5"/>
          </p:nvPr>
        </p:nvSpPr>
        <p:spPr/>
        <p:txBody>
          <a:bodyPr/>
          <a:lstStyle/>
          <a:p>
            <a:fld id="{C905A623-56FD-4BEF-87A9-4441ADD0E177}" type="slidenum">
              <a:rPr lang="en-US" smtClean="0"/>
              <a:t>23</a:t>
            </a:fld>
            <a:endParaRPr lang="en-US" dirty="0"/>
          </a:p>
        </p:txBody>
      </p:sp>
    </p:spTree>
    <p:extLst>
      <p:ext uri="{BB962C8B-B14F-4D97-AF65-F5344CB8AC3E}">
        <p14:creationId xmlns:p14="http://schemas.microsoft.com/office/powerpoint/2010/main" val="19885803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12529"/>
                </a:solidFill>
                <a:effectLst/>
                <a:latin typeface="Open Sans" panose="020B0606030504020204" pitchFamily="34" charset="0"/>
              </a:rPr>
              <a:t>Finally, our Career Scenario Cards are great options for quick ice-breaker activities, discussion activities and more! These interactive cards feature real-world scenarios from specific careers, so students can practice soft skills within the context of actual jobs. </a:t>
            </a:r>
          </a:p>
          <a:p>
            <a:endParaRPr lang="en-US" b="0" i="0" dirty="0">
              <a:solidFill>
                <a:srgbClr val="212529"/>
              </a:solidFill>
              <a:effectLst/>
              <a:latin typeface="Open Sans" panose="020B0606030504020204" pitchFamily="34" charset="0"/>
            </a:endParaRPr>
          </a:p>
          <a:p>
            <a:r>
              <a:rPr lang="en-US" b="0" i="0" dirty="0">
                <a:solidFill>
                  <a:srgbClr val="212529"/>
                </a:solidFill>
                <a:effectLst/>
                <a:latin typeface="Open Sans" panose="020B0606030504020204" pitchFamily="34" charset="0"/>
              </a:rPr>
              <a:t>If you’re wondering how these cards might fit into your curriculum, visit our website! You can three free activity cards for four CTE pathways  - agriculture, health science, trade skills and Family &amp; Consumer Sciences – to preview the activities and test them out for yourself. </a:t>
            </a:r>
          </a:p>
        </p:txBody>
      </p:sp>
      <p:sp>
        <p:nvSpPr>
          <p:cNvPr id="4" name="Slide Number Placeholder 3"/>
          <p:cNvSpPr>
            <a:spLocks noGrp="1"/>
          </p:cNvSpPr>
          <p:nvPr>
            <p:ph type="sldNum" sz="quarter" idx="5"/>
          </p:nvPr>
        </p:nvSpPr>
        <p:spPr/>
        <p:txBody>
          <a:bodyPr/>
          <a:lstStyle/>
          <a:p>
            <a:fld id="{C905A623-56FD-4BEF-87A9-4441ADD0E177}" type="slidenum">
              <a:rPr lang="en-US" smtClean="0"/>
              <a:t>24</a:t>
            </a:fld>
            <a:endParaRPr lang="en-US" dirty="0"/>
          </a:p>
        </p:txBody>
      </p:sp>
    </p:spTree>
    <p:extLst>
      <p:ext uri="{BB962C8B-B14F-4D97-AF65-F5344CB8AC3E}">
        <p14:creationId xmlns:p14="http://schemas.microsoft.com/office/powerpoint/2010/main" val="5051816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we’ve hit you with all of this great information, what do you do?</a:t>
            </a:r>
          </a:p>
          <a:p>
            <a:endParaRPr lang="en-US" dirty="0"/>
          </a:p>
          <a:p>
            <a:r>
              <a:rPr lang="en-US" dirty="0"/>
              <a:t>Try one of the tips I shared today – it’s ok (and easier) to start small!</a:t>
            </a:r>
          </a:p>
          <a:p>
            <a:endParaRPr lang="en-US" dirty="0"/>
          </a:p>
          <a:p>
            <a:r>
              <a:rPr lang="en-US" dirty="0"/>
              <a:t>Visit our website to access a free poster on the top 20 soft skills today’s employer needs</a:t>
            </a:r>
          </a:p>
          <a:p>
            <a:endParaRPr lang="en-US" dirty="0"/>
          </a:p>
          <a:p>
            <a:r>
              <a:rPr lang="en-US" dirty="0"/>
              <a:t>Then, take a moment to check out our other free resources, like a guide for incorporating soft skill activities (more ideas, yay!) and to explore our soft skills training tools. </a:t>
            </a:r>
          </a:p>
        </p:txBody>
      </p:sp>
      <p:sp>
        <p:nvSpPr>
          <p:cNvPr id="4" name="Slide Number Placeholder 3"/>
          <p:cNvSpPr>
            <a:spLocks noGrp="1"/>
          </p:cNvSpPr>
          <p:nvPr>
            <p:ph type="sldNum" sz="quarter" idx="5"/>
          </p:nvPr>
        </p:nvSpPr>
        <p:spPr/>
        <p:txBody>
          <a:bodyPr/>
          <a:lstStyle/>
          <a:p>
            <a:fld id="{C905A623-56FD-4BEF-87A9-4441ADD0E177}" type="slidenum">
              <a:rPr lang="en-US" smtClean="0"/>
              <a:t>25</a:t>
            </a:fld>
            <a:endParaRPr lang="en-US" dirty="0"/>
          </a:p>
        </p:txBody>
      </p:sp>
    </p:spTree>
    <p:extLst>
      <p:ext uri="{BB962C8B-B14F-4D97-AF65-F5344CB8AC3E}">
        <p14:creationId xmlns:p14="http://schemas.microsoft.com/office/powerpoint/2010/main" val="34300968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4A1BC8-8BE5-48D8-98D3-F2992EB8D215}" type="slidenum">
              <a:rPr lang="en-US" smtClean="0"/>
              <a:t>26</a:t>
            </a:fld>
            <a:endParaRPr lang="en-US" dirty="0"/>
          </a:p>
        </p:txBody>
      </p:sp>
    </p:spTree>
    <p:extLst>
      <p:ext uri="{BB962C8B-B14F-4D97-AF65-F5344CB8AC3E}">
        <p14:creationId xmlns:p14="http://schemas.microsoft.com/office/powerpoint/2010/main" val="1804933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dirty="0"/>
              <a:t>That said, let’s review what we’ll discuss today. </a:t>
            </a:r>
          </a:p>
          <a:p>
            <a:pPr eaLnBrk="1" hangingPunct="1"/>
            <a:endParaRPr lang="en-US" sz="1200" dirty="0"/>
          </a:p>
          <a:p>
            <a:pPr eaLnBrk="1" hangingPunct="1"/>
            <a:r>
              <a:rPr lang="en-US" sz="1200" dirty="0"/>
              <a:t>We’ll spend the next 40 minutes or so…</a:t>
            </a:r>
          </a:p>
          <a:p>
            <a:pPr eaLnBrk="1" hangingPunct="1"/>
            <a:endParaRPr lang="en-US" sz="1200" dirty="0"/>
          </a:p>
          <a:p>
            <a:pPr eaLnBrk="1" hangingPunct="1"/>
            <a:r>
              <a:rPr lang="en-US" sz="1200" dirty="0"/>
              <a:t>Quickly reviewing what Realityworks is</a:t>
            </a:r>
          </a:p>
          <a:p>
            <a:pPr eaLnBrk="1" hangingPunct="1"/>
            <a:r>
              <a:rPr lang="en-US" sz="1200" dirty="0"/>
              <a:t>Discussing what soft skills are, and what current research says on their importance</a:t>
            </a:r>
          </a:p>
          <a:p>
            <a:pPr eaLnBrk="1" hangingPunct="1"/>
            <a:r>
              <a:rPr lang="en-US" sz="1200" dirty="0"/>
              <a:t>We’ll review 10 specific ideas you can use to teach these skills in your classes</a:t>
            </a:r>
          </a:p>
          <a:p>
            <a:pPr eaLnBrk="1" hangingPunct="1"/>
            <a:r>
              <a:rPr lang="en-US" sz="1200" dirty="0"/>
              <a:t>We’ll conclude by reviewing the interactive training tools and resources Realityworks offers to engage students in soft skill development</a:t>
            </a:r>
          </a:p>
          <a:p>
            <a:pPr eaLnBrk="1" hangingPunct="1"/>
            <a:endParaRPr lang="en-US" sz="1200" dirty="0"/>
          </a:p>
          <a:p>
            <a:pPr eaLnBrk="1" hangingPunct="1"/>
            <a:r>
              <a:rPr lang="en-US" sz="1200" dirty="0"/>
              <a:t>I’m excited to share not only some great tips, but a bunch of free resources. Take notes as you’d prefer, but know that I’ll be sharing my slides, as Andrea said, with all attendees today so you’ll get the links and resource details </a:t>
            </a:r>
            <a:r>
              <a:rPr lang="en-US" sz="1200"/>
              <a:t>that way, too.</a:t>
            </a:r>
            <a:endParaRPr lang="en-US" sz="1200" dirty="0"/>
          </a:p>
          <a:p>
            <a:pPr eaLnBrk="1" hangingPunct="1"/>
            <a:endParaRPr lang="en-US" sz="1200" dirty="0"/>
          </a:p>
          <a:p>
            <a:pPr eaLnBrk="1" hangingPunct="1"/>
            <a:r>
              <a:rPr lang="en-US" sz="1200" dirty="0"/>
              <a:t>With that, let’s begin!</a:t>
            </a:r>
            <a:endParaRPr lang="en-US" dirty="0"/>
          </a:p>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3</a:t>
            </a:fld>
            <a:endParaRPr lang="en-US" dirty="0"/>
          </a:p>
        </p:txBody>
      </p:sp>
    </p:spTree>
    <p:extLst>
      <p:ext uri="{BB962C8B-B14F-4D97-AF65-F5344CB8AC3E}">
        <p14:creationId xmlns:p14="http://schemas.microsoft.com/office/powerpoint/2010/main" val="3293084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Realityworks, Inc., is an employee-owned company based in Eau Claire, Wisconsin, that creates experiential learning tools for teaching in-demand skills. </a:t>
            </a:r>
          </a:p>
          <a:p>
            <a:endParaRPr lang="en-US" dirty="0"/>
          </a:p>
          <a:p>
            <a:r>
              <a:rPr lang="en-US" dirty="0"/>
              <a:t>We got our start over 20 years ago, when former NASA engineer Rick Jurmain created the first RealCare Baby infant simulator, then went on to found the company that is now Realityworks. </a:t>
            </a:r>
          </a:p>
          <a:p>
            <a:endParaRPr lang="en-US" dirty="0"/>
          </a:p>
          <a:p>
            <a:r>
              <a:rPr lang="en-US" dirty="0"/>
              <a:t>Today, </a:t>
            </a:r>
            <a:r>
              <a:rPr lang="en-US" b="0" i="0" dirty="0">
                <a:solidFill>
                  <a:srgbClr val="212529"/>
                </a:solidFill>
                <a:effectLst/>
                <a:latin typeface="Open Sans" panose="020B0606030504020204" pitchFamily="34" charset="0"/>
              </a:rPr>
              <a:t>our comprehensive learning solutions combine curriculum with hands-on learning tools, student activities and assessments – we strive to create tools that are easy to implement into programs and offer plenty of customer support</a:t>
            </a:r>
          </a:p>
          <a:p>
            <a:endParaRPr lang="en-US" b="0" i="0" dirty="0">
              <a:solidFill>
                <a:srgbClr val="212529"/>
              </a:solidFill>
              <a:effectLst/>
              <a:latin typeface="Open Sans" panose="020B0606030504020204" pitchFamily="34" charset="0"/>
            </a:endParaRPr>
          </a:p>
          <a:p>
            <a:r>
              <a:rPr lang="en-US" b="0" i="0" dirty="0">
                <a:solidFill>
                  <a:srgbClr val="212529"/>
                </a:solidFill>
                <a:effectLst/>
                <a:latin typeface="Open Sans" panose="020B0606030504020204" pitchFamily="34" charset="0"/>
              </a:rPr>
              <a:t>These solutions are used in middle, secondary and post-secondary schools to address a variety of Career &amp; Technical Education pathways, including health &amp; human services, health sciences, welding and trade skills, agriculture education and of course soft skills!</a:t>
            </a:r>
          </a:p>
          <a:p>
            <a:endParaRPr lang="en-US" b="0" i="0" dirty="0">
              <a:solidFill>
                <a:srgbClr val="212529"/>
              </a:solidFill>
              <a:effectLst/>
              <a:latin typeface="Open Sans" panose="020B0606030504020204" pitchFamily="34" charset="0"/>
            </a:endParaRPr>
          </a:p>
          <a:p>
            <a:r>
              <a:rPr lang="en-US" b="0" i="0" dirty="0">
                <a:solidFill>
                  <a:srgbClr val="212529"/>
                </a:solidFill>
                <a:effectLst/>
                <a:latin typeface="Open Sans" panose="020B0606030504020204" pitchFamily="34" charset="0"/>
              </a:rPr>
              <a:t>Our simulators are in more than 70 percent of U.S. school districts and programs and in more than 90 countries around the world. Baby is still around, but now you can look to us for tools like our Bovine Birthing and Ultrasound Simulator, our ECG Simulator, our virtual reality welding simulators and even hydroponics systems. </a:t>
            </a:r>
          </a:p>
          <a:p>
            <a:endParaRPr lang="en-US" b="0" i="0" dirty="0">
              <a:solidFill>
                <a:srgbClr val="212529"/>
              </a:solidFill>
              <a:effectLst/>
              <a:latin typeface="Open Sans" panose="020B0606030504020204" pitchFamily="34" charset="0"/>
            </a:endParaRPr>
          </a:p>
          <a:p>
            <a:r>
              <a:rPr lang="en-US" b="0" i="0" dirty="0">
                <a:solidFill>
                  <a:srgbClr val="212529"/>
                </a:solidFill>
                <a:effectLst/>
                <a:latin typeface="Open Sans" panose="020B0606030504020204" pitchFamily="34" charset="0"/>
              </a:rPr>
              <a:t>One common theme that comes up whenever we speak with educators is SOFT SKILLS. </a:t>
            </a:r>
          </a:p>
          <a:p>
            <a:endParaRPr lang="en-US" b="0" i="0" dirty="0">
              <a:solidFill>
                <a:srgbClr val="212529"/>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Over the years, we’ve found that educators from each of those program types share a common concern – ensuring that their students have the soft skills they need to succeed. </a:t>
            </a:r>
          </a:p>
          <a:p>
            <a:endParaRPr lang="en-US" dirty="0"/>
          </a:p>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4</a:t>
            </a:fld>
            <a:endParaRPr lang="en-US" dirty="0"/>
          </a:p>
        </p:txBody>
      </p:sp>
    </p:spTree>
    <p:extLst>
      <p:ext uri="{BB962C8B-B14F-4D97-AF65-F5344CB8AC3E}">
        <p14:creationId xmlns:p14="http://schemas.microsoft.com/office/powerpoint/2010/main" val="1441876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what are soft skills?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Soft skills, employability skills, job-readiness skills, emotional intelligence… there are many phrases used to describe these skills, but they all mean one thing: they are the personal attributes that enable someone to interact effectively and harmoniously with other people. </a:t>
            </a:r>
            <a:r>
              <a:rPr lang="en-US" sz="1200" b="0" i="0" kern="1200" dirty="0">
                <a:solidFill>
                  <a:schemeClr val="tx1"/>
                </a:solidFill>
                <a:effectLst/>
                <a:latin typeface="+mn-lt"/>
                <a:ea typeface="+mn-ea"/>
                <a:cs typeface="+mn-cs"/>
              </a:rPr>
              <a:t>They’re considered the “bedside manner” of the</a:t>
            </a:r>
            <a:r>
              <a:rPr lang="en-US" sz="1200" b="0" i="0" kern="1200" baseline="0" dirty="0">
                <a:solidFill>
                  <a:schemeClr val="tx1"/>
                </a:solidFill>
                <a:effectLst/>
                <a:latin typeface="+mn-lt"/>
                <a:ea typeface="+mn-ea"/>
                <a:cs typeface="+mn-cs"/>
              </a:rPr>
              <a:t> workplace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baseline="0" dirty="0">
                <a:solidFill>
                  <a:schemeClr val="tx1"/>
                </a:solidFill>
                <a:effectLst/>
                <a:latin typeface="+mn-lt"/>
                <a:ea typeface="+mn-ea"/>
                <a:cs typeface="+mn-cs"/>
              </a:rPr>
              <a:t>We’ve heard others say, and we agree – h</a:t>
            </a:r>
            <a:r>
              <a:rPr lang="en-US" sz="1200" b="0" i="0" kern="1200" dirty="0">
                <a:solidFill>
                  <a:schemeClr val="tx1"/>
                </a:solidFill>
                <a:effectLst/>
                <a:latin typeface="+mn-lt"/>
                <a:ea typeface="+mn-ea"/>
                <a:cs typeface="+mn-cs"/>
              </a:rPr>
              <a:t>ard skills might get you in the door for an interview, but soft skills will help you get,</a:t>
            </a:r>
            <a:r>
              <a:rPr lang="en-US" sz="1200" b="0" i="0" kern="1200" baseline="0" dirty="0">
                <a:solidFill>
                  <a:schemeClr val="tx1"/>
                </a:solidFill>
                <a:effectLst/>
                <a:latin typeface="+mn-lt"/>
                <a:ea typeface="+mn-ea"/>
                <a:cs typeface="+mn-cs"/>
              </a:rPr>
              <a:t> and keep, a job. And most importantly, that concept applies for ANY job – soft skills are vital for all career paths. </a:t>
            </a:r>
          </a:p>
          <a:p>
            <a:endParaRPr lang="en-US" dirty="0"/>
          </a:p>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5</a:t>
            </a:fld>
            <a:endParaRPr lang="en-US" dirty="0"/>
          </a:p>
        </p:txBody>
      </p:sp>
    </p:spTree>
    <p:extLst>
      <p:ext uri="{BB962C8B-B14F-4D97-AF65-F5344CB8AC3E}">
        <p14:creationId xmlns:p14="http://schemas.microsoft.com/office/powerpoint/2010/main" val="2542998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rPr>
              <a:t>Research shows that soft skills like teamwork, empathy, patience and critical thinking are used in offices and at worksites across the country every day, and that demand for these skills is growing. </a:t>
            </a:r>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6</a:t>
            </a:fld>
            <a:endParaRPr lang="en-US" dirty="0"/>
          </a:p>
        </p:txBody>
      </p:sp>
    </p:spTree>
    <p:extLst>
      <p:ext uri="{BB962C8B-B14F-4D97-AF65-F5344CB8AC3E}">
        <p14:creationId xmlns:p14="http://schemas.microsoft.com/office/powerpoint/2010/main" val="2081233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rPr>
              <a:t>A poll conducted by CNBC in 2014 found that 44% of employers cited soft skills as the biggest gap in the US workforce.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rPr>
              <a:t>Five years later, Linkedin's Global Talent Trends 2019 report found that 92% of professionals reported that soft skills are equally or more important to hire for than hard skills. Eighty-nine percent said that when a new hire doesn’t work out, it is due to a lack of critical soft skills. </a:t>
            </a:r>
          </a:p>
          <a:p>
            <a:endParaRPr lang="en-US" b="0" dirty="0"/>
          </a:p>
          <a:p>
            <a:r>
              <a:rPr lang="en-US" sz="1000" b="0" i="0" kern="1200" dirty="0">
                <a:solidFill>
                  <a:schemeClr val="tx1"/>
                </a:solidFill>
                <a:effectLst/>
                <a:latin typeface="+mn-lt"/>
                <a:ea typeface="+mn-ea"/>
                <a:cs typeface="+mn-cs"/>
              </a:rPr>
              <a:t>In today’s post-pandemic workforce</a:t>
            </a:r>
            <a:r>
              <a:rPr lang="en-US" b="0" dirty="0"/>
              <a:t>, we’ve found that soft skills have become more important than ever. After all, the way so many people work has undergone huge changes – many have been forced into different routines and new ways of connecting with colleagues. I’m presenting this webinar from home myself, as about 75% of Realityworks employees now work permanently from their home offices. For many, there’s been increased importance on time management and productivity skills. </a:t>
            </a:r>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7</a:t>
            </a:fld>
            <a:endParaRPr lang="en-US" dirty="0"/>
          </a:p>
        </p:txBody>
      </p:sp>
    </p:spTree>
    <p:extLst>
      <p:ext uri="{BB962C8B-B14F-4D97-AF65-F5344CB8AC3E}">
        <p14:creationId xmlns:p14="http://schemas.microsoft.com/office/powerpoint/2010/main" val="2818648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this past September, Forbes ran an article titled "The Top 16 Essential Soft Skills For The Future Of Work." The article focused on AI and </a:t>
            </a:r>
            <a:r>
              <a:rPr lang="en-US" dirty="0" err="1"/>
              <a:t>roblts</a:t>
            </a:r>
            <a:r>
              <a:rPr lang="en-US" dirty="0"/>
              <a:t>, but had some great </a:t>
            </a:r>
            <a:r>
              <a:rPr lang="en-US" dirty="0" err="1"/>
              <a:t>takeways</a:t>
            </a:r>
            <a:r>
              <a:rPr lang="en-US" dirty="0"/>
              <a:t> for all professionals - primarily that although workplaces will continue automating manual, repetitive tasks, people will still be critical for the tasks that rely on distinctly human skills that computers can’t yet replicate.</a:t>
            </a:r>
          </a:p>
          <a:p>
            <a:endParaRPr lang="en-US" dirty="0"/>
          </a:p>
          <a:p>
            <a:r>
              <a:rPr lang="en-US" dirty="0"/>
              <a:t>The author stated that these are the skills students should focus on acquiring and improving:</a:t>
            </a:r>
          </a:p>
          <a:p>
            <a:endParaRPr lang="en-US" dirty="0"/>
          </a:p>
          <a:p>
            <a:r>
              <a:rPr lang="en-US" dirty="0"/>
              <a:t>1. Critical Thinking </a:t>
            </a:r>
          </a:p>
          <a:p>
            <a:r>
              <a:rPr lang="en-US" dirty="0"/>
              <a:t>2. Judgment and Complex Decision Making </a:t>
            </a:r>
          </a:p>
          <a:p>
            <a:r>
              <a:rPr lang="en-US" dirty="0"/>
              <a:t>3. Emotional Intelligence (EQ) and Empathy </a:t>
            </a:r>
          </a:p>
          <a:p>
            <a:r>
              <a:rPr lang="en-US" dirty="0"/>
              <a:t>4. Creativity</a:t>
            </a:r>
          </a:p>
          <a:p>
            <a:r>
              <a:rPr lang="en-US" dirty="0"/>
              <a:t>5. Collaboration and Teamwork</a:t>
            </a:r>
          </a:p>
          <a:p>
            <a:r>
              <a:rPr lang="en-US" dirty="0"/>
              <a:t>6. Interpersonal Communication Skills</a:t>
            </a:r>
          </a:p>
          <a:p>
            <a:r>
              <a:rPr lang="en-US" dirty="0"/>
              <a:t>7. Working in Gigs – Navigating the gig economy (the flexible work environment of the future)</a:t>
            </a:r>
          </a:p>
          <a:p>
            <a:r>
              <a:rPr lang="en-US" dirty="0"/>
              <a:t>8. Adaptability and Flexibility</a:t>
            </a:r>
          </a:p>
          <a:p>
            <a:r>
              <a:rPr lang="en-US" dirty="0"/>
              <a:t>9. Cultural Intelligence and Diversity Consciousness</a:t>
            </a:r>
          </a:p>
          <a:p>
            <a:r>
              <a:rPr lang="en-US" dirty="0"/>
              <a:t>10. Ethical Awareness </a:t>
            </a:r>
          </a:p>
          <a:p>
            <a:r>
              <a:rPr lang="en-US" dirty="0"/>
              <a:t>11. Leadership</a:t>
            </a:r>
          </a:p>
          <a:p>
            <a:r>
              <a:rPr lang="en-US" dirty="0"/>
              <a:t>12. Managing the Brand of YOU and Networking</a:t>
            </a:r>
          </a:p>
          <a:p>
            <a:r>
              <a:rPr lang="en-US" dirty="0"/>
              <a:t>13. Time Management</a:t>
            </a:r>
          </a:p>
          <a:p>
            <a:r>
              <a:rPr lang="en-US" dirty="0"/>
              <a:t>14. Curiosity and Continuous Learning</a:t>
            </a:r>
          </a:p>
          <a:p>
            <a:r>
              <a:rPr lang="en-US" dirty="0"/>
              <a:t>15. Embracing and Celebrating Change</a:t>
            </a:r>
          </a:p>
          <a:p>
            <a:r>
              <a:rPr lang="en-US" dirty="0"/>
              <a:t>16. Looking After Yourself</a:t>
            </a:r>
          </a:p>
          <a:p>
            <a:endParaRPr lang="en-US" dirty="0"/>
          </a:p>
        </p:txBody>
      </p:sp>
      <p:sp>
        <p:nvSpPr>
          <p:cNvPr id="4" name="Slide Number Placeholder 3"/>
          <p:cNvSpPr>
            <a:spLocks noGrp="1"/>
          </p:cNvSpPr>
          <p:nvPr>
            <p:ph type="sldNum" sz="quarter" idx="5"/>
          </p:nvPr>
        </p:nvSpPr>
        <p:spPr/>
        <p:txBody>
          <a:bodyPr/>
          <a:lstStyle/>
          <a:p>
            <a:fld id="{314A1BC8-8BE5-48D8-98D3-F2992EB8D215}" type="slidenum">
              <a:rPr lang="en-US" smtClean="0"/>
              <a:t>8</a:t>
            </a:fld>
            <a:endParaRPr lang="en-US" dirty="0"/>
          </a:p>
        </p:txBody>
      </p:sp>
    </p:spTree>
    <p:extLst>
      <p:ext uri="{BB962C8B-B14F-4D97-AF65-F5344CB8AC3E}">
        <p14:creationId xmlns:p14="http://schemas.microsoft.com/office/powerpoint/2010/main" val="1424326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Teamwork skills include the mix of interactive, interpersonal, problem-solving and communication skills needed by a group of people working on a common task, towards a common goal.</a:t>
            </a:r>
          </a:p>
          <a:p>
            <a:br>
              <a:rPr lang="en-US" dirty="0"/>
            </a:br>
            <a:r>
              <a:rPr lang="en-US" sz="1200" b="0" i="0" kern="1200" dirty="0">
                <a:solidFill>
                  <a:schemeClr val="tx1"/>
                </a:solidFill>
                <a:effectLst/>
                <a:latin typeface="+mn-lt"/>
                <a:ea typeface="+mn-ea"/>
                <a:cs typeface="+mn-cs"/>
              </a:rPr>
              <a:t>In a conversation with NC FCS teacher Ashley Edmonds recently, she shared the benefits of teamwork in her FCS classroom. Any assignment that involves collaboration will help your students hone their ability to work in teams.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Teaching in-person? Assign in-class time to research a topic and present as a group. Require that each student spend an equal amount of time presenting a different portion of the information.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Teaching online? Students can still be responsible for scheduling their Zoom meetings, during which they can work together to conduct research or create a group PPT presentation.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Emphasize the value of teamwork by debriefing! Recommended questions include: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How did you feel during the activity?</a:t>
            </a:r>
          </a:p>
          <a:p>
            <a:r>
              <a:rPr lang="en-US" sz="1200" b="0" i="0" kern="1200" dirty="0">
                <a:solidFill>
                  <a:schemeClr val="tx1"/>
                </a:solidFill>
                <a:effectLst/>
                <a:latin typeface="+mn-lt"/>
                <a:ea typeface="+mn-ea"/>
                <a:cs typeface="+mn-cs"/>
              </a:rPr>
              <a:t>What challenges did you face?</a:t>
            </a:r>
          </a:p>
          <a:p>
            <a:r>
              <a:rPr lang="en-US" sz="1200" b="0" i="0" kern="1200" dirty="0">
                <a:solidFill>
                  <a:schemeClr val="tx1"/>
                </a:solidFill>
                <a:effectLst/>
                <a:latin typeface="+mn-lt"/>
                <a:ea typeface="+mn-ea"/>
                <a:cs typeface="+mn-cs"/>
              </a:rPr>
              <a:t>What did your team have to do or believe to be successful?</a:t>
            </a:r>
          </a:p>
          <a:p>
            <a:r>
              <a:rPr lang="en-US" sz="1200" b="0" i="0" kern="1200" dirty="0">
                <a:solidFill>
                  <a:schemeClr val="tx1"/>
                </a:solidFill>
                <a:effectLst/>
                <a:latin typeface="+mn-lt"/>
                <a:ea typeface="+mn-ea"/>
                <a:cs typeface="+mn-cs"/>
              </a:rPr>
              <a:t>What positives can you take away from the activity?</a:t>
            </a:r>
          </a:p>
          <a:p>
            <a:endParaRPr lang="en-US" dirty="0"/>
          </a:p>
          <a:p>
            <a:endParaRPr lang="en-US" dirty="0"/>
          </a:p>
        </p:txBody>
      </p:sp>
      <p:sp>
        <p:nvSpPr>
          <p:cNvPr id="4" name="Slide Number Placeholder 3"/>
          <p:cNvSpPr>
            <a:spLocks noGrp="1"/>
          </p:cNvSpPr>
          <p:nvPr>
            <p:ph type="sldNum" sz="quarter" idx="5"/>
          </p:nvPr>
        </p:nvSpPr>
        <p:spPr/>
        <p:txBody>
          <a:bodyPr/>
          <a:lstStyle/>
          <a:p>
            <a:fld id="{C905A623-56FD-4BEF-87A9-4441ADD0E177}" type="slidenum">
              <a:rPr lang="en-US" smtClean="0"/>
              <a:t>10</a:t>
            </a:fld>
            <a:endParaRPr lang="en-US" dirty="0"/>
          </a:p>
        </p:txBody>
      </p:sp>
    </p:spTree>
    <p:extLst>
      <p:ext uri="{BB962C8B-B14F-4D97-AF65-F5344CB8AC3E}">
        <p14:creationId xmlns:p14="http://schemas.microsoft.com/office/powerpoint/2010/main" val="8220615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Flowchart: Manual Input 14">
            <a:extLst>
              <a:ext uri="{FF2B5EF4-FFF2-40B4-BE49-F238E27FC236}">
                <a16:creationId xmlns:a16="http://schemas.microsoft.com/office/drawing/2014/main" id="{268BE6A0-CB16-47D4-ACF1-A527E40BEF42}"/>
              </a:ext>
            </a:extLst>
          </p:cNvPr>
          <p:cNvSpPr/>
          <p:nvPr userDrawn="1"/>
        </p:nvSpPr>
        <p:spPr>
          <a:xfrm flipH="1">
            <a:off x="-884" y="4038600"/>
            <a:ext cx="12192000" cy="2819400"/>
          </a:xfrm>
          <a:prstGeom prst="flowChartManualInput">
            <a:avLst/>
          </a:prstGeom>
          <a:solidFill>
            <a:srgbClr val="F99C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4" name="Flowchart: Manual Input 13">
            <a:extLst>
              <a:ext uri="{FF2B5EF4-FFF2-40B4-BE49-F238E27FC236}">
                <a16:creationId xmlns:a16="http://schemas.microsoft.com/office/drawing/2014/main" id="{D3798B2F-8E90-4F88-9AA7-8F5E987ADD5D}"/>
              </a:ext>
            </a:extLst>
          </p:cNvPr>
          <p:cNvSpPr/>
          <p:nvPr userDrawn="1"/>
        </p:nvSpPr>
        <p:spPr>
          <a:xfrm rot="10800000" flipH="1">
            <a:off x="0" y="0"/>
            <a:ext cx="12192000" cy="6172198"/>
          </a:xfrm>
          <a:prstGeom prst="flowChartManualInput">
            <a:avLst/>
          </a:prstGeom>
          <a:solidFill>
            <a:srgbClr val="EB88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Slide Number Placeholder 9"/>
          <p:cNvSpPr>
            <a:spLocks noGrp="1"/>
          </p:cNvSpPr>
          <p:nvPr>
            <p:ph type="sldNum" sz="quarter" idx="11"/>
          </p:nvPr>
        </p:nvSpPr>
        <p:spPr/>
        <p:txBody>
          <a:bodyPr/>
          <a:lstStyle>
            <a:lvl1pPr>
              <a:defRPr>
                <a:solidFill>
                  <a:schemeClr val="bg1"/>
                </a:solidFill>
              </a:defRPr>
            </a:lvl1pPr>
          </a:lstStyle>
          <a:p>
            <a:fld id="{FEC9E414-06B5-46EB-9ED1-1602F4A4BA10}" type="slidenum">
              <a:rPr lang="en-US" smtClean="0"/>
              <a:pPr/>
              <a:t>‹#›</a:t>
            </a:fld>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6969" y="2260385"/>
            <a:ext cx="5666666" cy="1651428"/>
          </a:xfrm>
          <a:prstGeom prst="rect">
            <a:avLst/>
          </a:prstGeom>
        </p:spPr>
      </p:pic>
      <p:sp>
        <p:nvSpPr>
          <p:cNvPr id="11" name="Footer Placeholder 4">
            <a:extLst>
              <a:ext uri="{FF2B5EF4-FFF2-40B4-BE49-F238E27FC236}">
                <a16:creationId xmlns:a16="http://schemas.microsoft.com/office/drawing/2014/main" id="{73E02619-E29F-4048-B5C7-95A173F4A8BE}"/>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bg1"/>
                </a:solidFill>
                <a:latin typeface="Arial" pitchFamily="34" charset="0"/>
                <a:cs typeface="Arial" pitchFamily="34" charset="0"/>
              </a:defRPr>
            </a:lvl1pPr>
          </a:lstStyle>
          <a:p>
            <a:r>
              <a:rPr lang="en-US" dirty="0"/>
              <a:t>&lt; Presentation title here &gt;</a:t>
            </a:r>
          </a:p>
        </p:txBody>
      </p:sp>
    </p:spTree>
    <p:extLst>
      <p:ext uri="{BB962C8B-B14F-4D97-AF65-F5344CB8AC3E}">
        <p14:creationId xmlns:p14="http://schemas.microsoft.com/office/powerpoint/2010/main" val="1563900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79437"/>
            <a:ext cx="10972800" cy="1121834"/>
          </a:xfrm>
          <a:prstGeom prst="rect">
            <a:avLst/>
          </a:prstGeom>
        </p:spPr>
        <p:txBody>
          <a:bodyPr/>
          <a:lstStyle>
            <a:lvl1pPr>
              <a:defRPr>
                <a:solidFill>
                  <a:schemeClr val="tx1"/>
                </a:solidFill>
                <a:effectLst/>
              </a:defRPr>
            </a:lvl1pPr>
          </a:lstStyle>
          <a:p>
            <a:r>
              <a:rPr lang="en-US"/>
              <a:t>Click to edit Master title style</a:t>
            </a:r>
          </a:p>
        </p:txBody>
      </p:sp>
      <p:sp>
        <p:nvSpPr>
          <p:cNvPr id="4" name="Content Placeholder 3"/>
          <p:cNvSpPr>
            <a:spLocks noGrp="1"/>
          </p:cNvSpPr>
          <p:nvPr>
            <p:ph sz="half" idx="2"/>
          </p:nvPr>
        </p:nvSpPr>
        <p:spPr>
          <a:xfrm>
            <a:off x="609600" y="1752604"/>
            <a:ext cx="5386917" cy="4038599"/>
          </a:xfrm>
          <a:prstGeom prst="rect">
            <a:avLst/>
          </a:prstGeom>
        </p:spPr>
        <p:txBody>
          <a:bodyPr/>
          <a:lstStyle>
            <a:lvl1pPr>
              <a:defRPr sz="2400">
                <a:solidFill>
                  <a:schemeClr val="tx1"/>
                </a:solidFill>
                <a:effectLst/>
              </a:defRPr>
            </a:lvl1pPr>
            <a:lvl2pPr>
              <a:defRPr sz="2000">
                <a:solidFill>
                  <a:schemeClr val="tx1"/>
                </a:solidFill>
                <a:effectLst/>
              </a:defRPr>
            </a:lvl2pPr>
            <a:lvl3pPr>
              <a:defRPr sz="1800">
                <a:solidFill>
                  <a:schemeClr val="tx1"/>
                </a:solidFill>
                <a:effectLst/>
              </a:defRPr>
            </a:lvl3pPr>
            <a:lvl4pPr>
              <a:defRPr sz="1600">
                <a:solidFill>
                  <a:schemeClr val="tx1"/>
                </a:solidFill>
                <a:effectLst/>
              </a:defRPr>
            </a:lvl4pPr>
            <a:lvl5pPr>
              <a:defRPr sz="1600">
                <a:solidFill>
                  <a:schemeClr val="tx1"/>
                </a:solidFill>
                <a:effectLs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6193373" y="1752604"/>
            <a:ext cx="5389033" cy="4038599"/>
          </a:xfrm>
          <a:prstGeom prst="rect">
            <a:avLst/>
          </a:prstGeom>
        </p:spPr>
        <p:txBody>
          <a:bodyPr/>
          <a:lstStyle>
            <a:lvl1pPr>
              <a:defRPr sz="2400">
                <a:solidFill>
                  <a:schemeClr val="tx1"/>
                </a:solidFill>
                <a:effectLst/>
              </a:defRPr>
            </a:lvl1pPr>
            <a:lvl2pPr>
              <a:defRPr sz="2000">
                <a:solidFill>
                  <a:schemeClr val="tx1"/>
                </a:solidFill>
                <a:effectLst/>
              </a:defRPr>
            </a:lvl2pPr>
            <a:lvl3pPr>
              <a:defRPr sz="1800">
                <a:solidFill>
                  <a:schemeClr val="tx1"/>
                </a:solidFill>
                <a:effectLst/>
              </a:defRPr>
            </a:lvl3pPr>
            <a:lvl4pPr>
              <a:defRPr sz="1600">
                <a:solidFill>
                  <a:schemeClr val="tx1"/>
                </a:solidFill>
                <a:effectLst/>
              </a:defRPr>
            </a:lvl4pPr>
            <a:lvl5pPr>
              <a:defRPr sz="1600">
                <a:solidFill>
                  <a:schemeClr val="tx1"/>
                </a:solidFill>
                <a:effectLs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FEC9E414-06B5-46EB-9ED1-1602F4A4BA10}" type="slidenum">
              <a:rPr lang="en-US" smtClean="0"/>
              <a:pPr/>
              <a:t>‹#›</a:t>
            </a:fld>
            <a:endParaRPr lang="en-US" dirty="0"/>
          </a:p>
        </p:txBody>
      </p:sp>
      <p:sp>
        <p:nvSpPr>
          <p:cNvPr id="7" name="Footer Placeholder 4">
            <a:extLst>
              <a:ext uri="{FF2B5EF4-FFF2-40B4-BE49-F238E27FC236}">
                <a16:creationId xmlns:a16="http://schemas.microsoft.com/office/drawing/2014/main" id="{7708AED5-8532-40EF-A794-55436E60CD75}"/>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solidFill>
                <a:latin typeface="Arial" pitchFamily="34" charset="0"/>
                <a:cs typeface="Arial" pitchFamily="34" charset="0"/>
              </a:defRPr>
            </a:lvl1pPr>
          </a:lstStyle>
          <a:p>
            <a:r>
              <a:rPr lang="en-US" dirty="0"/>
              <a:t>&lt; Presentation title here &gt;</a:t>
            </a:r>
          </a:p>
        </p:txBody>
      </p:sp>
      <p:pic>
        <p:nvPicPr>
          <p:cNvPr id="11" name="Picture 10" descr="A picture containing text, sign, dark&#10;&#10;Description automatically generated">
            <a:extLst>
              <a:ext uri="{FF2B5EF4-FFF2-40B4-BE49-F238E27FC236}">
                <a16:creationId xmlns:a16="http://schemas.microsoft.com/office/drawing/2014/main" id="{432A7151-8821-445C-8D88-71C4FD4ECF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6257726"/>
            <a:ext cx="1399218" cy="409012"/>
          </a:xfrm>
          <a:prstGeom prst="rect">
            <a:avLst/>
          </a:prstGeom>
        </p:spPr>
      </p:pic>
    </p:spTree>
    <p:extLst>
      <p:ext uri="{BB962C8B-B14F-4D97-AF65-F5344CB8AC3E}">
        <p14:creationId xmlns:p14="http://schemas.microsoft.com/office/powerpoint/2010/main" val="668127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579437"/>
            <a:ext cx="10972800" cy="1121834"/>
          </a:xfrm>
          <a:prstGeom prst="rect">
            <a:avLst/>
          </a:prstGeom>
        </p:spPr>
        <p:txBody>
          <a:bodyPr/>
          <a:lstStyle>
            <a:lvl1pPr>
              <a:defRPr>
                <a:solidFill>
                  <a:schemeClr val="tx1"/>
                </a:solidFill>
                <a:effectLst/>
              </a:defRPr>
            </a:lvl1pPr>
          </a:lstStyle>
          <a:p>
            <a:r>
              <a:rPr lang="en-US"/>
              <a:t>Click to edit Master title style</a:t>
            </a: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FEC9E414-06B5-46EB-9ED1-1602F4A4BA10}" type="slidenum">
              <a:rPr lang="en-US" smtClean="0"/>
              <a:pPr/>
              <a:t>‹#›</a:t>
            </a:fld>
            <a:endParaRPr lang="en-US" dirty="0"/>
          </a:p>
        </p:txBody>
      </p:sp>
      <p:sp>
        <p:nvSpPr>
          <p:cNvPr id="6" name="Footer Placeholder 4">
            <a:extLst>
              <a:ext uri="{FF2B5EF4-FFF2-40B4-BE49-F238E27FC236}">
                <a16:creationId xmlns:a16="http://schemas.microsoft.com/office/drawing/2014/main" id="{579957FD-F5FE-4A26-BFF7-8C8450F0C4C1}"/>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solidFill>
                <a:latin typeface="Arial" pitchFamily="34" charset="0"/>
                <a:cs typeface="Arial" pitchFamily="34" charset="0"/>
              </a:defRPr>
            </a:lvl1pPr>
          </a:lstStyle>
          <a:p>
            <a:r>
              <a:rPr lang="en-US" dirty="0"/>
              <a:t>&lt; Presentation title here &gt;</a:t>
            </a:r>
          </a:p>
        </p:txBody>
      </p:sp>
      <p:pic>
        <p:nvPicPr>
          <p:cNvPr id="8" name="Picture 7" descr="A picture containing text, sign, dark&#10;&#10;Description automatically generated">
            <a:extLst>
              <a:ext uri="{FF2B5EF4-FFF2-40B4-BE49-F238E27FC236}">
                <a16:creationId xmlns:a16="http://schemas.microsoft.com/office/drawing/2014/main" id="{6F6AB262-36B5-4B82-B8DC-F642CEE1B5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6257726"/>
            <a:ext cx="1399218" cy="409012"/>
          </a:xfrm>
          <a:prstGeom prst="rect">
            <a:avLst/>
          </a:prstGeom>
        </p:spPr>
      </p:pic>
    </p:spTree>
    <p:extLst>
      <p:ext uri="{BB962C8B-B14F-4D97-AF65-F5344CB8AC3E}">
        <p14:creationId xmlns:p14="http://schemas.microsoft.com/office/powerpoint/2010/main" val="2742187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6" y="609600"/>
            <a:ext cx="4011084" cy="825500"/>
          </a:xfrm>
          <a:prstGeom prst="rect">
            <a:avLst/>
          </a:prstGeom>
        </p:spPr>
        <p:txBody>
          <a:bodyPr anchor="b"/>
          <a:lstStyle>
            <a:lvl1pPr algn="l">
              <a:defRPr sz="2000" b="1">
                <a:solidFill>
                  <a:schemeClr val="tx1"/>
                </a:solidFill>
                <a:effectLst/>
              </a:defRPr>
            </a:lvl1pPr>
          </a:lstStyle>
          <a:p>
            <a:r>
              <a:rPr lang="en-US" dirty="0"/>
              <a:t>Click to edit Master title style</a:t>
            </a:r>
          </a:p>
        </p:txBody>
      </p:sp>
      <p:sp>
        <p:nvSpPr>
          <p:cNvPr id="3" name="Content Placeholder 2"/>
          <p:cNvSpPr>
            <a:spLocks noGrp="1"/>
          </p:cNvSpPr>
          <p:nvPr>
            <p:ph idx="1"/>
          </p:nvPr>
        </p:nvSpPr>
        <p:spPr>
          <a:xfrm>
            <a:off x="4766733" y="609602"/>
            <a:ext cx="6815667" cy="5167409"/>
          </a:xfrm>
          <a:prstGeom prst="rect">
            <a:avLst/>
          </a:prstGeom>
        </p:spPr>
        <p:txBody>
          <a:bodyPr/>
          <a:lstStyle>
            <a:lvl1pPr>
              <a:defRPr sz="3200">
                <a:solidFill>
                  <a:schemeClr val="tx1"/>
                </a:solidFill>
                <a:effectLst/>
              </a:defRPr>
            </a:lvl1pPr>
            <a:lvl2pPr>
              <a:defRPr sz="2800">
                <a:effectLst/>
              </a:defRPr>
            </a:lvl2pPr>
            <a:lvl3pPr>
              <a:defRPr sz="2400">
                <a:effectLst/>
              </a:defRPr>
            </a:lvl3pPr>
            <a:lvl4pPr>
              <a:defRPr sz="2000">
                <a:effectLst/>
              </a:defRPr>
            </a:lvl4pPr>
            <a:lvl5pPr>
              <a:defRPr sz="2000">
                <a:effectLst/>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6" y="1435106"/>
            <a:ext cx="4011084" cy="4356097"/>
          </a:xfrm>
          <a:prstGeom prst="rect">
            <a:avLst/>
          </a:prstGeom>
        </p:spPr>
        <p:txBody>
          <a:bodyPr/>
          <a:lstStyle>
            <a:lvl1pPr marL="0" indent="0">
              <a:buNone/>
              <a:defRPr sz="1400">
                <a:solidFill>
                  <a:schemeClr val="tx1"/>
                </a:solidFill>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Footer Placeholder 4">
            <a:extLst>
              <a:ext uri="{FF2B5EF4-FFF2-40B4-BE49-F238E27FC236}">
                <a16:creationId xmlns:a16="http://schemas.microsoft.com/office/drawing/2014/main" id="{698E0A3A-BC7E-4BA6-9DA0-6BD44926567F}"/>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lumMod val="65000"/>
                    <a:lumOff val="35000"/>
                  </a:schemeClr>
                </a:solidFill>
                <a:latin typeface="Arial" pitchFamily="34" charset="0"/>
                <a:cs typeface="Arial" pitchFamily="34" charset="0"/>
              </a:defRPr>
            </a:lvl1pPr>
          </a:lstStyle>
          <a:p>
            <a:r>
              <a:rPr lang="en-US" dirty="0"/>
              <a:t>&lt; Presentation title here &gt;</a:t>
            </a:r>
          </a:p>
        </p:txBody>
      </p:sp>
      <p:sp>
        <p:nvSpPr>
          <p:cNvPr id="9" name="Slide Number Placeholder 5">
            <a:extLst>
              <a:ext uri="{FF2B5EF4-FFF2-40B4-BE49-F238E27FC236}">
                <a16:creationId xmlns:a16="http://schemas.microsoft.com/office/drawing/2014/main" id="{24C13AE1-0EC4-4BCD-8C4C-F7BB61BFE456}"/>
              </a:ext>
            </a:extLst>
          </p:cNvPr>
          <p:cNvSpPr>
            <a:spLocks noGrp="1"/>
          </p:cNvSpPr>
          <p:nvPr>
            <p:ph type="sldNum" sz="quarter" idx="4"/>
          </p:nvPr>
        </p:nvSpPr>
        <p:spPr>
          <a:xfrm>
            <a:off x="10972800" y="6320807"/>
            <a:ext cx="1117600" cy="365125"/>
          </a:xfrm>
          <a:prstGeom prst="rect">
            <a:avLst/>
          </a:prstGeom>
        </p:spPr>
        <p:txBody>
          <a:bodyPr vert="horz" lIns="91440" tIns="45720" rIns="91440" bIns="45720" rtlCol="0" anchor="ctr"/>
          <a:lstStyle>
            <a:lvl1pPr algn="ctr">
              <a:defRPr sz="1000" b="0">
                <a:solidFill>
                  <a:schemeClr val="tx1">
                    <a:lumMod val="65000"/>
                    <a:lumOff val="35000"/>
                  </a:schemeClr>
                </a:solidFill>
                <a:latin typeface="Arial" pitchFamily="34" charset="0"/>
                <a:cs typeface="Arial" pitchFamily="34" charset="0"/>
              </a:defRPr>
            </a:lvl1pPr>
          </a:lstStyle>
          <a:p>
            <a:fld id="{FEC9E414-06B5-46EB-9ED1-1602F4A4BA10}" type="slidenum">
              <a:rPr lang="en-US" smtClean="0"/>
              <a:pPr/>
              <a:t>‹#›</a:t>
            </a:fld>
            <a:endParaRPr lang="en-US" dirty="0"/>
          </a:p>
        </p:txBody>
      </p:sp>
      <p:pic>
        <p:nvPicPr>
          <p:cNvPr id="11" name="Picture 10" descr="A picture containing text, sign, dark&#10;&#10;Description automatically generated">
            <a:extLst>
              <a:ext uri="{FF2B5EF4-FFF2-40B4-BE49-F238E27FC236}">
                <a16:creationId xmlns:a16="http://schemas.microsoft.com/office/drawing/2014/main" id="{485BA3A9-E4B6-4F52-8C69-24526E6C08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6257726"/>
            <a:ext cx="1399218" cy="409012"/>
          </a:xfrm>
          <a:prstGeom prst="rect">
            <a:avLst/>
          </a:prstGeom>
        </p:spPr>
      </p:pic>
    </p:spTree>
    <p:extLst>
      <p:ext uri="{BB962C8B-B14F-4D97-AF65-F5344CB8AC3E}">
        <p14:creationId xmlns:p14="http://schemas.microsoft.com/office/powerpoint/2010/main" val="31806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solidFill>
                  <a:schemeClr val="tx1"/>
                </a:solidFill>
                <a:effectLst/>
              </a:defRPr>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solidFill>
                  <a:schemeClr val="tx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42"/>
            <a:ext cx="7315200" cy="500061"/>
          </a:xfrm>
          <a:prstGeom prst="rect">
            <a:avLst/>
          </a:prstGeom>
        </p:spPr>
        <p:txBody>
          <a:bodyPr/>
          <a:lstStyle>
            <a:lvl1pPr marL="0" indent="0">
              <a:buNone/>
              <a:defRPr sz="1400">
                <a:solidFill>
                  <a:schemeClr val="tx1"/>
                </a:solidFill>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Footer Placeholder 4">
            <a:extLst>
              <a:ext uri="{FF2B5EF4-FFF2-40B4-BE49-F238E27FC236}">
                <a16:creationId xmlns:a16="http://schemas.microsoft.com/office/drawing/2014/main" id="{C6502357-60CA-4039-9B46-F352F4189ECA}"/>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solidFill>
                <a:latin typeface="Arial" pitchFamily="34" charset="0"/>
                <a:cs typeface="Arial" pitchFamily="34" charset="0"/>
              </a:defRPr>
            </a:lvl1pPr>
          </a:lstStyle>
          <a:p>
            <a:r>
              <a:rPr lang="en-US" dirty="0"/>
              <a:t>&lt; Presentation title here &gt;</a:t>
            </a:r>
          </a:p>
        </p:txBody>
      </p:sp>
      <p:sp>
        <p:nvSpPr>
          <p:cNvPr id="9" name="Slide Number Placeholder 5">
            <a:extLst>
              <a:ext uri="{FF2B5EF4-FFF2-40B4-BE49-F238E27FC236}">
                <a16:creationId xmlns:a16="http://schemas.microsoft.com/office/drawing/2014/main" id="{B3602863-8556-4837-ADF6-7F7D44ED98C5}"/>
              </a:ext>
            </a:extLst>
          </p:cNvPr>
          <p:cNvSpPr>
            <a:spLocks noGrp="1"/>
          </p:cNvSpPr>
          <p:nvPr>
            <p:ph type="sldNum" sz="quarter" idx="4"/>
          </p:nvPr>
        </p:nvSpPr>
        <p:spPr>
          <a:xfrm>
            <a:off x="10972800" y="6320807"/>
            <a:ext cx="1117600" cy="365125"/>
          </a:xfrm>
          <a:prstGeom prst="rect">
            <a:avLst/>
          </a:prstGeom>
        </p:spPr>
        <p:txBody>
          <a:bodyPr vert="horz" lIns="91440" tIns="45720" rIns="91440" bIns="45720" rtlCol="0" anchor="ctr"/>
          <a:lstStyle>
            <a:lvl1pPr algn="ctr">
              <a:defRPr sz="1000" b="0">
                <a:solidFill>
                  <a:schemeClr val="tx1"/>
                </a:solidFill>
                <a:latin typeface="Arial" pitchFamily="34" charset="0"/>
                <a:cs typeface="Arial" pitchFamily="34" charset="0"/>
              </a:defRPr>
            </a:lvl1pPr>
          </a:lstStyle>
          <a:p>
            <a:fld id="{FEC9E414-06B5-46EB-9ED1-1602F4A4BA10}" type="slidenum">
              <a:rPr lang="en-US" smtClean="0"/>
              <a:pPr/>
              <a:t>‹#›</a:t>
            </a:fld>
            <a:endParaRPr lang="en-US" dirty="0"/>
          </a:p>
        </p:txBody>
      </p:sp>
      <p:pic>
        <p:nvPicPr>
          <p:cNvPr id="11" name="Picture 10" descr="A picture containing text, sign, dark&#10;&#10;Description automatically generated">
            <a:extLst>
              <a:ext uri="{FF2B5EF4-FFF2-40B4-BE49-F238E27FC236}">
                <a16:creationId xmlns:a16="http://schemas.microsoft.com/office/drawing/2014/main" id="{91B0728D-39B8-4DDA-BE6D-A3A0F29EDB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6257726"/>
            <a:ext cx="1399218" cy="409012"/>
          </a:xfrm>
          <a:prstGeom prst="rect">
            <a:avLst/>
          </a:prstGeom>
        </p:spPr>
      </p:pic>
    </p:spTree>
    <p:extLst>
      <p:ext uri="{BB962C8B-B14F-4D97-AF65-F5344CB8AC3E}">
        <p14:creationId xmlns:p14="http://schemas.microsoft.com/office/powerpoint/2010/main" val="1411454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836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10" name="Slide Number Placeholder 9"/>
          <p:cNvSpPr>
            <a:spLocks noGrp="1"/>
          </p:cNvSpPr>
          <p:nvPr>
            <p:ph type="sldNum" sz="quarter" idx="11"/>
          </p:nvPr>
        </p:nvSpPr>
        <p:spPr/>
        <p:txBody>
          <a:bodyPr/>
          <a:lstStyle/>
          <a:p>
            <a:fld id="{FEC9E414-06B5-46EB-9ED1-1602F4A4BA10}" type="slidenum">
              <a:rPr lang="en-US" smtClean="0"/>
              <a:pPr/>
              <a:t>‹#›</a:t>
            </a:fld>
            <a:endParaRPr lang="en-US" dirty="0"/>
          </a:p>
        </p:txBody>
      </p:sp>
      <p:sp>
        <p:nvSpPr>
          <p:cNvPr id="12" name="Rectangle 11">
            <a:extLst>
              <a:ext uri="{FF2B5EF4-FFF2-40B4-BE49-F238E27FC236}">
                <a16:creationId xmlns:a16="http://schemas.microsoft.com/office/drawing/2014/main" id="{FBFF03CA-AB24-4810-B9A6-EC809A5F0FEB}"/>
              </a:ext>
            </a:extLst>
          </p:cNvPr>
          <p:cNvSpPr/>
          <p:nvPr userDrawn="1"/>
        </p:nvSpPr>
        <p:spPr>
          <a:xfrm>
            <a:off x="0" y="0"/>
            <a:ext cx="2444949" cy="6858000"/>
          </a:xfrm>
          <a:prstGeom prst="rect">
            <a:avLst/>
          </a:prstGeom>
          <a:solidFill>
            <a:srgbClr val="EB880E"/>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800" dirty="0"/>
          </a:p>
        </p:txBody>
      </p:sp>
      <p:sp>
        <p:nvSpPr>
          <p:cNvPr id="13" name="Flowchart: Manual Input 12">
            <a:extLst>
              <a:ext uri="{FF2B5EF4-FFF2-40B4-BE49-F238E27FC236}">
                <a16:creationId xmlns:a16="http://schemas.microsoft.com/office/drawing/2014/main" id="{AF420DB8-78A7-46B5-BCF4-0FC158DBF068}"/>
              </a:ext>
            </a:extLst>
          </p:cNvPr>
          <p:cNvSpPr/>
          <p:nvPr userDrawn="1"/>
        </p:nvSpPr>
        <p:spPr>
          <a:xfrm flipH="1">
            <a:off x="-5" y="4038600"/>
            <a:ext cx="2444950" cy="2819401"/>
          </a:xfrm>
          <a:prstGeom prst="flowChartManualInput">
            <a:avLst/>
          </a:prstGeom>
          <a:solidFill>
            <a:srgbClr val="F99C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6" name="Picture 15" descr="Text&#10;&#10;Description automatically generated">
            <a:extLst>
              <a:ext uri="{FF2B5EF4-FFF2-40B4-BE49-F238E27FC236}">
                <a16:creationId xmlns:a16="http://schemas.microsoft.com/office/drawing/2014/main" id="{D6719AB4-C3AB-433A-80C2-29E2F8683B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613" y="228600"/>
            <a:ext cx="1808321" cy="795164"/>
          </a:xfrm>
          <a:prstGeom prst="rect">
            <a:avLst/>
          </a:prstGeom>
        </p:spPr>
      </p:pic>
      <p:pic>
        <p:nvPicPr>
          <p:cNvPr id="17" name="Picture 16">
            <a:extLst>
              <a:ext uri="{FF2B5EF4-FFF2-40B4-BE49-F238E27FC236}">
                <a16:creationId xmlns:a16="http://schemas.microsoft.com/office/drawing/2014/main" id="{4A90D785-8179-44D8-A5EE-0919B493869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9910" y="6376516"/>
            <a:ext cx="1985016" cy="233651"/>
          </a:xfrm>
          <a:prstGeom prst="rect">
            <a:avLst/>
          </a:prstGeom>
        </p:spPr>
      </p:pic>
      <p:sp>
        <p:nvSpPr>
          <p:cNvPr id="18" name="TextBox 17">
            <a:extLst>
              <a:ext uri="{FF2B5EF4-FFF2-40B4-BE49-F238E27FC236}">
                <a16:creationId xmlns:a16="http://schemas.microsoft.com/office/drawing/2014/main" id="{01DF01C0-2147-42E1-BEF7-F122800F5AD4}"/>
              </a:ext>
            </a:extLst>
          </p:cNvPr>
          <p:cNvSpPr txBox="1"/>
          <p:nvPr userDrawn="1"/>
        </p:nvSpPr>
        <p:spPr>
          <a:xfrm>
            <a:off x="101601" y="6019800"/>
            <a:ext cx="2238479" cy="307777"/>
          </a:xfrm>
          <a:prstGeom prst="rect">
            <a:avLst/>
          </a:prstGeom>
          <a:noFill/>
        </p:spPr>
        <p:txBody>
          <a:bodyPr wrap="square" rtlCol="0">
            <a:spAutoFit/>
          </a:bodyPr>
          <a:lstStyle/>
          <a:p>
            <a:pPr algn="ctr"/>
            <a:r>
              <a:rPr lang="en-US" sz="1400" b="1" i="1" dirty="0">
                <a:solidFill>
                  <a:schemeClr val="bg1"/>
                </a:solidFill>
                <a:latin typeface="Arial" panose="020B0604020202020204" pitchFamily="34" charset="0"/>
                <a:cs typeface="Arial" panose="020B0604020202020204" pitchFamily="34" charset="0"/>
              </a:rPr>
              <a:t>www.realityworks.com</a:t>
            </a:r>
          </a:p>
        </p:txBody>
      </p:sp>
      <p:sp>
        <p:nvSpPr>
          <p:cNvPr id="21" name="Footer Placeholder 4">
            <a:extLst>
              <a:ext uri="{FF2B5EF4-FFF2-40B4-BE49-F238E27FC236}">
                <a16:creationId xmlns:a16="http://schemas.microsoft.com/office/drawing/2014/main" id="{5F5E8807-25B9-4F6C-8799-DD4E227E0636}"/>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lumMod val="65000"/>
                    <a:lumOff val="35000"/>
                  </a:schemeClr>
                </a:solidFill>
                <a:latin typeface="Arial" pitchFamily="34" charset="0"/>
                <a:cs typeface="Arial" pitchFamily="34" charset="0"/>
              </a:defRPr>
            </a:lvl1pPr>
          </a:lstStyle>
          <a:p>
            <a:r>
              <a:rPr lang="en-US" dirty="0"/>
              <a:t>&lt; Presentation title here &gt;</a:t>
            </a:r>
          </a:p>
        </p:txBody>
      </p:sp>
    </p:spTree>
    <p:extLst>
      <p:ext uri="{BB962C8B-B14F-4D97-AF65-F5344CB8AC3E}">
        <p14:creationId xmlns:p14="http://schemas.microsoft.com/office/powerpoint/2010/main" val="2563563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A5BA3C3-16A1-4AAC-B9E7-FFAB7339A015}"/>
              </a:ext>
            </a:extLst>
          </p:cNvPr>
          <p:cNvSpPr/>
          <p:nvPr userDrawn="1"/>
        </p:nvSpPr>
        <p:spPr>
          <a:xfrm>
            <a:off x="0" y="0"/>
            <a:ext cx="2444949" cy="6858000"/>
          </a:xfrm>
          <a:prstGeom prst="rect">
            <a:avLst/>
          </a:prstGeom>
          <a:solidFill>
            <a:srgbClr val="EB880E"/>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800" dirty="0"/>
          </a:p>
        </p:txBody>
      </p:sp>
      <p:sp>
        <p:nvSpPr>
          <p:cNvPr id="11" name="Flowchart: Manual Input 10">
            <a:extLst>
              <a:ext uri="{FF2B5EF4-FFF2-40B4-BE49-F238E27FC236}">
                <a16:creationId xmlns:a16="http://schemas.microsoft.com/office/drawing/2014/main" id="{C1BBF01C-4E40-4241-A7E1-9D6912857D3C}"/>
              </a:ext>
            </a:extLst>
          </p:cNvPr>
          <p:cNvSpPr/>
          <p:nvPr userDrawn="1"/>
        </p:nvSpPr>
        <p:spPr>
          <a:xfrm flipH="1">
            <a:off x="-5" y="4038600"/>
            <a:ext cx="2444950" cy="2819401"/>
          </a:xfrm>
          <a:prstGeom prst="flowChartManualInput">
            <a:avLst/>
          </a:prstGeom>
          <a:solidFill>
            <a:srgbClr val="F99C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Slide Number Placeholder 9"/>
          <p:cNvSpPr>
            <a:spLocks noGrp="1"/>
          </p:cNvSpPr>
          <p:nvPr>
            <p:ph type="sldNum" sz="quarter" idx="11"/>
          </p:nvPr>
        </p:nvSpPr>
        <p:spPr/>
        <p:txBody>
          <a:bodyPr/>
          <a:lstStyle/>
          <a:p>
            <a:fld id="{FEC9E414-06B5-46EB-9ED1-1602F4A4BA10}" type="slidenum">
              <a:rPr lang="en-US" smtClean="0"/>
              <a:pPr/>
              <a:t>‹#›</a:t>
            </a:fld>
            <a:endParaRPr lang="en-US" dirty="0"/>
          </a:p>
        </p:txBody>
      </p:sp>
      <p:sp>
        <p:nvSpPr>
          <p:cNvPr id="21" name="Footer Placeholder 4">
            <a:extLst>
              <a:ext uri="{FF2B5EF4-FFF2-40B4-BE49-F238E27FC236}">
                <a16:creationId xmlns:a16="http://schemas.microsoft.com/office/drawing/2014/main" id="{5F5E8807-25B9-4F6C-8799-DD4E227E0636}"/>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lumMod val="65000"/>
                    <a:lumOff val="35000"/>
                  </a:schemeClr>
                </a:solidFill>
                <a:latin typeface="Arial" pitchFamily="34" charset="0"/>
                <a:cs typeface="Arial" pitchFamily="34" charset="0"/>
              </a:defRPr>
            </a:lvl1pPr>
          </a:lstStyle>
          <a:p>
            <a:r>
              <a:rPr lang="en-US" dirty="0"/>
              <a:t>&lt; Presentation title here &gt;</a:t>
            </a:r>
          </a:p>
        </p:txBody>
      </p:sp>
      <p:sp>
        <p:nvSpPr>
          <p:cNvPr id="22" name="Title 1">
            <a:extLst>
              <a:ext uri="{FF2B5EF4-FFF2-40B4-BE49-F238E27FC236}">
                <a16:creationId xmlns:a16="http://schemas.microsoft.com/office/drawing/2014/main" id="{A2275477-665F-49D7-B2DB-578C4D52C050}"/>
              </a:ext>
            </a:extLst>
          </p:cNvPr>
          <p:cNvSpPr>
            <a:spLocks noGrp="1"/>
          </p:cNvSpPr>
          <p:nvPr>
            <p:ph type="title"/>
          </p:nvPr>
        </p:nvSpPr>
        <p:spPr>
          <a:xfrm>
            <a:off x="2946400" y="304800"/>
            <a:ext cx="8636000" cy="897701"/>
          </a:xfrm>
          <a:prstGeom prst="rect">
            <a:avLst/>
          </a:prstGeom>
        </p:spPr>
        <p:txBody>
          <a:bodyPr anchor="b"/>
          <a:lstStyle>
            <a:lvl1pPr algn="l">
              <a:defRPr sz="2000" b="1">
                <a:solidFill>
                  <a:schemeClr val="tx1"/>
                </a:solidFill>
                <a:effectLst/>
              </a:defRPr>
            </a:lvl1pPr>
          </a:lstStyle>
          <a:p>
            <a:r>
              <a:rPr lang="en-US" dirty="0"/>
              <a:t>Click to edit Master title style</a:t>
            </a:r>
          </a:p>
        </p:txBody>
      </p:sp>
      <p:sp>
        <p:nvSpPr>
          <p:cNvPr id="23" name="Text Placeholder 3">
            <a:extLst>
              <a:ext uri="{FF2B5EF4-FFF2-40B4-BE49-F238E27FC236}">
                <a16:creationId xmlns:a16="http://schemas.microsoft.com/office/drawing/2014/main" id="{D6821A9C-A9A6-4A60-83D9-64CFE892996F}"/>
              </a:ext>
            </a:extLst>
          </p:cNvPr>
          <p:cNvSpPr>
            <a:spLocks noGrp="1"/>
          </p:cNvSpPr>
          <p:nvPr>
            <p:ph type="body" sz="half" idx="2"/>
          </p:nvPr>
        </p:nvSpPr>
        <p:spPr>
          <a:xfrm>
            <a:off x="2946400" y="1295401"/>
            <a:ext cx="8636000" cy="4737095"/>
          </a:xfrm>
          <a:prstGeom prst="rect">
            <a:avLst/>
          </a:prstGeom>
        </p:spPr>
        <p:txBody>
          <a:bodyPr/>
          <a:lstStyle>
            <a:lvl1pPr marL="0" indent="0">
              <a:buNone/>
              <a:defRPr sz="1400">
                <a:solidFill>
                  <a:schemeClr val="tx1"/>
                </a:solidFill>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pic>
        <p:nvPicPr>
          <p:cNvPr id="34" name="Picture 33" descr="Text&#10;&#10;Description automatically generated">
            <a:extLst>
              <a:ext uri="{FF2B5EF4-FFF2-40B4-BE49-F238E27FC236}">
                <a16:creationId xmlns:a16="http://schemas.microsoft.com/office/drawing/2014/main" id="{C7D61C31-E155-4376-AE59-B4483F6C92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5613" y="228600"/>
            <a:ext cx="1808321" cy="795164"/>
          </a:xfrm>
          <a:prstGeom prst="rect">
            <a:avLst/>
          </a:prstGeom>
        </p:spPr>
      </p:pic>
      <p:pic>
        <p:nvPicPr>
          <p:cNvPr id="35" name="Picture 34">
            <a:extLst>
              <a:ext uri="{FF2B5EF4-FFF2-40B4-BE49-F238E27FC236}">
                <a16:creationId xmlns:a16="http://schemas.microsoft.com/office/drawing/2014/main" id="{0E789110-231D-435F-B79B-7408980F95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9910" y="6376516"/>
            <a:ext cx="1985016" cy="233651"/>
          </a:xfrm>
          <a:prstGeom prst="rect">
            <a:avLst/>
          </a:prstGeom>
        </p:spPr>
      </p:pic>
      <p:sp>
        <p:nvSpPr>
          <p:cNvPr id="36" name="TextBox 35">
            <a:extLst>
              <a:ext uri="{FF2B5EF4-FFF2-40B4-BE49-F238E27FC236}">
                <a16:creationId xmlns:a16="http://schemas.microsoft.com/office/drawing/2014/main" id="{AD3D1007-C3FA-41D9-99B9-0E5DE0518607}"/>
              </a:ext>
            </a:extLst>
          </p:cNvPr>
          <p:cNvSpPr txBox="1"/>
          <p:nvPr userDrawn="1"/>
        </p:nvSpPr>
        <p:spPr>
          <a:xfrm>
            <a:off x="101601" y="6019800"/>
            <a:ext cx="2238479" cy="307777"/>
          </a:xfrm>
          <a:prstGeom prst="rect">
            <a:avLst/>
          </a:prstGeom>
          <a:noFill/>
        </p:spPr>
        <p:txBody>
          <a:bodyPr wrap="square" rtlCol="0">
            <a:spAutoFit/>
          </a:bodyPr>
          <a:lstStyle/>
          <a:p>
            <a:pPr algn="ctr"/>
            <a:r>
              <a:rPr lang="en-US" sz="1400" b="1" i="1" dirty="0">
                <a:solidFill>
                  <a:schemeClr val="bg1"/>
                </a:solidFill>
                <a:latin typeface="Arial" panose="020B0604020202020204" pitchFamily="34" charset="0"/>
                <a:cs typeface="Arial" panose="020B0604020202020204" pitchFamily="34" charset="0"/>
              </a:rPr>
              <a:t>www.realityworks.com</a:t>
            </a:r>
          </a:p>
        </p:txBody>
      </p:sp>
    </p:spTree>
    <p:extLst>
      <p:ext uri="{BB962C8B-B14F-4D97-AF65-F5344CB8AC3E}">
        <p14:creationId xmlns:p14="http://schemas.microsoft.com/office/powerpoint/2010/main" val="3161696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Slide Number Placeholder 9"/>
          <p:cNvSpPr>
            <a:spLocks noGrp="1"/>
          </p:cNvSpPr>
          <p:nvPr>
            <p:ph type="sldNum" sz="quarter" idx="11"/>
          </p:nvPr>
        </p:nvSpPr>
        <p:spPr/>
        <p:txBody>
          <a:bodyPr/>
          <a:lstStyle/>
          <a:p>
            <a:fld id="{FEC9E414-06B5-46EB-9ED1-1602F4A4BA10}" type="slidenum">
              <a:rPr lang="en-US" smtClean="0"/>
              <a:pPr/>
              <a:t>‹#›</a:t>
            </a:fld>
            <a:endParaRPr lang="en-US" dirty="0"/>
          </a:p>
        </p:txBody>
      </p:sp>
      <p:sp>
        <p:nvSpPr>
          <p:cNvPr id="4" name="Footer Placeholder 4">
            <a:extLst>
              <a:ext uri="{FF2B5EF4-FFF2-40B4-BE49-F238E27FC236}">
                <a16:creationId xmlns:a16="http://schemas.microsoft.com/office/drawing/2014/main" id="{942D1508-E523-4C75-BE77-810186A4E3BD}"/>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lumMod val="65000"/>
                    <a:lumOff val="35000"/>
                  </a:schemeClr>
                </a:solidFill>
                <a:latin typeface="Arial" pitchFamily="34" charset="0"/>
                <a:cs typeface="Arial" pitchFamily="34" charset="0"/>
              </a:defRPr>
            </a:lvl1pPr>
          </a:lstStyle>
          <a:p>
            <a:r>
              <a:rPr lang="en-US" dirty="0"/>
              <a:t>&lt; Presentation title here &gt;</a:t>
            </a:r>
          </a:p>
        </p:txBody>
      </p:sp>
      <p:sp>
        <p:nvSpPr>
          <p:cNvPr id="11" name="Flowchart: Manual Input 10">
            <a:extLst>
              <a:ext uri="{FF2B5EF4-FFF2-40B4-BE49-F238E27FC236}">
                <a16:creationId xmlns:a16="http://schemas.microsoft.com/office/drawing/2014/main" id="{B5770BDB-082E-43DC-9710-76164FF44307}"/>
              </a:ext>
            </a:extLst>
          </p:cNvPr>
          <p:cNvSpPr/>
          <p:nvPr userDrawn="1"/>
        </p:nvSpPr>
        <p:spPr>
          <a:xfrm rot="10800000" flipH="1">
            <a:off x="0" y="-4"/>
            <a:ext cx="2438400" cy="1676404"/>
          </a:xfrm>
          <a:prstGeom prst="flowChartManualInput">
            <a:avLst/>
          </a:prstGeom>
          <a:solidFill>
            <a:srgbClr val="EB88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Picture 4" descr="Text&#10;&#10;Description automatically generated with medium confidence">
            <a:extLst>
              <a:ext uri="{FF2B5EF4-FFF2-40B4-BE49-F238E27FC236}">
                <a16:creationId xmlns:a16="http://schemas.microsoft.com/office/drawing/2014/main" id="{C639FC49-B4E3-4704-8ADB-CAC9803DC3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7505" y="232234"/>
            <a:ext cx="1826429" cy="810378"/>
          </a:xfrm>
          <a:prstGeom prst="rect">
            <a:avLst/>
          </a:prstGeom>
        </p:spPr>
      </p:pic>
    </p:spTree>
    <p:extLst>
      <p:ext uri="{BB962C8B-B14F-4D97-AF65-F5344CB8AC3E}">
        <p14:creationId xmlns:p14="http://schemas.microsoft.com/office/powerpoint/2010/main" val="1113699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0" name="Slide Number Placeholder 9"/>
          <p:cNvSpPr>
            <a:spLocks noGrp="1"/>
          </p:cNvSpPr>
          <p:nvPr>
            <p:ph type="sldNum" sz="quarter" idx="11"/>
          </p:nvPr>
        </p:nvSpPr>
        <p:spPr/>
        <p:txBody>
          <a:bodyPr/>
          <a:lstStyle/>
          <a:p>
            <a:fld id="{FEC9E414-06B5-46EB-9ED1-1602F4A4BA10}" type="slidenum">
              <a:rPr lang="en-US" smtClean="0"/>
              <a:pPr/>
              <a:t>‹#›</a:t>
            </a:fld>
            <a:endParaRPr lang="en-US" dirty="0"/>
          </a:p>
        </p:txBody>
      </p:sp>
      <p:sp>
        <p:nvSpPr>
          <p:cNvPr id="4" name="Footer Placeholder 4">
            <a:extLst>
              <a:ext uri="{FF2B5EF4-FFF2-40B4-BE49-F238E27FC236}">
                <a16:creationId xmlns:a16="http://schemas.microsoft.com/office/drawing/2014/main" id="{942D1508-E523-4C75-BE77-810186A4E3BD}"/>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lumMod val="65000"/>
                    <a:lumOff val="35000"/>
                  </a:schemeClr>
                </a:solidFill>
                <a:latin typeface="Arial" pitchFamily="34" charset="0"/>
                <a:cs typeface="Arial" pitchFamily="34" charset="0"/>
              </a:defRPr>
            </a:lvl1pPr>
          </a:lstStyle>
          <a:p>
            <a:r>
              <a:rPr lang="en-US" dirty="0"/>
              <a:t>&lt; Presentation title here &gt;</a:t>
            </a:r>
          </a:p>
        </p:txBody>
      </p:sp>
      <p:sp>
        <p:nvSpPr>
          <p:cNvPr id="16" name="Title 1">
            <a:extLst>
              <a:ext uri="{FF2B5EF4-FFF2-40B4-BE49-F238E27FC236}">
                <a16:creationId xmlns:a16="http://schemas.microsoft.com/office/drawing/2014/main" id="{3EA271BA-2A70-42A7-BE62-5DCDB2E08F51}"/>
              </a:ext>
            </a:extLst>
          </p:cNvPr>
          <p:cNvSpPr>
            <a:spLocks noGrp="1"/>
          </p:cNvSpPr>
          <p:nvPr>
            <p:ph type="title"/>
          </p:nvPr>
        </p:nvSpPr>
        <p:spPr>
          <a:xfrm>
            <a:off x="2946400" y="304800"/>
            <a:ext cx="8636000" cy="897701"/>
          </a:xfrm>
          <a:prstGeom prst="rect">
            <a:avLst/>
          </a:prstGeom>
        </p:spPr>
        <p:txBody>
          <a:bodyPr anchor="b"/>
          <a:lstStyle>
            <a:lvl1pPr algn="l">
              <a:defRPr sz="2000" b="1">
                <a:solidFill>
                  <a:schemeClr val="tx1"/>
                </a:solidFill>
                <a:effectLst/>
              </a:defRPr>
            </a:lvl1pPr>
          </a:lstStyle>
          <a:p>
            <a:r>
              <a:rPr lang="en-US" dirty="0"/>
              <a:t>Click to edit Master title style</a:t>
            </a:r>
          </a:p>
        </p:txBody>
      </p:sp>
      <p:sp>
        <p:nvSpPr>
          <p:cNvPr id="17" name="Text Placeholder 3">
            <a:extLst>
              <a:ext uri="{FF2B5EF4-FFF2-40B4-BE49-F238E27FC236}">
                <a16:creationId xmlns:a16="http://schemas.microsoft.com/office/drawing/2014/main" id="{64CAA729-D5F8-43F9-AF6F-97F3530B0479}"/>
              </a:ext>
            </a:extLst>
          </p:cNvPr>
          <p:cNvSpPr>
            <a:spLocks noGrp="1"/>
          </p:cNvSpPr>
          <p:nvPr>
            <p:ph type="body" sz="half" idx="2"/>
          </p:nvPr>
        </p:nvSpPr>
        <p:spPr>
          <a:xfrm>
            <a:off x="2946400" y="1295401"/>
            <a:ext cx="8636000" cy="4737095"/>
          </a:xfrm>
          <a:prstGeom prst="rect">
            <a:avLst/>
          </a:prstGeom>
        </p:spPr>
        <p:txBody>
          <a:bodyPr/>
          <a:lstStyle>
            <a:lvl1pPr marL="0" indent="0">
              <a:buNone/>
              <a:defRPr sz="1400">
                <a:solidFill>
                  <a:schemeClr val="tx1"/>
                </a:solidFill>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9" name="Flowchart: Manual Input 8">
            <a:extLst>
              <a:ext uri="{FF2B5EF4-FFF2-40B4-BE49-F238E27FC236}">
                <a16:creationId xmlns:a16="http://schemas.microsoft.com/office/drawing/2014/main" id="{81809248-25F8-4443-83BF-D4018D82F4E6}"/>
              </a:ext>
            </a:extLst>
          </p:cNvPr>
          <p:cNvSpPr/>
          <p:nvPr userDrawn="1"/>
        </p:nvSpPr>
        <p:spPr>
          <a:xfrm rot="10800000" flipH="1">
            <a:off x="0" y="-4"/>
            <a:ext cx="2438400" cy="1676404"/>
          </a:xfrm>
          <a:prstGeom prst="flowChartManualInput">
            <a:avLst/>
          </a:prstGeom>
          <a:solidFill>
            <a:srgbClr val="EB88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descr="Text&#10;&#10;Description automatically generated with medium confidence">
            <a:extLst>
              <a:ext uri="{FF2B5EF4-FFF2-40B4-BE49-F238E27FC236}">
                <a16:creationId xmlns:a16="http://schemas.microsoft.com/office/drawing/2014/main" id="{59FD2FC7-23CA-4133-AEDC-7278AA59F7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7505" y="232234"/>
            <a:ext cx="1826429" cy="810378"/>
          </a:xfrm>
          <a:prstGeom prst="rect">
            <a:avLst/>
          </a:prstGeom>
        </p:spPr>
      </p:pic>
    </p:spTree>
    <p:extLst>
      <p:ext uri="{BB962C8B-B14F-4D97-AF65-F5344CB8AC3E}">
        <p14:creationId xmlns:p14="http://schemas.microsoft.com/office/powerpoint/2010/main" val="213170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Rectangle 1"/>
          <p:cNvSpPr/>
          <p:nvPr userDrawn="1"/>
        </p:nvSpPr>
        <p:spPr>
          <a:xfrm rot="10800000" flipV="1">
            <a:off x="0" y="6096000"/>
            <a:ext cx="12192000" cy="762000"/>
          </a:xfrm>
          <a:prstGeom prst="rect">
            <a:avLst/>
          </a:prstGeom>
          <a:solidFill>
            <a:srgbClr val="EF8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Slide Number Placeholder 9"/>
          <p:cNvSpPr>
            <a:spLocks noGrp="1"/>
          </p:cNvSpPr>
          <p:nvPr>
            <p:ph type="sldNum" sz="quarter" idx="11"/>
          </p:nvPr>
        </p:nvSpPr>
        <p:spPr/>
        <p:txBody>
          <a:bodyPr/>
          <a:lstStyle>
            <a:lvl1pPr>
              <a:defRPr>
                <a:solidFill>
                  <a:schemeClr val="bg1"/>
                </a:solidFill>
              </a:defRPr>
            </a:lvl1pPr>
          </a:lstStyle>
          <a:p>
            <a:fld id="{FEC9E414-06B5-46EB-9ED1-1602F4A4BA10}" type="slidenum">
              <a:rPr lang="en-US" smtClean="0"/>
              <a:pPr/>
              <a:t>‹#›</a:t>
            </a:fld>
            <a:endParaRPr lang="en-US" dirty="0"/>
          </a:p>
        </p:txBody>
      </p:sp>
      <p:sp>
        <p:nvSpPr>
          <p:cNvPr id="13" name="Footer Placeholder 4">
            <a:extLst>
              <a:ext uri="{FF2B5EF4-FFF2-40B4-BE49-F238E27FC236}">
                <a16:creationId xmlns:a16="http://schemas.microsoft.com/office/drawing/2014/main" id="{AA428CD9-A757-4520-96A7-6C54B0E3D892}"/>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bg1"/>
                </a:solidFill>
                <a:latin typeface="Arial" pitchFamily="34" charset="0"/>
                <a:cs typeface="Arial" pitchFamily="34" charset="0"/>
              </a:defRPr>
            </a:lvl1pPr>
          </a:lstStyle>
          <a:p>
            <a:r>
              <a:rPr lang="en-US" dirty="0"/>
              <a:t>&lt; Presentation title here &gt;</a:t>
            </a:r>
          </a:p>
        </p:txBody>
      </p:sp>
      <p:pic>
        <p:nvPicPr>
          <p:cNvPr id="14" name="Picture 13">
            <a:extLst>
              <a:ext uri="{FF2B5EF4-FFF2-40B4-BE49-F238E27FC236}">
                <a16:creationId xmlns:a16="http://schemas.microsoft.com/office/drawing/2014/main" id="{7F360A0D-6D75-4E4D-9C73-48FBCB49C70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6258943"/>
            <a:ext cx="1400000" cy="408000"/>
          </a:xfrm>
          <a:prstGeom prst="rect">
            <a:avLst/>
          </a:prstGeom>
        </p:spPr>
      </p:pic>
    </p:spTree>
    <p:extLst>
      <p:ext uri="{BB962C8B-B14F-4D97-AF65-F5344CB8AC3E}">
        <p14:creationId xmlns:p14="http://schemas.microsoft.com/office/powerpoint/2010/main" val="2877115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rot="10800000" flipV="1">
            <a:off x="0" y="6096000"/>
            <a:ext cx="12192000" cy="762000"/>
          </a:xfrm>
          <a:prstGeom prst="rect">
            <a:avLst/>
          </a:prstGeom>
          <a:solidFill>
            <a:srgbClr val="EF8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Slide Number Placeholder 9"/>
          <p:cNvSpPr>
            <a:spLocks noGrp="1"/>
          </p:cNvSpPr>
          <p:nvPr>
            <p:ph type="sldNum" sz="quarter" idx="11"/>
          </p:nvPr>
        </p:nvSpPr>
        <p:spPr/>
        <p:txBody>
          <a:bodyPr/>
          <a:lstStyle>
            <a:lvl1pPr>
              <a:defRPr>
                <a:solidFill>
                  <a:schemeClr val="bg1"/>
                </a:solidFill>
              </a:defRPr>
            </a:lvl1pPr>
          </a:lstStyle>
          <a:p>
            <a:fld id="{FEC9E414-06B5-46EB-9ED1-1602F4A4BA10}" type="slidenum">
              <a:rPr lang="en-US" smtClean="0"/>
              <a:pPr/>
              <a:t>‹#›</a:t>
            </a:fld>
            <a:endParaRPr lang="en-US" dirty="0"/>
          </a:p>
        </p:txBody>
      </p:sp>
      <p:sp>
        <p:nvSpPr>
          <p:cNvPr id="13" name="Footer Placeholder 4">
            <a:extLst>
              <a:ext uri="{FF2B5EF4-FFF2-40B4-BE49-F238E27FC236}">
                <a16:creationId xmlns:a16="http://schemas.microsoft.com/office/drawing/2014/main" id="{AA428CD9-A757-4520-96A7-6C54B0E3D892}"/>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bg1"/>
                </a:solidFill>
                <a:latin typeface="Arial" pitchFamily="34" charset="0"/>
                <a:cs typeface="Arial" pitchFamily="34" charset="0"/>
              </a:defRPr>
            </a:lvl1pPr>
          </a:lstStyle>
          <a:p>
            <a:r>
              <a:rPr lang="en-US" dirty="0"/>
              <a:t>&lt; Presentation title here &gt;</a:t>
            </a:r>
          </a:p>
        </p:txBody>
      </p:sp>
      <p:sp>
        <p:nvSpPr>
          <p:cNvPr id="16" name="Title 1">
            <a:extLst>
              <a:ext uri="{FF2B5EF4-FFF2-40B4-BE49-F238E27FC236}">
                <a16:creationId xmlns:a16="http://schemas.microsoft.com/office/drawing/2014/main" id="{A21618FB-B36A-4172-9F42-1DDFD582E184}"/>
              </a:ext>
            </a:extLst>
          </p:cNvPr>
          <p:cNvSpPr>
            <a:spLocks noGrp="1"/>
          </p:cNvSpPr>
          <p:nvPr>
            <p:ph type="title"/>
          </p:nvPr>
        </p:nvSpPr>
        <p:spPr>
          <a:xfrm>
            <a:off x="609600" y="579437"/>
            <a:ext cx="10972800" cy="1121834"/>
          </a:xfrm>
          <a:prstGeom prst="rect">
            <a:avLst/>
          </a:prstGeom>
        </p:spPr>
        <p:txBody>
          <a:bodyPr/>
          <a:lstStyle>
            <a:lvl1pPr>
              <a:defRPr>
                <a:solidFill>
                  <a:schemeClr val="tx1"/>
                </a:solidFill>
                <a:effectLst/>
              </a:defRPr>
            </a:lvl1pPr>
          </a:lstStyle>
          <a:p>
            <a:r>
              <a:rPr lang="en-US" dirty="0"/>
              <a:t>Click to edit Master title style</a:t>
            </a:r>
          </a:p>
        </p:txBody>
      </p:sp>
      <p:sp>
        <p:nvSpPr>
          <p:cNvPr id="17" name="Content Placeholder 2">
            <a:extLst>
              <a:ext uri="{FF2B5EF4-FFF2-40B4-BE49-F238E27FC236}">
                <a16:creationId xmlns:a16="http://schemas.microsoft.com/office/drawing/2014/main" id="{6CA1DCC1-C0C8-484F-B1B9-30CE7F7B18B2}"/>
              </a:ext>
            </a:extLst>
          </p:cNvPr>
          <p:cNvSpPr>
            <a:spLocks noGrp="1"/>
          </p:cNvSpPr>
          <p:nvPr>
            <p:ph idx="1"/>
          </p:nvPr>
        </p:nvSpPr>
        <p:spPr>
          <a:xfrm>
            <a:off x="609600" y="1828800"/>
            <a:ext cx="10972800" cy="3962400"/>
          </a:xfrm>
          <a:prstGeom prst="rect">
            <a:avLst/>
          </a:prstGeom>
        </p:spPr>
        <p:txBody>
          <a:bodyPr/>
          <a:lstStyle>
            <a:lvl1pPr>
              <a:defRPr>
                <a:solidFill>
                  <a:schemeClr val="tx1"/>
                </a:solidFill>
                <a:effectLst/>
              </a:defRPr>
            </a:lvl1pPr>
            <a:lvl2pPr>
              <a:defRPr>
                <a:solidFill>
                  <a:schemeClr val="tx1"/>
                </a:solidFill>
                <a:effectLst/>
              </a:defRPr>
            </a:lvl2pPr>
            <a:lvl3pPr>
              <a:defRPr>
                <a:solidFill>
                  <a:schemeClr val="tx1"/>
                </a:solidFill>
                <a:effectLst/>
              </a:defRPr>
            </a:lvl3pPr>
            <a:lvl4pPr>
              <a:defRPr>
                <a:solidFill>
                  <a:schemeClr val="tx1"/>
                </a:solidFill>
                <a:effectLst/>
              </a:defRPr>
            </a:lvl4pPr>
            <a:lvl5pPr>
              <a:defRPr>
                <a:solidFill>
                  <a:schemeClr val="tx1"/>
                </a:solidFill>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A6A7FA72-5D45-4A40-AB6C-68799F6B526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6258943"/>
            <a:ext cx="1400000" cy="408000"/>
          </a:xfrm>
          <a:prstGeom prst="rect">
            <a:avLst/>
          </a:prstGeom>
        </p:spPr>
      </p:pic>
    </p:spTree>
    <p:extLst>
      <p:ext uri="{BB962C8B-B14F-4D97-AF65-F5344CB8AC3E}">
        <p14:creationId xmlns:p14="http://schemas.microsoft.com/office/powerpoint/2010/main" val="2081569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579437"/>
            <a:ext cx="10972800" cy="1121834"/>
          </a:xfrm>
          <a:prstGeom prst="rect">
            <a:avLst/>
          </a:prstGeom>
        </p:spPr>
        <p:txBody>
          <a:bodyPr/>
          <a:lstStyle>
            <a:lvl1pPr>
              <a:defRPr>
                <a:solidFill>
                  <a:schemeClr val="tx1"/>
                </a:solidFill>
                <a:effectLst/>
              </a:defRPr>
            </a:lvl1pPr>
          </a:lstStyle>
          <a:p>
            <a:r>
              <a:rPr lang="en-US" dirty="0"/>
              <a:t>Click to edit Master title style</a:t>
            </a:r>
          </a:p>
        </p:txBody>
      </p:sp>
      <p:sp>
        <p:nvSpPr>
          <p:cNvPr id="3" name="Content Placeholder 2"/>
          <p:cNvSpPr>
            <a:spLocks noGrp="1"/>
          </p:cNvSpPr>
          <p:nvPr>
            <p:ph idx="1"/>
          </p:nvPr>
        </p:nvSpPr>
        <p:spPr>
          <a:xfrm>
            <a:off x="609600" y="1828800"/>
            <a:ext cx="10972800" cy="3962400"/>
          </a:xfrm>
          <a:prstGeom prst="rect">
            <a:avLst/>
          </a:prstGeom>
        </p:spPr>
        <p:txBody>
          <a:bodyPr/>
          <a:lstStyle>
            <a:lvl1pPr>
              <a:defRPr>
                <a:solidFill>
                  <a:schemeClr val="tx1"/>
                </a:solidFill>
                <a:effectLst/>
              </a:defRPr>
            </a:lvl1pPr>
            <a:lvl2pPr>
              <a:defRPr>
                <a:solidFill>
                  <a:schemeClr val="tx1"/>
                </a:solidFill>
                <a:effectLst/>
              </a:defRPr>
            </a:lvl2pPr>
            <a:lvl3pPr>
              <a:defRPr>
                <a:solidFill>
                  <a:schemeClr val="tx1"/>
                </a:solidFill>
                <a:effectLst/>
              </a:defRPr>
            </a:lvl3pPr>
            <a:lvl4pPr>
              <a:defRPr>
                <a:solidFill>
                  <a:schemeClr val="tx1"/>
                </a:solidFill>
                <a:effectLst/>
              </a:defRPr>
            </a:lvl4pPr>
            <a:lvl5pPr>
              <a:defRPr>
                <a:solidFill>
                  <a:schemeClr val="tx1"/>
                </a:solidFill>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FEC9E414-06B5-46EB-9ED1-1602F4A4BA10}" type="slidenum">
              <a:rPr lang="en-US" smtClean="0"/>
              <a:pPr/>
              <a:t>‹#›</a:t>
            </a:fld>
            <a:endParaRPr lang="en-US" dirty="0"/>
          </a:p>
        </p:txBody>
      </p:sp>
      <p:sp>
        <p:nvSpPr>
          <p:cNvPr id="7" name="Footer Placeholder 4">
            <a:extLst>
              <a:ext uri="{FF2B5EF4-FFF2-40B4-BE49-F238E27FC236}">
                <a16:creationId xmlns:a16="http://schemas.microsoft.com/office/drawing/2014/main" id="{7107AAAD-10F4-4D35-AECB-D4A33B413599}"/>
              </a:ext>
            </a:extLst>
          </p:cNvPr>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solidFill>
                <a:latin typeface="Arial" pitchFamily="34" charset="0"/>
                <a:cs typeface="Arial" pitchFamily="34" charset="0"/>
              </a:defRPr>
            </a:lvl1pPr>
          </a:lstStyle>
          <a:p>
            <a:r>
              <a:rPr lang="en-US" dirty="0"/>
              <a:t>&lt; Presentation title here &gt;</a:t>
            </a:r>
          </a:p>
        </p:txBody>
      </p:sp>
      <p:pic>
        <p:nvPicPr>
          <p:cNvPr id="9" name="Picture 8" descr="A picture containing text, sign, dark&#10;&#10;Description automatically generated">
            <a:extLst>
              <a:ext uri="{FF2B5EF4-FFF2-40B4-BE49-F238E27FC236}">
                <a16:creationId xmlns:a16="http://schemas.microsoft.com/office/drawing/2014/main" id="{AF6D5DD7-CDA9-4943-8CAE-3747F3858C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6257726"/>
            <a:ext cx="1399218" cy="409012"/>
          </a:xfrm>
          <a:prstGeom prst="rect">
            <a:avLst/>
          </a:prstGeom>
        </p:spPr>
      </p:pic>
    </p:spTree>
    <p:extLst>
      <p:ext uri="{BB962C8B-B14F-4D97-AF65-F5344CB8AC3E}">
        <p14:creationId xmlns:p14="http://schemas.microsoft.com/office/powerpoint/2010/main" val="3322155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736641" y="6324601"/>
            <a:ext cx="4718719" cy="365125"/>
          </a:xfrm>
          <a:prstGeom prst="rect">
            <a:avLst/>
          </a:prstGeom>
        </p:spPr>
        <p:txBody>
          <a:bodyPr vert="horz" lIns="91440" tIns="45720" rIns="91440" bIns="45720" rtlCol="0" anchor="ctr"/>
          <a:lstStyle>
            <a:lvl1pPr algn="ctr">
              <a:defRPr sz="1400" b="1" i="1">
                <a:solidFill>
                  <a:schemeClr val="tx1">
                    <a:lumMod val="65000"/>
                    <a:lumOff val="35000"/>
                  </a:schemeClr>
                </a:solidFill>
                <a:latin typeface="Arial" pitchFamily="34" charset="0"/>
                <a:cs typeface="Arial" pitchFamily="34" charset="0"/>
              </a:defRPr>
            </a:lvl1pPr>
          </a:lstStyle>
          <a:p>
            <a:r>
              <a:rPr lang="en-US" dirty="0"/>
              <a:t>&lt; Presentation title here &gt;</a:t>
            </a:r>
          </a:p>
        </p:txBody>
      </p:sp>
      <p:sp>
        <p:nvSpPr>
          <p:cNvPr id="6" name="Slide Number Placeholder 5"/>
          <p:cNvSpPr>
            <a:spLocks noGrp="1"/>
          </p:cNvSpPr>
          <p:nvPr>
            <p:ph type="sldNum" sz="quarter" idx="4"/>
          </p:nvPr>
        </p:nvSpPr>
        <p:spPr>
          <a:xfrm>
            <a:off x="10261600" y="6320807"/>
            <a:ext cx="1117600" cy="365125"/>
          </a:xfrm>
          <a:prstGeom prst="rect">
            <a:avLst/>
          </a:prstGeom>
        </p:spPr>
        <p:txBody>
          <a:bodyPr vert="horz" lIns="91440" tIns="45720" rIns="91440" bIns="45720" rtlCol="0" anchor="ctr"/>
          <a:lstStyle>
            <a:lvl1pPr algn="ctr">
              <a:defRPr sz="1000" b="0">
                <a:solidFill>
                  <a:schemeClr val="tx1">
                    <a:lumMod val="65000"/>
                    <a:lumOff val="35000"/>
                  </a:schemeClr>
                </a:solidFill>
                <a:latin typeface="Arial" pitchFamily="34" charset="0"/>
                <a:cs typeface="Arial" pitchFamily="34" charset="0"/>
              </a:defRPr>
            </a:lvl1pPr>
          </a:lstStyle>
          <a:p>
            <a:fld id="{FEC9E414-06B5-46EB-9ED1-1602F4A4BA10}" type="slidenum">
              <a:rPr lang="en-US" smtClean="0"/>
              <a:pPr/>
              <a:t>‹#›</a:t>
            </a:fld>
            <a:endParaRPr lang="en-US" dirty="0"/>
          </a:p>
        </p:txBody>
      </p:sp>
    </p:spTree>
    <p:extLst>
      <p:ext uri="{BB962C8B-B14F-4D97-AF65-F5344CB8AC3E}">
        <p14:creationId xmlns:p14="http://schemas.microsoft.com/office/powerpoint/2010/main" val="484441009"/>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71" r:id="rId3"/>
    <p:sldLayoutId id="2147483670" r:id="rId4"/>
    <p:sldLayoutId id="2147483668" r:id="rId5"/>
    <p:sldLayoutId id="2147483672" r:id="rId6"/>
    <p:sldLayoutId id="2147483667" r:id="rId7"/>
    <p:sldLayoutId id="2147483673" r:id="rId8"/>
    <p:sldLayoutId id="2147483663" r:id="rId9"/>
    <p:sldLayoutId id="2147483653" r:id="rId10"/>
    <p:sldLayoutId id="2147483662" r:id="rId11"/>
    <p:sldLayoutId id="2147483660" r:id="rId12"/>
    <p:sldLayoutId id="2147483661" r:id="rId13"/>
  </p:sldLayoutIdLst>
  <p:hf hdr="0" dt="0"/>
  <p:txStyles>
    <p:titleStyle>
      <a:lvl1pPr algn="ctr" defTabSz="914400" rtl="0" eaLnBrk="1" latinLnBrk="0" hangingPunct="1">
        <a:spcBef>
          <a:spcPct val="0"/>
        </a:spcBef>
        <a:buNone/>
        <a:defRPr sz="4400" b="1" kern="1200">
          <a:solidFill>
            <a:schemeClr val="bg1"/>
          </a:solidFill>
          <a:effectLst>
            <a:outerShdw blurRad="50800" dist="38100" dir="2700000" algn="tl" rotWithShape="0">
              <a:prstClr val="black"/>
            </a:outerShdw>
          </a:effectLst>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elizabethraff.com/2016/07/04/power-handshake-2/"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hyperlink" Target="https://www.realityworks.com/blog/12-easy-entrepreneurship-activities-for-any-class-plus-3-free-lessons/" TargetMode="External"/><Relationship Id="rId5" Type="http://schemas.openxmlformats.org/officeDocument/2006/relationships/hyperlink" Target="https://www.realityworks.com/soft-skills-implementation/" TargetMode="External"/><Relationship Id="rId4" Type="http://schemas.openxmlformats.org/officeDocument/2006/relationships/hyperlink" Target="https://www.realityworks.com/resources/realityworks-interactive-posters/"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4D052CA-6AC4-4EB0-A184-3298B3B15B9C}"/>
              </a:ext>
            </a:extLst>
          </p:cNvPr>
          <p:cNvSpPr>
            <a:spLocks noGrp="1"/>
          </p:cNvSpPr>
          <p:nvPr>
            <p:ph type="sldNum" sz="quarter" idx="11"/>
          </p:nvPr>
        </p:nvSpPr>
        <p:spPr/>
        <p:txBody>
          <a:bodyPr/>
          <a:lstStyle/>
          <a:p>
            <a:fld id="{FEC9E414-06B5-46EB-9ED1-1602F4A4BA10}" type="slidenum">
              <a:rPr lang="en-US" smtClean="0"/>
              <a:pPr/>
              <a:t>1</a:t>
            </a:fld>
            <a:endParaRPr lang="en-US" dirty="0"/>
          </a:p>
        </p:txBody>
      </p:sp>
    </p:spTree>
    <p:extLst>
      <p:ext uri="{BB962C8B-B14F-4D97-AF65-F5344CB8AC3E}">
        <p14:creationId xmlns:p14="http://schemas.microsoft.com/office/powerpoint/2010/main" val="2572565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4EF8E0-3F12-424B-8054-9AB4E400D8DF}"/>
              </a:ext>
            </a:extLst>
          </p:cNvPr>
          <p:cNvSpPr>
            <a:spLocks noGrp="1"/>
          </p:cNvSpPr>
          <p:nvPr>
            <p:ph type="title"/>
          </p:nvPr>
        </p:nvSpPr>
        <p:spPr>
          <a:xfrm>
            <a:off x="810000" y="447188"/>
            <a:ext cx="10571998" cy="970450"/>
          </a:xfrm>
        </p:spPr>
        <p:txBody>
          <a:bodyPr>
            <a:noAutofit/>
          </a:bodyPr>
          <a:lstStyle/>
          <a:p>
            <a:r>
              <a:rPr lang="en-US" dirty="0"/>
              <a:t>TIP: Assign group work </a:t>
            </a:r>
            <a:br>
              <a:rPr lang="en-US" dirty="0"/>
            </a:br>
            <a:r>
              <a:rPr lang="en-US" dirty="0"/>
              <a:t>to foster teamwork</a:t>
            </a:r>
          </a:p>
        </p:txBody>
      </p:sp>
      <p:pic>
        <p:nvPicPr>
          <p:cNvPr id="6" name="Picture 5" descr="A person wearing glasses&#10;&#10;Description automatically generated with medium confidence">
            <a:extLst>
              <a:ext uri="{FF2B5EF4-FFF2-40B4-BE49-F238E27FC236}">
                <a16:creationId xmlns:a16="http://schemas.microsoft.com/office/drawing/2014/main" id="{C0C69777-D402-499F-B333-5AA61FBE6D8A}"/>
              </a:ext>
            </a:extLst>
          </p:cNvPr>
          <p:cNvPicPr>
            <a:picLocks noChangeAspect="1"/>
          </p:cNvPicPr>
          <p:nvPr/>
        </p:nvPicPr>
        <p:blipFill rotWithShape="1">
          <a:blip r:embed="rId3"/>
          <a:srcRect l="23430" r="28799" b="-1"/>
          <a:stretch/>
        </p:blipFill>
        <p:spPr>
          <a:xfrm>
            <a:off x="1219200" y="2209800"/>
            <a:ext cx="2913062" cy="3628362"/>
          </a:xfrm>
          <a:prstGeom prst="roundRect">
            <a:avLst>
              <a:gd name="adj" fmla="val 3876"/>
            </a:avLst>
          </a:prstGeom>
          <a:ln>
            <a:solidFill>
              <a:schemeClr val="accent1"/>
            </a:solidFill>
          </a:ln>
          <a:effectLst/>
        </p:spPr>
      </p:pic>
      <p:sp>
        <p:nvSpPr>
          <p:cNvPr id="5" name="Content Placeholder 4">
            <a:extLst>
              <a:ext uri="{FF2B5EF4-FFF2-40B4-BE49-F238E27FC236}">
                <a16:creationId xmlns:a16="http://schemas.microsoft.com/office/drawing/2014/main" id="{4AF65C35-DA17-42E6-94E5-FB4106267212}"/>
              </a:ext>
            </a:extLst>
          </p:cNvPr>
          <p:cNvSpPr>
            <a:spLocks noGrp="1"/>
          </p:cNvSpPr>
          <p:nvPr>
            <p:ph idx="1"/>
          </p:nvPr>
        </p:nvSpPr>
        <p:spPr>
          <a:xfrm>
            <a:off x="4533373" y="2214093"/>
            <a:ext cx="7052733" cy="3632200"/>
          </a:xfrm>
        </p:spPr>
        <p:txBody>
          <a:bodyPr>
            <a:normAutofit/>
          </a:bodyPr>
          <a:lstStyle/>
          <a:p>
            <a:pPr marL="0" indent="0">
              <a:buNone/>
            </a:pPr>
            <a:r>
              <a:rPr lang="en-US" sz="2500" dirty="0"/>
              <a:t>“I encourage teamwork in my classroom by having my students work together in groups to present valuable information to their fellow classmates. Sometimes information is received differently when it comes from your peers. This helps me understand their ability to work as a team and see who can be a team player.” </a:t>
            </a:r>
          </a:p>
          <a:p>
            <a:pPr marL="0" indent="0">
              <a:buNone/>
            </a:pPr>
            <a:r>
              <a:rPr lang="en-US" sz="2500" i="1" dirty="0"/>
              <a:t>- Ashley Edmonds, Family &amp; Consumer Sciences Teacher, Jack Britt High School, NC</a:t>
            </a:r>
          </a:p>
          <a:p>
            <a:endParaRPr lang="en-US" sz="2500" dirty="0"/>
          </a:p>
        </p:txBody>
      </p:sp>
    </p:spTree>
    <p:extLst>
      <p:ext uri="{BB962C8B-B14F-4D97-AF65-F5344CB8AC3E}">
        <p14:creationId xmlns:p14="http://schemas.microsoft.com/office/powerpoint/2010/main" val="2397781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E9B34-851A-4CF5-A077-8BAF958E9EE6}"/>
              </a:ext>
            </a:extLst>
          </p:cNvPr>
          <p:cNvSpPr>
            <a:spLocks noGrp="1"/>
          </p:cNvSpPr>
          <p:nvPr>
            <p:ph type="title"/>
          </p:nvPr>
        </p:nvSpPr>
        <p:spPr>
          <a:xfrm>
            <a:off x="810000" y="447188"/>
            <a:ext cx="6581399" cy="1559412"/>
          </a:xfrm>
        </p:spPr>
        <p:txBody>
          <a:bodyPr>
            <a:noAutofit/>
          </a:bodyPr>
          <a:lstStyle/>
          <a:p>
            <a:pPr algn="l"/>
            <a:r>
              <a:rPr lang="en-US" dirty="0"/>
              <a:t>TIP: Begin each class with an elbow bump</a:t>
            </a:r>
          </a:p>
        </p:txBody>
      </p:sp>
      <p:sp>
        <p:nvSpPr>
          <p:cNvPr id="3" name="Content Placeholder 2">
            <a:extLst>
              <a:ext uri="{FF2B5EF4-FFF2-40B4-BE49-F238E27FC236}">
                <a16:creationId xmlns:a16="http://schemas.microsoft.com/office/drawing/2014/main" id="{64F814ED-7685-4C33-9662-5AC2B5D318AD}"/>
              </a:ext>
            </a:extLst>
          </p:cNvPr>
          <p:cNvSpPr>
            <a:spLocks noGrp="1"/>
          </p:cNvSpPr>
          <p:nvPr>
            <p:ph idx="1"/>
          </p:nvPr>
        </p:nvSpPr>
        <p:spPr>
          <a:xfrm>
            <a:off x="810000" y="2328009"/>
            <a:ext cx="5048688" cy="3835400"/>
          </a:xfrm>
        </p:spPr>
        <p:txBody>
          <a:bodyPr>
            <a:noAutofit/>
          </a:bodyPr>
          <a:lstStyle/>
          <a:p>
            <a:r>
              <a:rPr lang="en-US" sz="2400" dirty="0"/>
              <a:t>Do it daily!</a:t>
            </a:r>
          </a:p>
          <a:p>
            <a:r>
              <a:rPr lang="en-US" sz="2400" dirty="0"/>
              <a:t>Ensure the encounter includes eye contact and a polite greeting</a:t>
            </a:r>
          </a:p>
          <a:p>
            <a:r>
              <a:rPr lang="en-US" sz="2400" b="1" dirty="0"/>
              <a:t>See it in action</a:t>
            </a:r>
            <a:r>
              <a:rPr lang="en-US" sz="2400" dirty="0"/>
              <a:t>: </a:t>
            </a:r>
            <a:br>
              <a:rPr lang="en-US" sz="2400" dirty="0"/>
            </a:br>
            <a:r>
              <a:rPr lang="en-US" sz="2400" dirty="0"/>
              <a:t>https://www.youtube.com/watch?v=lQzAKjhaESY&amp;list=UUn8MB_VIq4ZoK3mxZ-1cSig&amp;index=2</a:t>
            </a:r>
          </a:p>
        </p:txBody>
      </p:sp>
      <p:pic>
        <p:nvPicPr>
          <p:cNvPr id="4" name="Picture 3">
            <a:hlinkClick r:id="rId3"/>
            <a:extLst>
              <a:ext uri="{FF2B5EF4-FFF2-40B4-BE49-F238E27FC236}">
                <a16:creationId xmlns:a16="http://schemas.microsoft.com/office/drawing/2014/main" id="{DAB9850F-06A4-4128-A855-7AB6FF6DE805}"/>
              </a:ext>
            </a:extLst>
          </p:cNvPr>
          <p:cNvPicPr>
            <a:picLocks noChangeAspect="1"/>
          </p:cNvPicPr>
          <p:nvPr/>
        </p:nvPicPr>
        <p:blipFill rotWithShape="1">
          <a:blip r:embed="rId4"/>
          <a:srcRect r="-1" b="10445"/>
          <a:stretch/>
        </p:blipFill>
        <p:spPr>
          <a:xfrm>
            <a:off x="6096000" y="2080607"/>
            <a:ext cx="5638853" cy="4330205"/>
          </a:xfrm>
          <a:prstGeom prst="rect">
            <a:avLst/>
          </a:prstGeom>
        </p:spPr>
      </p:pic>
    </p:spTree>
    <p:extLst>
      <p:ext uri="{BB962C8B-B14F-4D97-AF65-F5344CB8AC3E}">
        <p14:creationId xmlns:p14="http://schemas.microsoft.com/office/powerpoint/2010/main" val="480229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5094743-0E9A-4031-9BD6-C7CE6DFFE883}"/>
              </a:ext>
            </a:extLst>
          </p:cNvPr>
          <p:cNvSpPr>
            <a:spLocks noGrp="1"/>
          </p:cNvSpPr>
          <p:nvPr>
            <p:ph type="sldNum" sz="quarter" idx="11"/>
          </p:nvPr>
        </p:nvSpPr>
        <p:spPr/>
        <p:txBody>
          <a:bodyPr/>
          <a:lstStyle/>
          <a:p>
            <a:fld id="{FEC9E414-06B5-46EB-9ED1-1602F4A4BA10}" type="slidenum">
              <a:rPr lang="en-US" smtClean="0"/>
              <a:pPr/>
              <a:t>12</a:t>
            </a:fld>
            <a:endParaRPr lang="en-US" dirty="0"/>
          </a:p>
        </p:txBody>
      </p:sp>
      <p:sp>
        <p:nvSpPr>
          <p:cNvPr id="9" name="Title 1">
            <a:extLst>
              <a:ext uri="{FF2B5EF4-FFF2-40B4-BE49-F238E27FC236}">
                <a16:creationId xmlns:a16="http://schemas.microsoft.com/office/drawing/2014/main" id="{1AF92EBE-BBFB-4E30-99BC-43396598CD7E}"/>
              </a:ext>
            </a:extLst>
          </p:cNvPr>
          <p:cNvSpPr txBox="1">
            <a:spLocks/>
          </p:cNvSpPr>
          <p:nvPr/>
        </p:nvSpPr>
        <p:spPr>
          <a:xfrm>
            <a:off x="2971800" y="447188"/>
            <a:ext cx="8410198" cy="970450"/>
          </a:xfrm>
          <a:prstGeom prst="rect">
            <a:avLst/>
          </a:prstGeom>
        </p:spPr>
        <p:txBody>
          <a:bodyPr>
            <a:normAutofit/>
          </a:bodyPr>
          <a:lstStyle>
            <a:lvl1pPr algn="ctr" defTabSz="914400" rtl="0" eaLnBrk="1" latinLnBrk="0" hangingPunct="1">
              <a:spcBef>
                <a:spcPct val="0"/>
              </a:spcBef>
              <a:buNone/>
              <a:defRPr sz="4400" b="1" kern="1200">
                <a:solidFill>
                  <a:schemeClr val="bg1"/>
                </a:solidFill>
                <a:effectLst>
                  <a:outerShdw blurRad="50800" dist="38100" dir="2700000" algn="tl" rotWithShape="0">
                    <a:prstClr val="black"/>
                  </a:outerShdw>
                </a:effectLst>
                <a:latin typeface="Arial" pitchFamily="34" charset="0"/>
                <a:ea typeface="+mj-ea"/>
                <a:cs typeface="Arial" pitchFamily="34" charset="0"/>
              </a:defRPr>
            </a:lvl1pPr>
          </a:lstStyle>
          <a:p>
            <a:pPr algn="l"/>
            <a:r>
              <a:rPr lang="en-US" dirty="0">
                <a:solidFill>
                  <a:schemeClr val="tx1"/>
                </a:solidFill>
                <a:effectLst/>
              </a:rPr>
              <a:t>TIP: Cultivate empathy</a:t>
            </a:r>
          </a:p>
        </p:txBody>
      </p:sp>
      <p:sp>
        <p:nvSpPr>
          <p:cNvPr id="11" name="Content Placeholder 2">
            <a:extLst>
              <a:ext uri="{FF2B5EF4-FFF2-40B4-BE49-F238E27FC236}">
                <a16:creationId xmlns:a16="http://schemas.microsoft.com/office/drawing/2014/main" id="{5AA384F2-43DA-4732-8624-6643C58B5AC2}"/>
              </a:ext>
            </a:extLst>
          </p:cNvPr>
          <p:cNvSpPr txBox="1">
            <a:spLocks/>
          </p:cNvSpPr>
          <p:nvPr/>
        </p:nvSpPr>
        <p:spPr>
          <a:xfrm>
            <a:off x="2971800" y="1455909"/>
            <a:ext cx="8729133" cy="2963691"/>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buFont typeface="Arial" pitchFamily="34" charset="0"/>
              <a:buNone/>
            </a:pPr>
            <a:r>
              <a:rPr lang="en-US" sz="2200" dirty="0">
                <a:solidFill>
                  <a:schemeClr val="tx1"/>
                </a:solidFill>
                <a:effectLst/>
              </a:rPr>
              <a:t>“With every lesson concept, reminders on the importance of empathy should be built in. Use case studies and simulation to prepare them to handle uncomfortable topics. Personally, I also like to include exam questions on selecting the best empathetic response or professional behavior for the situation. We need to help our students build that human-to-human connection.” </a:t>
            </a:r>
          </a:p>
          <a:p>
            <a:pPr marL="285750" lvl="1">
              <a:buFontTx/>
              <a:buChar char="-"/>
            </a:pPr>
            <a:r>
              <a:rPr lang="en-US" sz="2200" i="1" dirty="0">
                <a:solidFill>
                  <a:schemeClr val="tx1"/>
                </a:solidFill>
                <a:effectLst/>
              </a:rPr>
              <a:t>Kasey Carlson, MSN, MEd, Nursing Curriculum Technology Manager, WI</a:t>
            </a:r>
            <a:endParaRPr lang="en-US" sz="2000" dirty="0">
              <a:solidFill>
                <a:schemeClr val="tx1"/>
              </a:solidFill>
              <a:effectLst/>
            </a:endParaRPr>
          </a:p>
        </p:txBody>
      </p:sp>
      <p:pic>
        <p:nvPicPr>
          <p:cNvPr id="14" name="Picture 13">
            <a:extLst>
              <a:ext uri="{FF2B5EF4-FFF2-40B4-BE49-F238E27FC236}">
                <a16:creationId xmlns:a16="http://schemas.microsoft.com/office/drawing/2014/main" id="{1DBF38CA-A92C-40B8-8BCD-92E585CA0B2A}"/>
              </a:ext>
            </a:extLst>
          </p:cNvPr>
          <p:cNvPicPr>
            <a:picLocks noChangeAspect="1"/>
          </p:cNvPicPr>
          <p:nvPr/>
        </p:nvPicPr>
        <p:blipFill>
          <a:blip r:embed="rId3"/>
          <a:stretch>
            <a:fillRect/>
          </a:stretch>
        </p:blipFill>
        <p:spPr>
          <a:xfrm>
            <a:off x="8534400" y="4243128"/>
            <a:ext cx="1905227" cy="2411680"/>
          </a:xfrm>
          <a:prstGeom prst="roundRect">
            <a:avLst>
              <a:gd name="adj" fmla="val 3876"/>
            </a:avLst>
          </a:prstGeom>
          <a:ln>
            <a:solidFill>
              <a:schemeClr val="accent1"/>
            </a:solidFill>
          </a:ln>
          <a:effectLst/>
        </p:spPr>
      </p:pic>
      <p:sp>
        <p:nvSpPr>
          <p:cNvPr id="15" name="Content Placeholder 2">
            <a:extLst>
              <a:ext uri="{FF2B5EF4-FFF2-40B4-BE49-F238E27FC236}">
                <a16:creationId xmlns:a16="http://schemas.microsoft.com/office/drawing/2014/main" id="{6B30715C-394F-4C26-830F-D9EE5A09BDE6}"/>
              </a:ext>
            </a:extLst>
          </p:cNvPr>
          <p:cNvSpPr txBox="1">
            <a:spLocks/>
          </p:cNvSpPr>
          <p:nvPr/>
        </p:nvSpPr>
        <p:spPr>
          <a:xfrm>
            <a:off x="3094567" y="4693156"/>
            <a:ext cx="5257800" cy="1417869"/>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buFont typeface="Arial" pitchFamily="34" charset="0"/>
              <a:buNone/>
            </a:pPr>
            <a:r>
              <a:rPr lang="en-US" sz="1800" b="1" dirty="0">
                <a:solidFill>
                  <a:schemeClr val="tx1"/>
                </a:solidFill>
                <a:effectLst/>
              </a:rPr>
              <a:t>Free guide: Classroom Ideas to Help Students Develop Empathy Toward Older Adults</a:t>
            </a:r>
            <a:endParaRPr lang="en-US" sz="1800" dirty="0">
              <a:solidFill>
                <a:schemeClr val="tx1"/>
              </a:solidFill>
              <a:effectLst/>
            </a:endParaRPr>
          </a:p>
          <a:p>
            <a:pPr marL="0" lvl="1" indent="0">
              <a:buFont typeface="Arial" pitchFamily="34" charset="0"/>
              <a:buNone/>
            </a:pPr>
            <a:r>
              <a:rPr lang="en-US" sz="1800" dirty="0">
                <a:solidFill>
                  <a:schemeClr val="tx1"/>
                </a:solidFill>
                <a:effectLst/>
              </a:rPr>
              <a:t>Download: https://www.realityworks.com/geriatric-training-tools/</a:t>
            </a:r>
          </a:p>
        </p:txBody>
      </p:sp>
    </p:spTree>
    <p:extLst>
      <p:ext uri="{BB962C8B-B14F-4D97-AF65-F5344CB8AC3E}">
        <p14:creationId xmlns:p14="http://schemas.microsoft.com/office/powerpoint/2010/main" val="3166804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6B1B1-BAF3-48E9-B138-C920307C0E74}"/>
              </a:ext>
            </a:extLst>
          </p:cNvPr>
          <p:cNvSpPr>
            <a:spLocks noGrp="1"/>
          </p:cNvSpPr>
          <p:nvPr>
            <p:ph type="title"/>
          </p:nvPr>
        </p:nvSpPr>
        <p:spPr>
          <a:xfrm>
            <a:off x="2133600" y="4876800"/>
            <a:ext cx="8715000" cy="970450"/>
          </a:xfrm>
        </p:spPr>
        <p:txBody>
          <a:bodyPr>
            <a:noAutofit/>
          </a:bodyPr>
          <a:lstStyle/>
          <a:p>
            <a:r>
              <a:rPr lang="en-US" dirty="0"/>
              <a:t>TIP: Add relevancy with </a:t>
            </a:r>
            <a:br>
              <a:rPr lang="en-US" dirty="0"/>
            </a:br>
            <a:r>
              <a:rPr lang="en-US" dirty="0"/>
              <a:t>real-world examples</a:t>
            </a:r>
          </a:p>
        </p:txBody>
      </p:sp>
      <p:pic>
        <p:nvPicPr>
          <p:cNvPr id="4" name="Picture 3" descr="A person posing for the camera&#10;&#10;Description automatically generated">
            <a:extLst>
              <a:ext uri="{FF2B5EF4-FFF2-40B4-BE49-F238E27FC236}">
                <a16:creationId xmlns:a16="http://schemas.microsoft.com/office/drawing/2014/main" id="{BA707DB5-371D-4C76-B494-D98468BFA8B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001" b="9084"/>
          <a:stretch/>
        </p:blipFill>
        <p:spPr>
          <a:xfrm>
            <a:off x="810000" y="816925"/>
            <a:ext cx="3236706" cy="3621442"/>
          </a:xfrm>
          <a:prstGeom prst="roundRect">
            <a:avLst>
              <a:gd name="adj" fmla="val 3876"/>
            </a:avLst>
          </a:prstGeom>
          <a:ln>
            <a:solidFill>
              <a:schemeClr val="accent1"/>
            </a:solidFill>
          </a:ln>
          <a:effectLst/>
        </p:spPr>
      </p:pic>
      <p:sp>
        <p:nvSpPr>
          <p:cNvPr id="3" name="Content Placeholder 2">
            <a:extLst>
              <a:ext uri="{FF2B5EF4-FFF2-40B4-BE49-F238E27FC236}">
                <a16:creationId xmlns:a16="http://schemas.microsoft.com/office/drawing/2014/main" id="{EA1D33B4-C22B-4F3E-82E6-5FC719BFCBBF}"/>
              </a:ext>
            </a:extLst>
          </p:cNvPr>
          <p:cNvSpPr>
            <a:spLocks noGrp="1"/>
          </p:cNvSpPr>
          <p:nvPr>
            <p:ph idx="1"/>
          </p:nvPr>
        </p:nvSpPr>
        <p:spPr>
          <a:xfrm>
            <a:off x="4405192" y="810001"/>
            <a:ext cx="6968094" cy="3580281"/>
          </a:xfrm>
          <a:effectLst/>
        </p:spPr>
        <p:txBody>
          <a:bodyPr>
            <a:normAutofit/>
          </a:bodyPr>
          <a:lstStyle/>
          <a:p>
            <a:pPr marL="0" lvl="1" indent="0">
              <a:buNone/>
            </a:pPr>
            <a:r>
              <a:rPr lang="en-US" sz="2200" dirty="0"/>
              <a:t>“My high school students may have jobs at Pizza Hut, Raising Canes, McDonald’s, etc., but soft skills are still needed in those jobs. As I teach students about their future professions, we discuss how soft skills are used in their current jobs. For instance, teamwork and communication are needed to keep food safe as one person cooks burgers to the correct temperature, and another prepares and serves it the proper way.” </a:t>
            </a:r>
          </a:p>
          <a:p>
            <a:pPr marL="0" lvl="1" indent="0">
              <a:buNone/>
            </a:pPr>
            <a:r>
              <a:rPr lang="en-US" sz="2200" i="1" dirty="0"/>
              <a:t>- Jennifer Hebert, culinary teacher, Beau Chene High School, LA</a:t>
            </a:r>
          </a:p>
        </p:txBody>
      </p:sp>
    </p:spTree>
    <p:extLst>
      <p:ext uri="{BB962C8B-B14F-4D97-AF65-F5344CB8AC3E}">
        <p14:creationId xmlns:p14="http://schemas.microsoft.com/office/powerpoint/2010/main" val="1113780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AABF0-6752-4ADE-8A4D-CAA58152CA98}"/>
              </a:ext>
            </a:extLst>
          </p:cNvPr>
          <p:cNvSpPr>
            <a:spLocks noGrp="1"/>
          </p:cNvSpPr>
          <p:nvPr>
            <p:ph type="title"/>
          </p:nvPr>
        </p:nvSpPr>
        <p:spPr>
          <a:xfrm>
            <a:off x="810000" y="258541"/>
            <a:ext cx="10571998" cy="970450"/>
          </a:xfrm>
        </p:spPr>
        <p:txBody>
          <a:bodyPr>
            <a:noAutofit/>
          </a:bodyPr>
          <a:lstStyle/>
          <a:p>
            <a:r>
              <a:rPr lang="en-US" sz="4000" dirty="0"/>
              <a:t>TIP: Incorporate scenario-based learning</a:t>
            </a:r>
          </a:p>
        </p:txBody>
      </p:sp>
      <p:sp>
        <p:nvSpPr>
          <p:cNvPr id="3" name="Content Placeholder 2">
            <a:extLst>
              <a:ext uri="{FF2B5EF4-FFF2-40B4-BE49-F238E27FC236}">
                <a16:creationId xmlns:a16="http://schemas.microsoft.com/office/drawing/2014/main" id="{62F52E30-5024-46B9-BF47-6D0F12558282}"/>
              </a:ext>
            </a:extLst>
          </p:cNvPr>
          <p:cNvSpPr>
            <a:spLocks noGrp="1"/>
          </p:cNvSpPr>
          <p:nvPr>
            <p:ph idx="1"/>
          </p:nvPr>
        </p:nvSpPr>
        <p:spPr>
          <a:xfrm>
            <a:off x="1514255" y="4038600"/>
            <a:ext cx="9163487" cy="2249874"/>
          </a:xfrm>
        </p:spPr>
        <p:txBody>
          <a:bodyPr>
            <a:noAutofit/>
          </a:bodyPr>
          <a:lstStyle/>
          <a:p>
            <a:r>
              <a:rPr lang="en-US" sz="2200" b="1" dirty="0"/>
              <a:t>Classic scenarios: </a:t>
            </a:r>
            <a:r>
              <a:rPr lang="en-US" sz="2200" dirty="0"/>
              <a:t>Job interviews, dealing with customer complaints, handling disruptive clients, marketing new products</a:t>
            </a:r>
          </a:p>
          <a:p>
            <a:r>
              <a:rPr lang="en-US" sz="2200" b="1" dirty="0"/>
              <a:t>New ideas: </a:t>
            </a:r>
            <a:r>
              <a:rPr lang="en-US" sz="2200" dirty="0"/>
              <a:t>Incorporate technology, debate, bring in others</a:t>
            </a:r>
            <a:endParaRPr lang="en-US" sz="2200" b="1" dirty="0"/>
          </a:p>
          <a:p>
            <a:r>
              <a:rPr lang="en-US" sz="2200" b="1" dirty="0"/>
              <a:t>Free guide: Using Scenario-Based Learning To Explore Career</a:t>
            </a:r>
          </a:p>
          <a:p>
            <a:r>
              <a:rPr lang="en-US" sz="2200" dirty="0"/>
              <a:t>Download here: https://www.realityworks.com/sample-scenario-cards/</a:t>
            </a:r>
          </a:p>
        </p:txBody>
      </p:sp>
      <p:pic>
        <p:nvPicPr>
          <p:cNvPr id="4" name="Picture 2" descr="Image result for classroom role play">
            <a:extLst>
              <a:ext uri="{FF2B5EF4-FFF2-40B4-BE49-F238E27FC236}">
                <a16:creationId xmlns:a16="http://schemas.microsoft.com/office/drawing/2014/main" id="{79B0D82C-68DE-4CF3-9A21-438983DCB82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693975" y="1143000"/>
            <a:ext cx="8804048" cy="2685234"/>
          </a:xfrm>
          <a:prstGeom prst="roundRect">
            <a:avLst>
              <a:gd name="adj" fmla="val 3876"/>
            </a:avLst>
          </a:prstGeom>
          <a:noFill/>
          <a:ln>
            <a:solidFill>
              <a:schemeClr val="accent1"/>
            </a:solid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37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55097CD-147C-4855-B82B-3B3F98CD10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523" t="15974" r="37501" b="7418"/>
          <a:stretch/>
        </p:blipFill>
        <p:spPr>
          <a:xfrm>
            <a:off x="4953000" y="0"/>
            <a:ext cx="7239000" cy="6857989"/>
          </a:xfrm>
          <a:prstGeom prst="rect">
            <a:avLst/>
          </a:prstGeom>
        </p:spPr>
      </p:pic>
      <p:sp>
        <p:nvSpPr>
          <p:cNvPr id="2" name="Title 1">
            <a:extLst>
              <a:ext uri="{FF2B5EF4-FFF2-40B4-BE49-F238E27FC236}">
                <a16:creationId xmlns:a16="http://schemas.microsoft.com/office/drawing/2014/main" id="{0D3E7772-6DA1-48A7-99B3-B8A9933324E8}"/>
              </a:ext>
            </a:extLst>
          </p:cNvPr>
          <p:cNvSpPr>
            <a:spLocks noGrp="1"/>
          </p:cNvSpPr>
          <p:nvPr>
            <p:ph type="title"/>
          </p:nvPr>
        </p:nvSpPr>
        <p:spPr>
          <a:xfrm>
            <a:off x="369855" y="304800"/>
            <a:ext cx="4583145" cy="1559412"/>
          </a:xfrm>
        </p:spPr>
        <p:txBody>
          <a:bodyPr>
            <a:noAutofit/>
          </a:bodyPr>
          <a:lstStyle/>
          <a:p>
            <a:pPr algn="l">
              <a:lnSpc>
                <a:spcPct val="90000"/>
              </a:lnSpc>
            </a:pPr>
            <a:r>
              <a:rPr lang="en-US" sz="4000" dirty="0"/>
              <a:t>TIP: Practice professionalism daily</a:t>
            </a:r>
          </a:p>
        </p:txBody>
      </p:sp>
      <p:sp>
        <p:nvSpPr>
          <p:cNvPr id="3" name="Content Placeholder 2">
            <a:extLst>
              <a:ext uri="{FF2B5EF4-FFF2-40B4-BE49-F238E27FC236}">
                <a16:creationId xmlns:a16="http://schemas.microsoft.com/office/drawing/2014/main" id="{F9832C68-C95B-400F-9FA3-17FCD0A4E788}"/>
              </a:ext>
            </a:extLst>
          </p:cNvPr>
          <p:cNvSpPr>
            <a:spLocks noGrp="1"/>
          </p:cNvSpPr>
          <p:nvPr>
            <p:ph idx="1"/>
          </p:nvPr>
        </p:nvSpPr>
        <p:spPr>
          <a:xfrm>
            <a:off x="369855" y="2169012"/>
            <a:ext cx="4583145" cy="3632200"/>
          </a:xfrm>
        </p:spPr>
        <p:txBody>
          <a:bodyPr>
            <a:noAutofit/>
          </a:bodyPr>
          <a:lstStyle/>
          <a:p>
            <a:r>
              <a:rPr lang="en-US" sz="2400" dirty="0"/>
              <a:t>Suggested requirements:</a:t>
            </a:r>
          </a:p>
          <a:p>
            <a:pPr lvl="1"/>
            <a:r>
              <a:rPr lang="en-US" sz="2200" dirty="0"/>
              <a:t>Arrive on time</a:t>
            </a:r>
          </a:p>
          <a:p>
            <a:pPr lvl="1"/>
            <a:r>
              <a:rPr lang="en-US" sz="2200" dirty="0"/>
              <a:t>Come prepared</a:t>
            </a:r>
          </a:p>
          <a:p>
            <a:pPr lvl="1"/>
            <a:r>
              <a:rPr lang="en-US" sz="2200" dirty="0"/>
              <a:t>Use proper spelling and punctuation</a:t>
            </a:r>
          </a:p>
          <a:p>
            <a:pPr lvl="1"/>
            <a:r>
              <a:rPr lang="en-US" sz="2200" dirty="0"/>
              <a:t>Dress for success</a:t>
            </a:r>
          </a:p>
          <a:p>
            <a:r>
              <a:rPr lang="en-US" sz="2400" dirty="0"/>
              <a:t>The key is consistency</a:t>
            </a:r>
          </a:p>
          <a:p>
            <a:r>
              <a:rPr lang="en-US" sz="2400" dirty="0"/>
              <a:t>Set clear expectations</a:t>
            </a:r>
          </a:p>
          <a:p>
            <a:r>
              <a:rPr lang="en-US" sz="2400" dirty="0"/>
              <a:t>Lead by example</a:t>
            </a:r>
          </a:p>
        </p:txBody>
      </p:sp>
    </p:spTree>
    <p:extLst>
      <p:ext uri="{BB962C8B-B14F-4D97-AF65-F5344CB8AC3E}">
        <p14:creationId xmlns:p14="http://schemas.microsoft.com/office/powerpoint/2010/main" val="2367341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t Speed Networking event, students practice conversation skills for job  hunting, career prep | Point Park University | Pittsburgh, PA">
            <a:extLst>
              <a:ext uri="{FF2B5EF4-FFF2-40B4-BE49-F238E27FC236}">
                <a16:creationId xmlns:a16="http://schemas.microsoft.com/office/drawing/2014/main" id="{ED4E25A8-C28C-42CB-AD33-ED6DF2CBB346}"/>
              </a:ext>
            </a:extLst>
          </p:cNvPr>
          <p:cNvPicPr>
            <a:picLocks noChangeAspect="1" noChangeArrowheads="1"/>
          </p:cNvPicPr>
          <p:nvPr/>
        </p:nvPicPr>
        <p:blipFill rotWithShape="1">
          <a:blip r:embed="rId3">
            <a:alphaModFix amt="40000"/>
            <a:extLst>
              <a:ext uri="{28A0092B-C50C-407E-A947-70E740481C1C}">
                <a14:useLocalDpi xmlns:a14="http://schemas.microsoft.com/office/drawing/2010/main" val="0"/>
              </a:ext>
            </a:extLst>
          </a:blip>
          <a:srcRect r="10666"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AAD2B48-4D45-4762-B4AB-93A3161826B1}"/>
              </a:ext>
            </a:extLst>
          </p:cNvPr>
          <p:cNvSpPr>
            <a:spLocks noGrp="1"/>
          </p:cNvSpPr>
          <p:nvPr>
            <p:ph type="title"/>
          </p:nvPr>
        </p:nvSpPr>
        <p:spPr>
          <a:xfrm>
            <a:off x="810000" y="447188"/>
            <a:ext cx="10571998" cy="970450"/>
          </a:xfrm>
        </p:spPr>
        <p:txBody>
          <a:bodyPr>
            <a:normAutofit/>
          </a:bodyPr>
          <a:lstStyle/>
          <a:p>
            <a:r>
              <a:rPr lang="en-US" dirty="0"/>
              <a:t>TIP: Implement networking activities</a:t>
            </a:r>
          </a:p>
        </p:txBody>
      </p:sp>
      <p:sp>
        <p:nvSpPr>
          <p:cNvPr id="3" name="Content Placeholder 2">
            <a:extLst>
              <a:ext uri="{FF2B5EF4-FFF2-40B4-BE49-F238E27FC236}">
                <a16:creationId xmlns:a16="http://schemas.microsoft.com/office/drawing/2014/main" id="{51706ECE-8AEF-4F81-857E-499BE671AE47}"/>
              </a:ext>
            </a:extLst>
          </p:cNvPr>
          <p:cNvSpPr>
            <a:spLocks noGrp="1"/>
          </p:cNvSpPr>
          <p:nvPr>
            <p:ph idx="1"/>
          </p:nvPr>
        </p:nvSpPr>
        <p:spPr>
          <a:xfrm>
            <a:off x="818712" y="2222287"/>
            <a:ext cx="10554574" cy="3636511"/>
          </a:xfrm>
        </p:spPr>
        <p:txBody>
          <a:bodyPr>
            <a:normAutofit/>
          </a:bodyPr>
          <a:lstStyle/>
          <a:p>
            <a:r>
              <a:rPr lang="en-US" dirty="0"/>
              <a:t>Time the interactions</a:t>
            </a:r>
          </a:p>
          <a:p>
            <a:r>
              <a:rPr lang="en-US" dirty="0"/>
              <a:t>Use pre-planned questions or cue cards</a:t>
            </a:r>
          </a:p>
          <a:p>
            <a:r>
              <a:rPr lang="en-US" dirty="0"/>
              <a:t>Debrief afterwards:</a:t>
            </a:r>
          </a:p>
          <a:p>
            <a:pPr lvl="1"/>
            <a:r>
              <a:rPr lang="en-US" dirty="0"/>
              <a:t>How much did you learn?</a:t>
            </a:r>
          </a:p>
          <a:p>
            <a:pPr lvl="1"/>
            <a:r>
              <a:rPr lang="en-US" dirty="0"/>
              <a:t>Did it feel like a conversation? </a:t>
            </a:r>
          </a:p>
          <a:p>
            <a:pPr lvl="1"/>
            <a:r>
              <a:rPr lang="en-US" dirty="0"/>
              <a:t>What made it easier or more difficult?</a:t>
            </a:r>
          </a:p>
          <a:p>
            <a:endParaRPr lang="en-US" dirty="0"/>
          </a:p>
        </p:txBody>
      </p:sp>
    </p:spTree>
    <p:extLst>
      <p:ext uri="{BB962C8B-B14F-4D97-AF65-F5344CB8AC3E}">
        <p14:creationId xmlns:p14="http://schemas.microsoft.com/office/powerpoint/2010/main" val="4166321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adaptability in the workplace">
            <a:extLst>
              <a:ext uri="{FF2B5EF4-FFF2-40B4-BE49-F238E27FC236}">
                <a16:creationId xmlns:a16="http://schemas.microsoft.com/office/drawing/2014/main" id="{042FE928-87F7-4C30-A990-DC304862F1A2}"/>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9742" r="378" b="1"/>
          <a:stretch/>
        </p:blipFill>
        <p:spPr bwMode="auto">
          <a:xfrm>
            <a:off x="-1" y="-1"/>
            <a:ext cx="12192001" cy="48832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345D6DE-449E-4B67-80CC-A22B2B9A2BA0}"/>
              </a:ext>
            </a:extLst>
          </p:cNvPr>
          <p:cNvSpPr>
            <a:spLocks noGrp="1"/>
          </p:cNvSpPr>
          <p:nvPr>
            <p:ph type="title"/>
          </p:nvPr>
        </p:nvSpPr>
        <p:spPr>
          <a:xfrm>
            <a:off x="812788" y="4895558"/>
            <a:ext cx="10572000" cy="779529"/>
          </a:xfrm>
        </p:spPr>
        <p:txBody>
          <a:bodyPr vert="horz" lIns="91440" tIns="45720" rIns="91440" bIns="45720" rtlCol="0" anchor="b">
            <a:normAutofit fontScale="90000"/>
          </a:bodyPr>
          <a:lstStyle/>
          <a:p>
            <a:r>
              <a:rPr lang="en-US" dirty="0"/>
              <a:t>TIP: Make intentional assignment tweaks</a:t>
            </a:r>
          </a:p>
        </p:txBody>
      </p:sp>
    </p:spTree>
    <p:extLst>
      <p:ext uri="{BB962C8B-B14F-4D97-AF65-F5344CB8AC3E}">
        <p14:creationId xmlns:p14="http://schemas.microsoft.com/office/powerpoint/2010/main" val="548019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group projects">
            <a:extLst>
              <a:ext uri="{FF2B5EF4-FFF2-40B4-BE49-F238E27FC236}">
                <a16:creationId xmlns:a16="http://schemas.microsoft.com/office/drawing/2014/main" id="{7FAE0E40-ED45-41BB-9CDE-77B1CC786D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500" t="16130" r="38636" b="6973"/>
          <a:stretch/>
        </p:blipFill>
        <p:spPr bwMode="auto">
          <a:xfrm>
            <a:off x="5638800" y="0"/>
            <a:ext cx="6553200" cy="685798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990F257-C331-49E4-803F-02CD92CD71B4}"/>
              </a:ext>
            </a:extLst>
          </p:cNvPr>
          <p:cNvSpPr>
            <a:spLocks noGrp="1"/>
          </p:cNvSpPr>
          <p:nvPr>
            <p:ph type="title"/>
          </p:nvPr>
        </p:nvSpPr>
        <p:spPr>
          <a:xfrm>
            <a:off x="810000" y="447188"/>
            <a:ext cx="4752601" cy="1559412"/>
          </a:xfrm>
        </p:spPr>
        <p:txBody>
          <a:bodyPr>
            <a:normAutofit/>
          </a:bodyPr>
          <a:lstStyle/>
          <a:p>
            <a:pPr algn="l"/>
            <a:r>
              <a:rPr lang="en-US" dirty="0"/>
              <a:t>TIP: Make time for reflection</a:t>
            </a:r>
          </a:p>
        </p:txBody>
      </p:sp>
      <p:sp>
        <p:nvSpPr>
          <p:cNvPr id="3" name="Content Placeholder 2">
            <a:extLst>
              <a:ext uri="{FF2B5EF4-FFF2-40B4-BE49-F238E27FC236}">
                <a16:creationId xmlns:a16="http://schemas.microsoft.com/office/drawing/2014/main" id="{6C84BE9F-65D5-47DE-8B4F-22CC7C896F02}"/>
              </a:ext>
            </a:extLst>
          </p:cNvPr>
          <p:cNvSpPr>
            <a:spLocks noGrp="1"/>
          </p:cNvSpPr>
          <p:nvPr>
            <p:ph idx="1"/>
          </p:nvPr>
        </p:nvSpPr>
        <p:spPr>
          <a:xfrm>
            <a:off x="818713" y="2209800"/>
            <a:ext cx="4743888" cy="3632200"/>
          </a:xfrm>
        </p:spPr>
        <p:txBody>
          <a:bodyPr>
            <a:normAutofit fontScale="92500" lnSpcReduction="10000"/>
          </a:bodyPr>
          <a:lstStyle/>
          <a:p>
            <a:r>
              <a:rPr lang="en-US" dirty="0"/>
              <a:t>Before something important (or are expected to do something)</a:t>
            </a:r>
          </a:p>
          <a:p>
            <a:r>
              <a:rPr lang="en-US" dirty="0"/>
              <a:t>During something important</a:t>
            </a:r>
          </a:p>
          <a:p>
            <a:r>
              <a:rPr lang="en-US" dirty="0"/>
              <a:t>After something important</a:t>
            </a:r>
          </a:p>
        </p:txBody>
      </p:sp>
    </p:spTree>
    <p:extLst>
      <p:ext uri="{BB962C8B-B14F-4D97-AF65-F5344CB8AC3E}">
        <p14:creationId xmlns:p14="http://schemas.microsoft.com/office/powerpoint/2010/main" val="4203149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36F867-8409-4A40-A934-D3907715EC21}"/>
              </a:ext>
            </a:extLst>
          </p:cNvPr>
          <p:cNvPicPr>
            <a:picLocks noChangeAspect="1"/>
          </p:cNvPicPr>
          <p:nvPr/>
        </p:nvPicPr>
        <p:blipFill rotWithShape="1">
          <a:blip r:embed="rId3">
            <a:alphaModFix amt="40000"/>
          </a:blip>
          <a:srcRect b="10359"/>
          <a:stretch/>
        </p:blipFill>
        <p:spPr>
          <a:xfrm>
            <a:off x="20" y="10"/>
            <a:ext cx="12191980" cy="6857990"/>
          </a:xfrm>
          <a:prstGeom prst="rect">
            <a:avLst/>
          </a:prstGeom>
        </p:spPr>
      </p:pic>
      <p:sp>
        <p:nvSpPr>
          <p:cNvPr id="2" name="Title 1">
            <a:extLst>
              <a:ext uri="{FF2B5EF4-FFF2-40B4-BE49-F238E27FC236}">
                <a16:creationId xmlns:a16="http://schemas.microsoft.com/office/drawing/2014/main" id="{931E6A6E-7616-4160-90DC-E8937A91780C}"/>
              </a:ext>
            </a:extLst>
          </p:cNvPr>
          <p:cNvSpPr>
            <a:spLocks noGrp="1"/>
          </p:cNvSpPr>
          <p:nvPr>
            <p:ph type="title"/>
          </p:nvPr>
        </p:nvSpPr>
        <p:spPr>
          <a:xfrm>
            <a:off x="810000" y="447188"/>
            <a:ext cx="10571998" cy="970450"/>
          </a:xfrm>
        </p:spPr>
        <p:txBody>
          <a:bodyPr>
            <a:noAutofit/>
          </a:bodyPr>
          <a:lstStyle/>
          <a:p>
            <a:r>
              <a:rPr lang="en-US" dirty="0"/>
              <a:t>TIP: Practice giving and receiving feedback</a:t>
            </a:r>
          </a:p>
        </p:txBody>
      </p:sp>
      <p:sp>
        <p:nvSpPr>
          <p:cNvPr id="3" name="Content Placeholder 2">
            <a:extLst>
              <a:ext uri="{FF2B5EF4-FFF2-40B4-BE49-F238E27FC236}">
                <a16:creationId xmlns:a16="http://schemas.microsoft.com/office/drawing/2014/main" id="{943D1831-DB94-4793-9A08-E6D4AF5FDC83}"/>
              </a:ext>
            </a:extLst>
          </p:cNvPr>
          <p:cNvSpPr>
            <a:spLocks noGrp="1"/>
          </p:cNvSpPr>
          <p:nvPr>
            <p:ph idx="1"/>
          </p:nvPr>
        </p:nvSpPr>
        <p:spPr>
          <a:xfrm>
            <a:off x="818712" y="2222287"/>
            <a:ext cx="10554574" cy="3636511"/>
          </a:xfrm>
        </p:spPr>
        <p:txBody>
          <a:bodyPr>
            <a:normAutofit/>
          </a:bodyPr>
          <a:lstStyle/>
          <a:p>
            <a:r>
              <a:rPr lang="en-US" dirty="0"/>
              <a:t>Set expectations</a:t>
            </a:r>
          </a:p>
          <a:p>
            <a:r>
              <a:rPr lang="en-US" dirty="0"/>
              <a:t>Use a feedback rubric</a:t>
            </a:r>
          </a:p>
          <a:p>
            <a:r>
              <a:rPr lang="en-US" dirty="0"/>
              <a:t>Keep it anonymous</a:t>
            </a:r>
          </a:p>
          <a:p>
            <a:r>
              <a:rPr lang="en-US" dirty="0"/>
              <a:t>Moderate and review feedback from students</a:t>
            </a:r>
          </a:p>
          <a:p>
            <a:pPr marL="0" indent="0">
              <a:buNone/>
            </a:pPr>
            <a:endParaRPr lang="en-US" dirty="0"/>
          </a:p>
        </p:txBody>
      </p:sp>
    </p:spTree>
    <p:extLst>
      <p:ext uri="{BB962C8B-B14F-4D97-AF65-F5344CB8AC3E}">
        <p14:creationId xmlns:p14="http://schemas.microsoft.com/office/powerpoint/2010/main" val="2005498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80EC25C-A7C7-4A54-8A25-7AC9C2424A25}"/>
              </a:ext>
            </a:extLst>
          </p:cNvPr>
          <p:cNvSpPr>
            <a:spLocks noGrp="1"/>
          </p:cNvSpPr>
          <p:nvPr>
            <p:ph type="sldNum" sz="quarter" idx="11"/>
          </p:nvPr>
        </p:nvSpPr>
        <p:spPr/>
        <p:txBody>
          <a:bodyPr/>
          <a:lstStyle/>
          <a:p>
            <a:fld id="{FEC9E414-06B5-46EB-9ED1-1602F4A4BA10}" type="slidenum">
              <a:rPr lang="en-US" smtClean="0"/>
              <a:pPr/>
              <a:t>2</a:t>
            </a:fld>
            <a:endParaRPr lang="en-US" dirty="0"/>
          </a:p>
        </p:txBody>
      </p:sp>
      <p:sp>
        <p:nvSpPr>
          <p:cNvPr id="14" name="Title 1">
            <a:extLst>
              <a:ext uri="{FF2B5EF4-FFF2-40B4-BE49-F238E27FC236}">
                <a16:creationId xmlns:a16="http://schemas.microsoft.com/office/drawing/2014/main" id="{5CB8DA3D-06D6-4C37-889F-D8FEF8C9CB30}"/>
              </a:ext>
            </a:extLst>
          </p:cNvPr>
          <p:cNvSpPr txBox="1">
            <a:spLocks/>
          </p:cNvSpPr>
          <p:nvPr/>
        </p:nvSpPr>
        <p:spPr>
          <a:xfrm>
            <a:off x="1981200" y="1981200"/>
            <a:ext cx="8229600" cy="868363"/>
          </a:xfrm>
          <a:prstGeom prst="rect">
            <a:avLst/>
          </a:prstGeom>
        </p:spPr>
        <p:txBody>
          <a:bodyPr/>
          <a:lstStyle>
            <a:lvl1pPr algn="ctr" defTabSz="914400" rtl="0" eaLnBrk="1" latinLnBrk="0" hangingPunct="1">
              <a:spcBef>
                <a:spcPct val="0"/>
              </a:spcBef>
              <a:buNone/>
              <a:defRPr sz="4400" b="1" kern="1200">
                <a:solidFill>
                  <a:schemeClr val="bg1"/>
                </a:solidFill>
                <a:effectLst>
                  <a:outerShdw blurRad="50800" dist="38100" dir="2700000" algn="tl" rotWithShape="0">
                    <a:prstClr val="black"/>
                  </a:outerShdw>
                </a:effectLst>
                <a:latin typeface="Arial" pitchFamily="34" charset="0"/>
                <a:ea typeface="+mj-ea"/>
                <a:cs typeface="Arial" pitchFamily="34" charset="0"/>
              </a:defRPr>
            </a:lvl1pPr>
          </a:lstStyle>
          <a:p>
            <a:r>
              <a:rPr lang="en-US" sz="5400" dirty="0">
                <a:solidFill>
                  <a:schemeClr val="tx1"/>
                </a:solidFill>
                <a:effectLst/>
              </a:rPr>
              <a:t>Teaching Soft Skills in Any Classroom: </a:t>
            </a:r>
          </a:p>
          <a:p>
            <a:r>
              <a:rPr lang="en-US" sz="5400" dirty="0">
                <a:solidFill>
                  <a:schemeClr val="tx1"/>
                </a:solidFill>
                <a:effectLst/>
              </a:rPr>
              <a:t>Tips and Ideas for Student Engagement</a:t>
            </a:r>
          </a:p>
        </p:txBody>
      </p:sp>
    </p:spTree>
    <p:extLst>
      <p:ext uri="{BB962C8B-B14F-4D97-AF65-F5344CB8AC3E}">
        <p14:creationId xmlns:p14="http://schemas.microsoft.com/office/powerpoint/2010/main" val="700392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80EC25C-A7C7-4A54-8A25-7AC9C2424A25}"/>
              </a:ext>
            </a:extLst>
          </p:cNvPr>
          <p:cNvSpPr>
            <a:spLocks noGrp="1"/>
          </p:cNvSpPr>
          <p:nvPr>
            <p:ph type="sldNum" sz="quarter" idx="11"/>
          </p:nvPr>
        </p:nvSpPr>
        <p:spPr/>
        <p:txBody>
          <a:bodyPr/>
          <a:lstStyle/>
          <a:p>
            <a:fld id="{FEC9E414-06B5-46EB-9ED1-1602F4A4BA10}" type="slidenum">
              <a:rPr lang="en-US" smtClean="0"/>
              <a:pPr/>
              <a:t>20</a:t>
            </a:fld>
            <a:endParaRPr lang="en-US" dirty="0"/>
          </a:p>
        </p:txBody>
      </p:sp>
      <p:sp>
        <p:nvSpPr>
          <p:cNvPr id="14" name="Title 1">
            <a:extLst>
              <a:ext uri="{FF2B5EF4-FFF2-40B4-BE49-F238E27FC236}">
                <a16:creationId xmlns:a16="http://schemas.microsoft.com/office/drawing/2014/main" id="{5CB8DA3D-06D6-4C37-889F-D8FEF8C9CB30}"/>
              </a:ext>
            </a:extLst>
          </p:cNvPr>
          <p:cNvSpPr txBox="1">
            <a:spLocks/>
          </p:cNvSpPr>
          <p:nvPr/>
        </p:nvSpPr>
        <p:spPr>
          <a:xfrm>
            <a:off x="1981200" y="1981200"/>
            <a:ext cx="8229600" cy="868363"/>
          </a:xfrm>
          <a:prstGeom prst="rect">
            <a:avLst/>
          </a:prstGeom>
        </p:spPr>
        <p:txBody>
          <a:bodyPr/>
          <a:lstStyle>
            <a:lvl1pPr algn="ctr" defTabSz="914400" rtl="0" eaLnBrk="1" latinLnBrk="0" hangingPunct="1">
              <a:spcBef>
                <a:spcPct val="0"/>
              </a:spcBef>
              <a:buNone/>
              <a:defRPr sz="4400" b="1" kern="1200">
                <a:solidFill>
                  <a:schemeClr val="bg1"/>
                </a:solidFill>
                <a:effectLst>
                  <a:outerShdw blurRad="50800" dist="38100" dir="2700000" algn="tl" rotWithShape="0">
                    <a:prstClr val="black"/>
                  </a:outerShdw>
                </a:effectLst>
                <a:latin typeface="Arial" pitchFamily="34" charset="0"/>
                <a:ea typeface="+mj-ea"/>
                <a:cs typeface="Arial" pitchFamily="34" charset="0"/>
              </a:defRPr>
            </a:lvl1pPr>
          </a:lstStyle>
          <a:p>
            <a:r>
              <a:rPr lang="en-US" sz="5400" dirty="0">
                <a:solidFill>
                  <a:schemeClr val="tx1"/>
                </a:solidFill>
                <a:effectLst/>
              </a:rPr>
              <a:t>How we can help you address key soft skills</a:t>
            </a:r>
          </a:p>
        </p:txBody>
      </p:sp>
    </p:spTree>
    <p:extLst>
      <p:ext uri="{BB962C8B-B14F-4D97-AF65-F5344CB8AC3E}">
        <p14:creationId xmlns:p14="http://schemas.microsoft.com/office/powerpoint/2010/main" val="2601051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F54EE-F75C-47CB-B6B8-BA336B8F5A75}"/>
              </a:ext>
            </a:extLst>
          </p:cNvPr>
          <p:cNvSpPr>
            <a:spLocks noGrp="1"/>
          </p:cNvSpPr>
          <p:nvPr>
            <p:ph type="title"/>
          </p:nvPr>
        </p:nvSpPr>
        <p:spPr>
          <a:xfrm>
            <a:off x="7239000" y="609600"/>
            <a:ext cx="4648200" cy="1559412"/>
          </a:xfrm>
        </p:spPr>
        <p:txBody>
          <a:bodyPr>
            <a:noAutofit/>
          </a:bodyPr>
          <a:lstStyle/>
          <a:p>
            <a:pPr algn="l">
              <a:lnSpc>
                <a:spcPct val="90000"/>
              </a:lnSpc>
            </a:pPr>
            <a:r>
              <a:rPr lang="en-US" dirty="0"/>
              <a:t>Employability, leadership skills programs</a:t>
            </a:r>
          </a:p>
        </p:txBody>
      </p:sp>
      <p:sp>
        <p:nvSpPr>
          <p:cNvPr id="16" name="Content Placeholder 15">
            <a:extLst>
              <a:ext uri="{FF2B5EF4-FFF2-40B4-BE49-F238E27FC236}">
                <a16:creationId xmlns:a16="http://schemas.microsoft.com/office/drawing/2014/main" id="{50889BC4-E5AA-4ECC-BC97-A207A5B0623B}"/>
              </a:ext>
            </a:extLst>
          </p:cNvPr>
          <p:cNvSpPr>
            <a:spLocks noGrp="1"/>
          </p:cNvSpPr>
          <p:nvPr>
            <p:ph idx="1"/>
          </p:nvPr>
        </p:nvSpPr>
        <p:spPr>
          <a:xfrm>
            <a:off x="6914660" y="3124200"/>
            <a:ext cx="4515340" cy="2995074"/>
          </a:xfrm>
        </p:spPr>
        <p:txBody>
          <a:bodyPr>
            <a:noAutofit/>
          </a:bodyPr>
          <a:lstStyle/>
          <a:p>
            <a:r>
              <a:rPr lang="en-US" sz="2800" dirty="0"/>
              <a:t>Programs include teacher guides, student workbooks, slide presentations and scenario cards</a:t>
            </a:r>
          </a:p>
          <a:p>
            <a:pPr marL="0" indent="0">
              <a:buNone/>
            </a:pPr>
            <a:br>
              <a:rPr lang="en-US" sz="2200" b="1" dirty="0"/>
            </a:br>
            <a:r>
              <a:rPr lang="en-US" sz="2200" b="1" dirty="0"/>
              <a:t>Learn more: </a:t>
            </a:r>
            <a:r>
              <a:rPr lang="en-US" sz="2200" dirty="0"/>
              <a:t>https://www.realityworks.com/</a:t>
            </a:r>
            <a:br>
              <a:rPr lang="en-US" sz="2200" dirty="0"/>
            </a:br>
            <a:r>
              <a:rPr lang="en-US" sz="2200" dirty="0"/>
              <a:t>soft-skills-implementation/</a:t>
            </a:r>
          </a:p>
        </p:txBody>
      </p:sp>
      <p:pic>
        <p:nvPicPr>
          <p:cNvPr id="7" name="Content Placeholder 6" descr="Two people sitting at a table looking at a paper&#10;&#10;Description automatically generated with low confidence">
            <a:extLst>
              <a:ext uri="{FF2B5EF4-FFF2-40B4-BE49-F238E27FC236}">
                <a16:creationId xmlns:a16="http://schemas.microsoft.com/office/drawing/2014/main" id="{0FC29427-63DD-42D7-8117-F8DBE3F3524C}"/>
              </a:ext>
            </a:extLst>
          </p:cNvPr>
          <p:cNvPicPr>
            <a:picLocks noChangeAspect="1"/>
          </p:cNvPicPr>
          <p:nvPr/>
        </p:nvPicPr>
        <p:blipFill rotWithShape="1">
          <a:blip r:embed="rId3"/>
          <a:srcRect l="15616" r="10777" b="-3"/>
          <a:stretch/>
        </p:blipFill>
        <p:spPr>
          <a:xfrm>
            <a:off x="0" y="0"/>
            <a:ext cx="6914660" cy="6858000"/>
          </a:xfrm>
          <a:prstGeom prst="rect">
            <a:avLst/>
          </a:prstGeom>
        </p:spPr>
      </p:pic>
    </p:spTree>
    <p:extLst>
      <p:ext uri="{BB962C8B-B14F-4D97-AF65-F5344CB8AC3E}">
        <p14:creationId xmlns:p14="http://schemas.microsoft.com/office/powerpoint/2010/main" val="1240452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0F257-C331-49E4-803F-02CD92CD71B4}"/>
              </a:ext>
            </a:extLst>
          </p:cNvPr>
          <p:cNvSpPr>
            <a:spLocks noGrp="1"/>
          </p:cNvSpPr>
          <p:nvPr>
            <p:ph type="title"/>
          </p:nvPr>
        </p:nvSpPr>
        <p:spPr>
          <a:xfrm>
            <a:off x="810000" y="447188"/>
            <a:ext cx="5286000" cy="1559412"/>
          </a:xfrm>
        </p:spPr>
        <p:txBody>
          <a:bodyPr>
            <a:normAutofit fontScale="90000"/>
          </a:bodyPr>
          <a:lstStyle/>
          <a:p>
            <a:pPr algn="l"/>
            <a:r>
              <a:rPr lang="en-US" dirty="0"/>
              <a:t>Online Employability </a:t>
            </a:r>
            <a:br>
              <a:rPr lang="en-US" dirty="0"/>
            </a:br>
            <a:r>
              <a:rPr lang="en-US" dirty="0"/>
              <a:t>and Leadership soft skills programs</a:t>
            </a:r>
          </a:p>
        </p:txBody>
      </p:sp>
      <p:sp>
        <p:nvSpPr>
          <p:cNvPr id="3" name="Content Placeholder 2">
            <a:extLst>
              <a:ext uri="{FF2B5EF4-FFF2-40B4-BE49-F238E27FC236}">
                <a16:creationId xmlns:a16="http://schemas.microsoft.com/office/drawing/2014/main" id="{6C84BE9F-65D5-47DE-8B4F-22CC7C896F02}"/>
              </a:ext>
            </a:extLst>
          </p:cNvPr>
          <p:cNvSpPr>
            <a:spLocks noGrp="1"/>
          </p:cNvSpPr>
          <p:nvPr>
            <p:ph idx="1"/>
          </p:nvPr>
        </p:nvSpPr>
        <p:spPr>
          <a:xfrm>
            <a:off x="818713" y="2590800"/>
            <a:ext cx="4743888" cy="3251200"/>
          </a:xfrm>
        </p:spPr>
        <p:txBody>
          <a:bodyPr>
            <a:noAutofit/>
          </a:bodyPr>
          <a:lstStyle/>
          <a:p>
            <a:pPr>
              <a:lnSpc>
                <a:spcPct val="90000"/>
              </a:lnSpc>
            </a:pPr>
            <a:r>
              <a:rPr lang="en-US" sz="2000" dirty="0"/>
              <a:t>Web-based options</a:t>
            </a:r>
          </a:p>
          <a:p>
            <a:pPr>
              <a:lnSpc>
                <a:spcPct val="90000"/>
              </a:lnSpc>
            </a:pPr>
            <a:r>
              <a:rPr lang="en-US" sz="2000" dirty="0"/>
              <a:t>Designed for any classroom</a:t>
            </a:r>
          </a:p>
          <a:p>
            <a:pPr>
              <a:lnSpc>
                <a:spcPct val="90000"/>
              </a:lnSpc>
            </a:pPr>
            <a:r>
              <a:rPr lang="en-US" sz="2000" dirty="0"/>
              <a:t>Real-world scenarios and activities</a:t>
            </a:r>
          </a:p>
          <a:p>
            <a:pPr>
              <a:lnSpc>
                <a:spcPct val="90000"/>
              </a:lnSpc>
            </a:pPr>
            <a:r>
              <a:rPr lang="en-US" sz="2000" dirty="0"/>
              <a:t>Self-paced and interactive</a:t>
            </a:r>
          </a:p>
          <a:p>
            <a:pPr>
              <a:lnSpc>
                <a:spcPct val="90000"/>
              </a:lnSpc>
            </a:pPr>
            <a:r>
              <a:rPr lang="en-US" sz="2000" dirty="0"/>
              <a:t>Variety of license lengths and terms</a:t>
            </a:r>
          </a:p>
          <a:p>
            <a:pPr>
              <a:lnSpc>
                <a:spcPct val="90000"/>
              </a:lnSpc>
            </a:pPr>
            <a:r>
              <a:rPr lang="en-US" sz="2000" dirty="0"/>
              <a:t>Free trials available</a:t>
            </a:r>
          </a:p>
          <a:p>
            <a:pPr>
              <a:lnSpc>
                <a:spcPct val="90000"/>
              </a:lnSpc>
            </a:pPr>
            <a:endParaRPr lang="en-US" sz="2000" dirty="0"/>
          </a:p>
          <a:p>
            <a:pPr marL="0" indent="0">
              <a:lnSpc>
                <a:spcPct val="90000"/>
              </a:lnSpc>
              <a:buNone/>
            </a:pPr>
            <a:r>
              <a:rPr lang="en-US" sz="2000" b="1" dirty="0"/>
              <a:t>Learn more: </a:t>
            </a:r>
            <a:r>
              <a:rPr lang="en-US" sz="2000" dirty="0"/>
              <a:t>https://www.realityworks.com/soft-skills-implementation/</a:t>
            </a:r>
          </a:p>
        </p:txBody>
      </p:sp>
      <p:pic>
        <p:nvPicPr>
          <p:cNvPr id="5" name="Picture 2" descr="Online Employability Skills">
            <a:extLst>
              <a:ext uri="{FF2B5EF4-FFF2-40B4-BE49-F238E27FC236}">
                <a16:creationId xmlns:a16="http://schemas.microsoft.com/office/drawing/2014/main" id="{E36C23A6-D35C-4F1B-B7E1-7BD3B42811A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155" t="6852" r="31032" b="18176"/>
          <a:stretch/>
        </p:blipFill>
        <p:spPr bwMode="auto">
          <a:xfrm>
            <a:off x="6248400" y="0"/>
            <a:ext cx="5943600" cy="6875172"/>
          </a:xfrm>
          <a:prstGeom prst="rect">
            <a:avLst/>
          </a:prstGeom>
          <a:solidFill>
            <a:srgbClr val="FFFFFF"/>
          </a:solidFill>
        </p:spPr>
      </p:pic>
    </p:spTree>
    <p:extLst>
      <p:ext uri="{BB962C8B-B14F-4D97-AF65-F5344CB8AC3E}">
        <p14:creationId xmlns:p14="http://schemas.microsoft.com/office/powerpoint/2010/main" val="3747247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0F257-C331-49E4-803F-02CD92CD71B4}"/>
              </a:ext>
            </a:extLst>
          </p:cNvPr>
          <p:cNvSpPr>
            <a:spLocks noGrp="1"/>
          </p:cNvSpPr>
          <p:nvPr>
            <p:ph type="title"/>
          </p:nvPr>
        </p:nvSpPr>
        <p:spPr>
          <a:xfrm>
            <a:off x="609600" y="579437"/>
            <a:ext cx="10972800" cy="1121834"/>
          </a:xfrm>
        </p:spPr>
        <p:txBody>
          <a:bodyPr>
            <a:normAutofit/>
          </a:bodyPr>
          <a:lstStyle/>
          <a:p>
            <a:pPr>
              <a:lnSpc>
                <a:spcPct val="90000"/>
              </a:lnSpc>
            </a:pPr>
            <a:r>
              <a:rPr lang="en-US" sz="3700"/>
              <a:t>NEW: Contemporary Entrepreneurship Program</a:t>
            </a:r>
          </a:p>
        </p:txBody>
      </p:sp>
      <p:sp>
        <p:nvSpPr>
          <p:cNvPr id="3" name="Content Placeholder 2">
            <a:extLst>
              <a:ext uri="{FF2B5EF4-FFF2-40B4-BE49-F238E27FC236}">
                <a16:creationId xmlns:a16="http://schemas.microsoft.com/office/drawing/2014/main" id="{6C84BE9F-65D5-47DE-8B4F-22CC7C896F02}"/>
              </a:ext>
            </a:extLst>
          </p:cNvPr>
          <p:cNvSpPr>
            <a:spLocks noGrp="1"/>
          </p:cNvSpPr>
          <p:nvPr>
            <p:ph sz="half" idx="2"/>
          </p:nvPr>
        </p:nvSpPr>
        <p:spPr>
          <a:xfrm>
            <a:off x="609600" y="1752604"/>
            <a:ext cx="5386917" cy="4038599"/>
          </a:xfrm>
        </p:spPr>
        <p:txBody>
          <a:bodyPr>
            <a:normAutofit fontScale="92500" lnSpcReduction="10000"/>
          </a:bodyPr>
          <a:lstStyle/>
          <a:p>
            <a:r>
              <a:rPr lang="en-US" dirty="0"/>
              <a:t>Online and paper-based formats available</a:t>
            </a:r>
          </a:p>
          <a:p>
            <a:r>
              <a:rPr lang="en-US" dirty="0"/>
              <a:t>Addresses a plethora of topics, including how to generate ideas, conduct market research and write a business plan</a:t>
            </a:r>
          </a:p>
          <a:p>
            <a:r>
              <a:rPr lang="en-US" dirty="0"/>
              <a:t>Includes lessons, workbooks, activities and more</a:t>
            </a:r>
          </a:p>
          <a:p>
            <a:endParaRPr lang="en-US" dirty="0"/>
          </a:p>
          <a:p>
            <a:pPr marL="0" indent="0">
              <a:buNone/>
            </a:pPr>
            <a:r>
              <a:rPr lang="en-US" sz="2200" b="1" dirty="0"/>
              <a:t>Learn more: </a:t>
            </a:r>
            <a:r>
              <a:rPr lang="en-US" sz="2200" dirty="0"/>
              <a:t>https://www.realityworks.com/soft-skills-implementation/</a:t>
            </a:r>
          </a:p>
          <a:p>
            <a:endParaRPr lang="en-US" dirty="0"/>
          </a:p>
        </p:txBody>
      </p:sp>
      <p:pic>
        <p:nvPicPr>
          <p:cNvPr id="6" name="Picture 5" descr="Graphical user interface, website&#10;&#10;Description automatically generated">
            <a:extLst>
              <a:ext uri="{FF2B5EF4-FFF2-40B4-BE49-F238E27FC236}">
                <a16:creationId xmlns:a16="http://schemas.microsoft.com/office/drawing/2014/main" id="{F489D474-3A2A-4F2A-9F0F-A2B339CB9C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39042" y="1752604"/>
            <a:ext cx="2897694" cy="4038599"/>
          </a:xfrm>
          <a:prstGeom prst="rect">
            <a:avLst/>
          </a:prstGeom>
          <a:noFill/>
        </p:spPr>
      </p:pic>
      <p:sp>
        <p:nvSpPr>
          <p:cNvPr id="11" name="Slide Number Placeholder 4">
            <a:extLst>
              <a:ext uri="{FF2B5EF4-FFF2-40B4-BE49-F238E27FC236}">
                <a16:creationId xmlns:a16="http://schemas.microsoft.com/office/drawing/2014/main" id="{6E497910-2851-8E9D-E765-285E1E223D96}"/>
              </a:ext>
            </a:extLst>
          </p:cNvPr>
          <p:cNvSpPr>
            <a:spLocks noGrp="1"/>
          </p:cNvSpPr>
          <p:nvPr>
            <p:ph type="sldNum" sz="quarter" idx="12"/>
          </p:nvPr>
        </p:nvSpPr>
        <p:spPr>
          <a:xfrm>
            <a:off x="10261600" y="6320807"/>
            <a:ext cx="1117600" cy="365125"/>
          </a:xfrm>
        </p:spPr>
        <p:txBody>
          <a:bodyPr/>
          <a:lstStyle/>
          <a:p>
            <a:pPr>
              <a:spcAft>
                <a:spcPts val="600"/>
              </a:spcAft>
            </a:pPr>
            <a:fld id="{FEC9E414-06B5-46EB-9ED1-1602F4A4BA10}" type="slidenum">
              <a:rPr lang="en-US" smtClean="0"/>
              <a:pPr>
                <a:spcAft>
                  <a:spcPts val="600"/>
                </a:spcAft>
              </a:pPr>
              <a:t>23</a:t>
            </a:fld>
            <a:endParaRPr lang="en-US"/>
          </a:p>
        </p:txBody>
      </p:sp>
    </p:spTree>
    <p:extLst>
      <p:ext uri="{BB962C8B-B14F-4D97-AF65-F5344CB8AC3E}">
        <p14:creationId xmlns:p14="http://schemas.microsoft.com/office/powerpoint/2010/main" val="41987288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F4C6C-9739-47D4-87B9-CB203855C8C0}"/>
              </a:ext>
            </a:extLst>
          </p:cNvPr>
          <p:cNvSpPr>
            <a:spLocks noGrp="1"/>
          </p:cNvSpPr>
          <p:nvPr>
            <p:ph type="title"/>
          </p:nvPr>
        </p:nvSpPr>
        <p:spPr>
          <a:xfrm>
            <a:off x="7086601" y="457201"/>
            <a:ext cx="4653886" cy="1332688"/>
          </a:xfrm>
        </p:spPr>
        <p:txBody>
          <a:bodyPr anchor="b">
            <a:noAutofit/>
          </a:bodyPr>
          <a:lstStyle/>
          <a:p>
            <a:pPr algn="l"/>
            <a:r>
              <a:rPr lang="en-US" dirty="0"/>
              <a:t>Soft skills activity cards</a:t>
            </a:r>
          </a:p>
        </p:txBody>
      </p:sp>
      <p:pic>
        <p:nvPicPr>
          <p:cNvPr id="5" name="Picture 4" descr="Two people looking at a tablet&#10;&#10;Description automatically generated with medium confidence">
            <a:extLst>
              <a:ext uri="{FF2B5EF4-FFF2-40B4-BE49-F238E27FC236}">
                <a16:creationId xmlns:a16="http://schemas.microsoft.com/office/drawing/2014/main" id="{3B0D2FA4-3424-4F09-974F-E91E121769B7}"/>
              </a:ext>
            </a:extLst>
          </p:cNvPr>
          <p:cNvPicPr>
            <a:picLocks noChangeAspect="1"/>
          </p:cNvPicPr>
          <p:nvPr/>
        </p:nvPicPr>
        <p:blipFill>
          <a:blip r:embed="rId3"/>
          <a:stretch>
            <a:fillRect/>
          </a:stretch>
        </p:blipFill>
        <p:spPr>
          <a:xfrm>
            <a:off x="978308" y="457201"/>
            <a:ext cx="5584161" cy="5584161"/>
          </a:xfrm>
          <a:prstGeom prst="roundRect">
            <a:avLst>
              <a:gd name="adj" fmla="val 3876"/>
            </a:avLst>
          </a:prstGeom>
          <a:ln>
            <a:noFill/>
          </a:ln>
          <a:effectLst/>
        </p:spPr>
      </p:pic>
      <p:sp>
        <p:nvSpPr>
          <p:cNvPr id="3" name="Content Placeholder 2">
            <a:extLst>
              <a:ext uri="{FF2B5EF4-FFF2-40B4-BE49-F238E27FC236}">
                <a16:creationId xmlns:a16="http://schemas.microsoft.com/office/drawing/2014/main" id="{50F0C0BC-8500-4FEE-97D4-3693D7B4039F}"/>
              </a:ext>
            </a:extLst>
          </p:cNvPr>
          <p:cNvSpPr>
            <a:spLocks noGrp="1"/>
          </p:cNvSpPr>
          <p:nvPr>
            <p:ph idx="1"/>
          </p:nvPr>
        </p:nvSpPr>
        <p:spPr>
          <a:xfrm>
            <a:off x="7086601" y="2024743"/>
            <a:ext cx="4653885" cy="4016619"/>
          </a:xfrm>
        </p:spPr>
        <p:txBody>
          <a:bodyPr>
            <a:noAutofit/>
          </a:bodyPr>
          <a:lstStyle/>
          <a:p>
            <a:r>
              <a:rPr lang="en-US" sz="2400" dirty="0"/>
              <a:t>Written by industry professionals</a:t>
            </a:r>
          </a:p>
          <a:p>
            <a:r>
              <a:rPr lang="en-US" sz="2400" dirty="0"/>
              <a:t>Themed around specific careers</a:t>
            </a:r>
          </a:p>
          <a:p>
            <a:r>
              <a:rPr lang="en-US" sz="2400" dirty="0"/>
              <a:t>Key questions are included</a:t>
            </a:r>
          </a:p>
          <a:p>
            <a:r>
              <a:rPr lang="en-US" sz="2400" b="1" dirty="0"/>
              <a:t>Free samples</a:t>
            </a:r>
            <a:r>
              <a:rPr lang="en-US" sz="2400" dirty="0"/>
              <a:t>: https://www.realityworks.com/</a:t>
            </a:r>
            <a:br>
              <a:rPr lang="en-US" sz="2400" dirty="0"/>
            </a:br>
            <a:r>
              <a:rPr lang="en-US" sz="2400" dirty="0"/>
              <a:t>sample-scenario-cards/</a:t>
            </a:r>
          </a:p>
          <a:p>
            <a:endParaRPr lang="en-US" sz="2400" dirty="0"/>
          </a:p>
        </p:txBody>
      </p:sp>
    </p:spTree>
    <p:extLst>
      <p:ext uri="{BB962C8B-B14F-4D97-AF65-F5344CB8AC3E}">
        <p14:creationId xmlns:p14="http://schemas.microsoft.com/office/powerpoint/2010/main" val="985169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1C4F6-8813-4565-A567-3512138851F2}"/>
              </a:ext>
            </a:extLst>
          </p:cNvPr>
          <p:cNvSpPr>
            <a:spLocks noGrp="1"/>
          </p:cNvSpPr>
          <p:nvPr>
            <p:ph type="title"/>
          </p:nvPr>
        </p:nvSpPr>
        <p:spPr>
          <a:xfrm>
            <a:off x="609600" y="579437"/>
            <a:ext cx="10972800" cy="1121834"/>
          </a:xfrm>
        </p:spPr>
        <p:txBody>
          <a:bodyPr>
            <a:normAutofit/>
          </a:bodyPr>
          <a:lstStyle/>
          <a:p>
            <a:r>
              <a:rPr lang="en-US" dirty="0"/>
              <a:t>Now what?</a:t>
            </a:r>
          </a:p>
        </p:txBody>
      </p:sp>
      <p:pic>
        <p:nvPicPr>
          <p:cNvPr id="5" name="Picture 4" descr="A group of people standing around a table&#10;&#10;Description automatically generated with medium confidence">
            <a:extLst>
              <a:ext uri="{FF2B5EF4-FFF2-40B4-BE49-F238E27FC236}">
                <a16:creationId xmlns:a16="http://schemas.microsoft.com/office/drawing/2014/main" id="{66F58D71-8B86-48B8-9827-1EF70D064A68}"/>
              </a:ext>
            </a:extLst>
          </p:cNvPr>
          <p:cNvPicPr>
            <a:picLocks noChangeAspect="1"/>
          </p:cNvPicPr>
          <p:nvPr/>
        </p:nvPicPr>
        <p:blipFill rotWithShape="1">
          <a:blip r:embed="rId3"/>
          <a:srcRect l="3106" r="7860" b="1"/>
          <a:stretch/>
        </p:blipFill>
        <p:spPr>
          <a:xfrm>
            <a:off x="838200" y="2057400"/>
            <a:ext cx="4370513" cy="3276596"/>
          </a:xfrm>
          <a:prstGeom prst="rect">
            <a:avLst/>
          </a:prstGeom>
          <a:noFill/>
        </p:spPr>
      </p:pic>
      <p:sp>
        <p:nvSpPr>
          <p:cNvPr id="14" name="Content Placeholder 2">
            <a:extLst>
              <a:ext uri="{FF2B5EF4-FFF2-40B4-BE49-F238E27FC236}">
                <a16:creationId xmlns:a16="http://schemas.microsoft.com/office/drawing/2014/main" id="{027B8758-895F-460C-BFE7-67AE09412032}"/>
              </a:ext>
            </a:extLst>
          </p:cNvPr>
          <p:cNvSpPr>
            <a:spLocks noGrp="1"/>
          </p:cNvSpPr>
          <p:nvPr>
            <p:ph sz="quarter" idx="4"/>
          </p:nvPr>
        </p:nvSpPr>
        <p:spPr>
          <a:xfrm>
            <a:off x="5486401" y="1752604"/>
            <a:ext cx="6096006" cy="4038599"/>
          </a:xfrm>
        </p:spPr>
        <p:txBody>
          <a:bodyPr>
            <a:noAutofit/>
          </a:bodyPr>
          <a:lstStyle/>
          <a:p>
            <a:pPr>
              <a:lnSpc>
                <a:spcPct val="90000"/>
              </a:lnSpc>
            </a:pPr>
            <a:r>
              <a:rPr lang="en-US" sz="2200" b="1" dirty="0"/>
              <a:t>Free infographic</a:t>
            </a:r>
            <a:r>
              <a:rPr lang="en-US" sz="2200" dirty="0"/>
              <a:t>:</a:t>
            </a:r>
            <a:br>
              <a:rPr lang="en-US" sz="2200" dirty="0"/>
            </a:br>
            <a:r>
              <a:rPr lang="en-US" sz="2200" dirty="0">
                <a:hlinkClick r:id="rId4"/>
              </a:rPr>
              <a:t>https://www.realityworks.com/resources/realityworks-interactive-posters/</a:t>
            </a:r>
            <a:endParaRPr lang="en-US" sz="2200" dirty="0"/>
          </a:p>
          <a:p>
            <a:pPr>
              <a:lnSpc>
                <a:spcPct val="90000"/>
              </a:lnSpc>
            </a:pPr>
            <a:r>
              <a:rPr lang="en-US" sz="2200" b="1" dirty="0"/>
              <a:t>Free guide</a:t>
            </a:r>
            <a:r>
              <a:rPr lang="en-US" sz="2200" dirty="0"/>
              <a:t>: Free Guide: 5 Ideas for Incorporating Soft Skills Into any Classroom: </a:t>
            </a:r>
            <a:r>
              <a:rPr lang="en-US" sz="2200" dirty="0">
                <a:hlinkClick r:id="rId5"/>
              </a:rPr>
              <a:t>https://www.realityworks.com/soft-skills-implementation/</a:t>
            </a:r>
            <a:endParaRPr lang="en-US" sz="2200" dirty="0"/>
          </a:p>
          <a:p>
            <a:pPr>
              <a:lnSpc>
                <a:spcPct val="90000"/>
              </a:lnSpc>
            </a:pPr>
            <a:r>
              <a:rPr lang="en-US" sz="2200" b="1" dirty="0"/>
              <a:t>Free lessons</a:t>
            </a:r>
            <a:r>
              <a:rPr lang="en-US" sz="2200" dirty="0"/>
              <a:t>: </a:t>
            </a:r>
          </a:p>
          <a:p>
            <a:pPr lvl="1">
              <a:lnSpc>
                <a:spcPct val="90000"/>
              </a:lnSpc>
            </a:pPr>
            <a:r>
              <a:rPr lang="en-US" sz="2200" dirty="0">
                <a:hlinkClick r:id="rId6"/>
              </a:rPr>
              <a:t>https://www.realityworks.com/blog/12-easy-entrepreneurship-activities-for-any-class-plus-3-free-lessons/</a:t>
            </a:r>
            <a:endParaRPr lang="en-US" sz="2200" dirty="0"/>
          </a:p>
          <a:p>
            <a:pPr lvl="1">
              <a:lnSpc>
                <a:spcPct val="90000"/>
              </a:lnSpc>
            </a:pPr>
            <a:r>
              <a:rPr lang="en-US" sz="2200" dirty="0"/>
              <a:t>https://www.realityworks.com/blog/3-free-lessons-to-help-students-develop-power-skills/</a:t>
            </a:r>
          </a:p>
        </p:txBody>
      </p:sp>
      <p:sp>
        <p:nvSpPr>
          <p:cNvPr id="15" name="Slide Number Placeholder 4">
            <a:extLst>
              <a:ext uri="{FF2B5EF4-FFF2-40B4-BE49-F238E27FC236}">
                <a16:creationId xmlns:a16="http://schemas.microsoft.com/office/drawing/2014/main" id="{BF0A7F31-D347-77AC-F300-2CCC43CB8776}"/>
              </a:ext>
            </a:extLst>
          </p:cNvPr>
          <p:cNvSpPr>
            <a:spLocks noGrp="1"/>
          </p:cNvSpPr>
          <p:nvPr>
            <p:ph type="sldNum" sz="quarter" idx="12"/>
          </p:nvPr>
        </p:nvSpPr>
        <p:spPr>
          <a:xfrm>
            <a:off x="10261600" y="6320807"/>
            <a:ext cx="1117600" cy="365125"/>
          </a:xfrm>
        </p:spPr>
        <p:txBody>
          <a:bodyPr/>
          <a:lstStyle/>
          <a:p>
            <a:pPr>
              <a:spcAft>
                <a:spcPts val="600"/>
              </a:spcAft>
            </a:pPr>
            <a:fld id="{FEC9E414-06B5-46EB-9ED1-1602F4A4BA10}" type="slidenum">
              <a:rPr lang="en-US" smtClean="0"/>
              <a:pPr>
                <a:spcAft>
                  <a:spcPts val="600"/>
                </a:spcAft>
              </a:pPr>
              <a:t>25</a:t>
            </a:fld>
            <a:endParaRPr lang="en-US"/>
          </a:p>
        </p:txBody>
      </p:sp>
    </p:spTree>
    <p:extLst>
      <p:ext uri="{BB962C8B-B14F-4D97-AF65-F5344CB8AC3E}">
        <p14:creationId xmlns:p14="http://schemas.microsoft.com/office/powerpoint/2010/main" val="387099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80EC25C-A7C7-4A54-8A25-7AC9C2424A25}"/>
              </a:ext>
            </a:extLst>
          </p:cNvPr>
          <p:cNvSpPr>
            <a:spLocks noGrp="1"/>
          </p:cNvSpPr>
          <p:nvPr>
            <p:ph type="sldNum" sz="quarter" idx="11"/>
          </p:nvPr>
        </p:nvSpPr>
        <p:spPr/>
        <p:txBody>
          <a:bodyPr/>
          <a:lstStyle/>
          <a:p>
            <a:fld id="{FEC9E414-06B5-46EB-9ED1-1602F4A4BA10}" type="slidenum">
              <a:rPr lang="en-US" smtClean="0"/>
              <a:pPr/>
              <a:t>26</a:t>
            </a:fld>
            <a:endParaRPr lang="en-US" dirty="0"/>
          </a:p>
        </p:txBody>
      </p:sp>
      <p:sp>
        <p:nvSpPr>
          <p:cNvPr id="14" name="Title 1">
            <a:extLst>
              <a:ext uri="{FF2B5EF4-FFF2-40B4-BE49-F238E27FC236}">
                <a16:creationId xmlns:a16="http://schemas.microsoft.com/office/drawing/2014/main" id="{5CB8DA3D-06D6-4C37-889F-D8FEF8C9CB30}"/>
              </a:ext>
            </a:extLst>
          </p:cNvPr>
          <p:cNvSpPr txBox="1">
            <a:spLocks/>
          </p:cNvSpPr>
          <p:nvPr/>
        </p:nvSpPr>
        <p:spPr>
          <a:xfrm>
            <a:off x="1981200" y="1981200"/>
            <a:ext cx="8229600" cy="868363"/>
          </a:xfrm>
          <a:prstGeom prst="rect">
            <a:avLst/>
          </a:prstGeom>
        </p:spPr>
        <p:txBody>
          <a:bodyPr/>
          <a:lstStyle>
            <a:lvl1pPr algn="ctr" defTabSz="914400" rtl="0" eaLnBrk="1" latinLnBrk="0" hangingPunct="1">
              <a:spcBef>
                <a:spcPct val="0"/>
              </a:spcBef>
              <a:buNone/>
              <a:defRPr sz="4400" b="1" kern="1200">
                <a:solidFill>
                  <a:schemeClr val="bg1"/>
                </a:solidFill>
                <a:effectLst>
                  <a:outerShdw blurRad="50800" dist="38100" dir="2700000" algn="tl" rotWithShape="0">
                    <a:prstClr val="black"/>
                  </a:outerShdw>
                </a:effectLst>
                <a:latin typeface="Arial" pitchFamily="34" charset="0"/>
                <a:ea typeface="+mj-ea"/>
                <a:cs typeface="Arial" pitchFamily="34" charset="0"/>
              </a:defRPr>
            </a:lvl1pPr>
          </a:lstStyle>
          <a:p>
            <a:r>
              <a:rPr lang="en-US" sz="5400" dirty="0">
                <a:solidFill>
                  <a:schemeClr val="tx1"/>
                </a:solidFill>
                <a:effectLst/>
              </a:rPr>
              <a:t>Questions?</a:t>
            </a:r>
          </a:p>
        </p:txBody>
      </p:sp>
    </p:spTree>
    <p:extLst>
      <p:ext uri="{BB962C8B-B14F-4D97-AF65-F5344CB8AC3E}">
        <p14:creationId xmlns:p14="http://schemas.microsoft.com/office/powerpoint/2010/main" val="2252120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5094743-0E9A-4031-9BD6-C7CE6DFFE883}"/>
              </a:ext>
            </a:extLst>
          </p:cNvPr>
          <p:cNvSpPr>
            <a:spLocks noGrp="1"/>
          </p:cNvSpPr>
          <p:nvPr>
            <p:ph type="sldNum" sz="quarter" idx="11"/>
          </p:nvPr>
        </p:nvSpPr>
        <p:spPr/>
        <p:txBody>
          <a:bodyPr/>
          <a:lstStyle/>
          <a:p>
            <a:fld id="{FEC9E414-06B5-46EB-9ED1-1602F4A4BA10}" type="slidenum">
              <a:rPr lang="en-US" smtClean="0"/>
              <a:pPr/>
              <a:t>3</a:t>
            </a:fld>
            <a:endParaRPr lang="en-US" dirty="0"/>
          </a:p>
        </p:txBody>
      </p:sp>
      <p:sp>
        <p:nvSpPr>
          <p:cNvPr id="4" name="Content Placeholder 2">
            <a:extLst>
              <a:ext uri="{FF2B5EF4-FFF2-40B4-BE49-F238E27FC236}">
                <a16:creationId xmlns:a16="http://schemas.microsoft.com/office/drawing/2014/main" id="{7EDD36A8-2229-4CE2-9D3F-D3F287660F74}"/>
              </a:ext>
            </a:extLst>
          </p:cNvPr>
          <p:cNvSpPr txBox="1">
            <a:spLocks/>
          </p:cNvSpPr>
          <p:nvPr/>
        </p:nvSpPr>
        <p:spPr>
          <a:xfrm>
            <a:off x="3314521" y="838200"/>
            <a:ext cx="6934200" cy="74612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effectLst/>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effectLst/>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effectLst/>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effectLst/>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effectLst/>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4400" b="1" dirty="0"/>
              <a:t>Our agenda:</a:t>
            </a:r>
          </a:p>
        </p:txBody>
      </p:sp>
      <p:sp>
        <p:nvSpPr>
          <p:cNvPr id="9" name="Content Placeholder 2">
            <a:extLst>
              <a:ext uri="{FF2B5EF4-FFF2-40B4-BE49-F238E27FC236}">
                <a16:creationId xmlns:a16="http://schemas.microsoft.com/office/drawing/2014/main" id="{669A1420-2AC3-48C3-88AB-B500ED923230}"/>
              </a:ext>
            </a:extLst>
          </p:cNvPr>
          <p:cNvSpPr txBox="1">
            <a:spLocks/>
          </p:cNvSpPr>
          <p:nvPr/>
        </p:nvSpPr>
        <p:spPr>
          <a:xfrm>
            <a:off x="3374265" y="1981200"/>
            <a:ext cx="6934200" cy="74612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effectLst/>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effectLst/>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effectLst/>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effectLst/>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effectLst/>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a:t>Overview of Realityworks, Inc.</a:t>
            </a:r>
          </a:p>
          <a:p>
            <a:r>
              <a:rPr lang="en-US" sz="2800" dirty="0"/>
              <a:t>What are soft skills, and why do they matter?</a:t>
            </a:r>
          </a:p>
          <a:p>
            <a:r>
              <a:rPr lang="en-US" sz="2800" dirty="0"/>
              <a:t>10 tips for incorporating soft skills into CTE classrooms</a:t>
            </a:r>
          </a:p>
          <a:p>
            <a:r>
              <a:rPr lang="en-US" sz="2800" dirty="0"/>
              <a:t>How Realityworks can help you address key soft skills</a:t>
            </a:r>
          </a:p>
        </p:txBody>
      </p:sp>
    </p:spTree>
    <p:extLst>
      <p:ext uri="{BB962C8B-B14F-4D97-AF65-F5344CB8AC3E}">
        <p14:creationId xmlns:p14="http://schemas.microsoft.com/office/powerpoint/2010/main" val="2529574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9D997-23DA-4716-B5C1-F2C56BF74A11}"/>
              </a:ext>
            </a:extLst>
          </p:cNvPr>
          <p:cNvSpPr>
            <a:spLocks noGrp="1"/>
          </p:cNvSpPr>
          <p:nvPr>
            <p:ph type="title"/>
          </p:nvPr>
        </p:nvSpPr>
        <p:spPr>
          <a:xfrm>
            <a:off x="1981200" y="507142"/>
            <a:ext cx="8229600" cy="868363"/>
          </a:xfrm>
        </p:spPr>
        <p:txBody>
          <a:bodyPr/>
          <a:lstStyle/>
          <a:p>
            <a:r>
              <a:rPr lang="en-US" dirty="0"/>
              <a:t>Who we are</a:t>
            </a:r>
          </a:p>
        </p:txBody>
      </p:sp>
      <p:sp>
        <p:nvSpPr>
          <p:cNvPr id="4" name="Slide Number Placeholder 3">
            <a:extLst>
              <a:ext uri="{FF2B5EF4-FFF2-40B4-BE49-F238E27FC236}">
                <a16:creationId xmlns:a16="http://schemas.microsoft.com/office/drawing/2014/main" id="{E1EAFCF8-EF2B-4434-833D-2764E7E2B334}"/>
              </a:ext>
            </a:extLst>
          </p:cNvPr>
          <p:cNvSpPr>
            <a:spLocks noGrp="1"/>
          </p:cNvSpPr>
          <p:nvPr>
            <p:ph type="sldNum" sz="quarter" idx="12"/>
          </p:nvPr>
        </p:nvSpPr>
        <p:spPr/>
        <p:txBody>
          <a:bodyPr/>
          <a:lstStyle/>
          <a:p>
            <a:fld id="{FEC9E414-06B5-46EB-9ED1-1602F4A4BA10}" type="slidenum">
              <a:rPr lang="en-US" smtClean="0"/>
              <a:t>4</a:t>
            </a:fld>
            <a:endParaRPr lang="en-US" dirty="0"/>
          </a:p>
        </p:txBody>
      </p:sp>
      <p:pic>
        <p:nvPicPr>
          <p:cNvPr id="5" name="Picture 4" descr="A collage of people&#10;&#10;Description automatically generated with medium confidence">
            <a:extLst>
              <a:ext uri="{FF2B5EF4-FFF2-40B4-BE49-F238E27FC236}">
                <a16:creationId xmlns:a16="http://schemas.microsoft.com/office/drawing/2014/main" id="{1CFDE18E-5EE8-4DBE-B755-D98C744D8E49}"/>
              </a:ext>
            </a:extLst>
          </p:cNvPr>
          <p:cNvPicPr>
            <a:picLocks noChangeAspect="1"/>
          </p:cNvPicPr>
          <p:nvPr/>
        </p:nvPicPr>
        <p:blipFill>
          <a:blip r:embed="rId3"/>
          <a:stretch>
            <a:fillRect/>
          </a:stretch>
        </p:blipFill>
        <p:spPr>
          <a:xfrm>
            <a:off x="3305201" y="1694061"/>
            <a:ext cx="5581598" cy="4325739"/>
          </a:xfrm>
          <a:prstGeom prst="rect">
            <a:avLst/>
          </a:prstGeom>
        </p:spPr>
      </p:pic>
    </p:spTree>
    <p:extLst>
      <p:ext uri="{BB962C8B-B14F-4D97-AF65-F5344CB8AC3E}">
        <p14:creationId xmlns:p14="http://schemas.microsoft.com/office/powerpoint/2010/main" val="503305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7E303B2-6BC7-423B-A5DD-1112D22B86B9}"/>
              </a:ext>
            </a:extLst>
          </p:cNvPr>
          <p:cNvSpPr>
            <a:spLocks noGrp="1"/>
          </p:cNvSpPr>
          <p:nvPr>
            <p:ph type="sldNum" sz="quarter" idx="11"/>
          </p:nvPr>
        </p:nvSpPr>
        <p:spPr/>
        <p:txBody>
          <a:bodyPr/>
          <a:lstStyle/>
          <a:p>
            <a:fld id="{FEC9E414-06B5-46EB-9ED1-1602F4A4BA10}" type="slidenum">
              <a:rPr lang="en-US" smtClean="0"/>
              <a:pPr/>
              <a:t>5</a:t>
            </a:fld>
            <a:endParaRPr lang="en-US" dirty="0"/>
          </a:p>
        </p:txBody>
      </p:sp>
      <p:sp>
        <p:nvSpPr>
          <p:cNvPr id="9" name="Content Placeholder 2">
            <a:extLst>
              <a:ext uri="{FF2B5EF4-FFF2-40B4-BE49-F238E27FC236}">
                <a16:creationId xmlns:a16="http://schemas.microsoft.com/office/drawing/2014/main" id="{6E7EE35F-782B-4059-8887-2959626E8DCF}"/>
              </a:ext>
            </a:extLst>
          </p:cNvPr>
          <p:cNvSpPr txBox="1">
            <a:spLocks/>
          </p:cNvSpPr>
          <p:nvPr/>
        </p:nvSpPr>
        <p:spPr>
          <a:xfrm>
            <a:off x="609606" y="609600"/>
            <a:ext cx="4011084" cy="1447800"/>
          </a:xfrm>
          <a:prstGeom prst="rect">
            <a:avLst/>
          </a:prstGeom>
        </p:spPr>
        <p:txBody>
          <a:bodyPr vert="horz" lIns="91440" tIns="45720" rIns="91440" bIns="45720" rtlCol="0" anchor="b">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effectLst/>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effectLst/>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effectLst/>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effectLst/>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effectLst/>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ct val="0"/>
              </a:spcBef>
              <a:spcAft>
                <a:spcPts val="600"/>
              </a:spcAft>
              <a:buNone/>
            </a:pPr>
            <a:r>
              <a:rPr lang="en-US" sz="4400" b="1" kern="1200" dirty="0">
                <a:effectLst/>
                <a:latin typeface="Arial" pitchFamily="34" charset="0"/>
                <a:ea typeface="+mj-ea"/>
                <a:cs typeface="Arial" pitchFamily="34" charset="0"/>
              </a:rPr>
              <a:t>What are soft skills?</a:t>
            </a:r>
          </a:p>
        </p:txBody>
      </p:sp>
      <p:pic>
        <p:nvPicPr>
          <p:cNvPr id="10" name="Picture 9" descr="A group of people standing around a table&#10;&#10;Description automatically generated with medium confidence">
            <a:extLst>
              <a:ext uri="{FF2B5EF4-FFF2-40B4-BE49-F238E27FC236}">
                <a16:creationId xmlns:a16="http://schemas.microsoft.com/office/drawing/2014/main" id="{1F4976EC-7E7B-4934-9E55-7D032B4EAB79}"/>
              </a:ext>
            </a:extLst>
          </p:cNvPr>
          <p:cNvPicPr>
            <a:picLocks noChangeAspect="1"/>
          </p:cNvPicPr>
          <p:nvPr/>
        </p:nvPicPr>
        <p:blipFill rotWithShape="1">
          <a:blip r:embed="rId3">
            <a:extLst>
              <a:ext uri="{28A0092B-C50C-407E-A947-70E740481C1C}">
                <a14:useLocalDpi xmlns:a14="http://schemas.microsoft.com/office/drawing/2010/main" val="0"/>
              </a:ext>
            </a:extLst>
          </a:blip>
          <a:srcRect l="3603" r="8357" b="2"/>
          <a:stretch/>
        </p:blipFill>
        <p:spPr>
          <a:xfrm>
            <a:off x="4766733" y="609602"/>
            <a:ext cx="6815667" cy="5167409"/>
          </a:xfrm>
          <a:prstGeom prst="rect">
            <a:avLst/>
          </a:prstGeom>
          <a:noFill/>
        </p:spPr>
      </p:pic>
      <p:sp>
        <p:nvSpPr>
          <p:cNvPr id="13" name="Content Placeholder 2">
            <a:extLst>
              <a:ext uri="{FF2B5EF4-FFF2-40B4-BE49-F238E27FC236}">
                <a16:creationId xmlns:a16="http://schemas.microsoft.com/office/drawing/2014/main" id="{2137BE0A-826B-420A-AA19-20A91FD0B78E}"/>
              </a:ext>
            </a:extLst>
          </p:cNvPr>
          <p:cNvSpPr txBox="1">
            <a:spLocks/>
          </p:cNvSpPr>
          <p:nvPr/>
        </p:nvSpPr>
        <p:spPr>
          <a:xfrm>
            <a:off x="609606" y="2133600"/>
            <a:ext cx="4011084" cy="365760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r>
              <a:rPr lang="en-US" sz="2400" dirty="0">
                <a:solidFill>
                  <a:schemeClr val="tx1"/>
                </a:solidFill>
                <a:effectLst/>
              </a:rPr>
              <a:t>Enable someone to interact effectively and harmoniously with others</a:t>
            </a:r>
          </a:p>
          <a:p>
            <a:pPr marL="285750" indent="-285750"/>
            <a:r>
              <a:rPr lang="en-US" sz="2400" dirty="0">
                <a:solidFill>
                  <a:schemeClr val="tx1"/>
                </a:solidFill>
                <a:effectLst/>
              </a:rPr>
              <a:t>Considered the “bedside manner” of the workplace</a:t>
            </a:r>
          </a:p>
          <a:p>
            <a:pPr marL="285750" indent="-285750"/>
            <a:r>
              <a:rPr lang="en-US" sz="2400" dirty="0">
                <a:solidFill>
                  <a:schemeClr val="tx1"/>
                </a:solidFill>
                <a:effectLst/>
              </a:rPr>
              <a:t>Vital for ALL career paths!</a:t>
            </a:r>
          </a:p>
        </p:txBody>
      </p:sp>
    </p:spTree>
    <p:extLst>
      <p:ext uri="{BB962C8B-B14F-4D97-AF65-F5344CB8AC3E}">
        <p14:creationId xmlns:p14="http://schemas.microsoft.com/office/powerpoint/2010/main" val="1745858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5094743-0E9A-4031-9BD6-C7CE6DFFE883}"/>
              </a:ext>
            </a:extLst>
          </p:cNvPr>
          <p:cNvSpPr>
            <a:spLocks noGrp="1"/>
          </p:cNvSpPr>
          <p:nvPr>
            <p:ph type="sldNum" sz="quarter" idx="12"/>
          </p:nvPr>
        </p:nvSpPr>
        <p:spPr>
          <a:xfrm>
            <a:off x="10261600" y="6320807"/>
            <a:ext cx="1117600" cy="365125"/>
          </a:xfrm>
        </p:spPr>
        <p:txBody>
          <a:bodyPr vert="horz" lIns="91440" tIns="45720" rIns="91440" bIns="45720" rtlCol="0" anchor="ctr">
            <a:normAutofit/>
          </a:bodyPr>
          <a:lstStyle/>
          <a:p>
            <a:pPr>
              <a:spcAft>
                <a:spcPts val="600"/>
              </a:spcAft>
            </a:pPr>
            <a:fld id="{FEC9E414-06B5-46EB-9ED1-1602F4A4BA10}" type="slidenum">
              <a:rPr lang="en-US" smtClean="0"/>
              <a:pPr>
                <a:spcAft>
                  <a:spcPts val="600"/>
                </a:spcAft>
              </a:pPr>
              <a:t>6</a:t>
            </a:fld>
            <a:endParaRPr lang="en-US" dirty="0"/>
          </a:p>
        </p:txBody>
      </p:sp>
      <p:pic>
        <p:nvPicPr>
          <p:cNvPr id="6" name="Picture 5">
            <a:extLst>
              <a:ext uri="{FF2B5EF4-FFF2-40B4-BE49-F238E27FC236}">
                <a16:creationId xmlns:a16="http://schemas.microsoft.com/office/drawing/2014/main" id="{60319379-A273-4A36-9B36-7245C74351A7}"/>
              </a:ext>
            </a:extLst>
          </p:cNvPr>
          <p:cNvPicPr>
            <a:picLocks noChangeAspect="1"/>
          </p:cNvPicPr>
          <p:nvPr/>
        </p:nvPicPr>
        <p:blipFill>
          <a:blip r:embed="rId3"/>
          <a:stretch>
            <a:fillRect/>
          </a:stretch>
        </p:blipFill>
        <p:spPr>
          <a:xfrm>
            <a:off x="436336" y="1143000"/>
            <a:ext cx="11319327" cy="3848571"/>
          </a:xfrm>
          <a:prstGeom prst="roundRect">
            <a:avLst>
              <a:gd name="adj" fmla="val 3876"/>
            </a:avLst>
          </a:prstGeom>
          <a:ln>
            <a:solidFill>
              <a:schemeClr val="accent1"/>
            </a:solidFill>
          </a:ln>
          <a:effectLst/>
        </p:spPr>
      </p:pic>
      <p:sp>
        <p:nvSpPr>
          <p:cNvPr id="8" name="TextBox 7">
            <a:extLst>
              <a:ext uri="{FF2B5EF4-FFF2-40B4-BE49-F238E27FC236}">
                <a16:creationId xmlns:a16="http://schemas.microsoft.com/office/drawing/2014/main" id="{F44441A3-4CBF-4C0F-A16C-8A775719BFBC}"/>
              </a:ext>
            </a:extLst>
          </p:cNvPr>
          <p:cNvSpPr txBox="1"/>
          <p:nvPr/>
        </p:nvSpPr>
        <p:spPr>
          <a:xfrm>
            <a:off x="3046926" y="5218152"/>
            <a:ext cx="6098146" cy="276999"/>
          </a:xfrm>
          <a:prstGeom prst="rect">
            <a:avLst/>
          </a:prstGeom>
          <a:noFill/>
        </p:spPr>
        <p:txBody>
          <a:bodyPr wrap="square">
            <a:spAutoFit/>
          </a:bodyPr>
          <a:lstStyle/>
          <a:p>
            <a:r>
              <a:rPr lang="en-US" sz="1200" i="1" dirty="0"/>
              <a:t>Source: https://knowledgecompass.com/post-covid-19-soft-skills-strategic-reemergence/</a:t>
            </a:r>
          </a:p>
        </p:txBody>
      </p:sp>
    </p:spTree>
    <p:extLst>
      <p:ext uri="{BB962C8B-B14F-4D97-AF65-F5344CB8AC3E}">
        <p14:creationId xmlns:p14="http://schemas.microsoft.com/office/powerpoint/2010/main" val="2495011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5094743-0E9A-4031-9BD6-C7CE6DFFE883}"/>
              </a:ext>
            </a:extLst>
          </p:cNvPr>
          <p:cNvSpPr>
            <a:spLocks noGrp="1"/>
          </p:cNvSpPr>
          <p:nvPr>
            <p:ph type="sldNum" sz="quarter" idx="11"/>
          </p:nvPr>
        </p:nvSpPr>
        <p:spPr/>
        <p:txBody>
          <a:bodyPr/>
          <a:lstStyle/>
          <a:p>
            <a:fld id="{FEC9E414-06B5-46EB-9ED1-1602F4A4BA10}" type="slidenum">
              <a:rPr lang="en-US" smtClean="0"/>
              <a:pPr/>
              <a:t>7</a:t>
            </a:fld>
            <a:endParaRPr lang="en-US" dirty="0"/>
          </a:p>
        </p:txBody>
      </p:sp>
      <p:sp>
        <p:nvSpPr>
          <p:cNvPr id="9" name="Content Placeholder 2">
            <a:extLst>
              <a:ext uri="{FF2B5EF4-FFF2-40B4-BE49-F238E27FC236}">
                <a16:creationId xmlns:a16="http://schemas.microsoft.com/office/drawing/2014/main" id="{FCC272F0-E568-45E6-BDD9-1FD55C46DFEF}"/>
              </a:ext>
            </a:extLst>
          </p:cNvPr>
          <p:cNvSpPr txBox="1">
            <a:spLocks/>
          </p:cNvSpPr>
          <p:nvPr/>
        </p:nvSpPr>
        <p:spPr>
          <a:xfrm>
            <a:off x="2971800" y="579437"/>
            <a:ext cx="8610600" cy="112183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effectLst/>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effectLst/>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effectLst/>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effectLst/>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effectLst/>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ct val="0"/>
              </a:spcBef>
              <a:spcAft>
                <a:spcPts val="600"/>
              </a:spcAft>
              <a:buNone/>
            </a:pPr>
            <a:r>
              <a:rPr lang="en-US" sz="4400" b="1" kern="1200" dirty="0">
                <a:effectLst/>
                <a:latin typeface="Arial" pitchFamily="34" charset="0"/>
                <a:ea typeface="+mj-ea"/>
                <a:cs typeface="Arial" pitchFamily="34" charset="0"/>
              </a:rPr>
              <a:t>Why do soft skills matter?</a:t>
            </a:r>
          </a:p>
        </p:txBody>
      </p:sp>
      <p:sp>
        <p:nvSpPr>
          <p:cNvPr id="11" name="Content Placeholder 2">
            <a:extLst>
              <a:ext uri="{FF2B5EF4-FFF2-40B4-BE49-F238E27FC236}">
                <a16:creationId xmlns:a16="http://schemas.microsoft.com/office/drawing/2014/main" id="{132FC859-DD4F-4AFF-AB64-95A40AE3FDBE}"/>
              </a:ext>
            </a:extLst>
          </p:cNvPr>
          <p:cNvSpPr txBox="1">
            <a:spLocks/>
          </p:cNvSpPr>
          <p:nvPr/>
        </p:nvSpPr>
        <p:spPr>
          <a:xfrm>
            <a:off x="2971799" y="1752604"/>
            <a:ext cx="8610600" cy="4038599"/>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solidFill>
                <a:effectLst>
                  <a:outerShdw blurRad="50800" dist="38100" dir="2700000" algn="tl" rotWithShape="0">
                    <a:prstClr val="black"/>
                  </a:outerShdw>
                </a:effectLst>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a:solidFill>
                  <a:schemeClr val="tx1"/>
                </a:solidFill>
                <a:effectLst/>
              </a:rPr>
              <a:t>In 2014, CNBC reported that 44% of employers cited soft skills as the biggest gap in the US workforce</a:t>
            </a:r>
          </a:p>
          <a:p>
            <a:r>
              <a:rPr lang="en-US" sz="2800" dirty="0">
                <a:solidFill>
                  <a:schemeClr val="tx1"/>
                </a:solidFill>
                <a:effectLst/>
              </a:rPr>
              <a:t>In 2019, LinkedIn’s Global Talent Trends report found that 92% of professionals report soft skills are as important as hard skills</a:t>
            </a:r>
          </a:p>
        </p:txBody>
      </p:sp>
    </p:spTree>
    <p:extLst>
      <p:ext uri="{BB962C8B-B14F-4D97-AF65-F5344CB8AC3E}">
        <p14:creationId xmlns:p14="http://schemas.microsoft.com/office/powerpoint/2010/main" val="1546166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5094743-0E9A-4031-9BD6-C7CE6DFFE883}"/>
              </a:ext>
            </a:extLst>
          </p:cNvPr>
          <p:cNvSpPr>
            <a:spLocks noGrp="1"/>
          </p:cNvSpPr>
          <p:nvPr>
            <p:ph type="sldNum" sz="quarter" idx="11"/>
          </p:nvPr>
        </p:nvSpPr>
        <p:spPr>
          <a:xfrm>
            <a:off x="10261600" y="6320807"/>
            <a:ext cx="1117600" cy="365125"/>
          </a:xfrm>
        </p:spPr>
        <p:txBody>
          <a:bodyPr vert="horz" lIns="91440" tIns="45720" rIns="91440" bIns="45720" rtlCol="0" anchor="ctr">
            <a:normAutofit/>
          </a:bodyPr>
          <a:lstStyle/>
          <a:p>
            <a:pPr>
              <a:spcAft>
                <a:spcPts val="600"/>
              </a:spcAft>
            </a:pPr>
            <a:fld id="{FEC9E414-06B5-46EB-9ED1-1602F4A4BA10}" type="slidenum">
              <a:rPr lang="en-US" smtClean="0"/>
              <a:pPr>
                <a:spcAft>
                  <a:spcPts val="600"/>
                </a:spcAft>
              </a:pPr>
              <a:t>8</a:t>
            </a:fld>
            <a:endParaRPr lang="en-US" dirty="0"/>
          </a:p>
        </p:txBody>
      </p:sp>
      <p:sp>
        <p:nvSpPr>
          <p:cNvPr id="11" name="TextBox 10">
            <a:extLst>
              <a:ext uri="{FF2B5EF4-FFF2-40B4-BE49-F238E27FC236}">
                <a16:creationId xmlns:a16="http://schemas.microsoft.com/office/drawing/2014/main" id="{E2C303FF-541D-49E5-960C-5CF0CA9BA061}"/>
              </a:ext>
            </a:extLst>
          </p:cNvPr>
          <p:cNvSpPr txBox="1"/>
          <p:nvPr/>
        </p:nvSpPr>
        <p:spPr>
          <a:xfrm>
            <a:off x="609600" y="579437"/>
            <a:ext cx="10972800" cy="1121834"/>
          </a:xfrm>
          <a:prstGeom prst="rect">
            <a:avLst/>
          </a:prstGeom>
        </p:spPr>
        <p:txBody>
          <a:bodyPr>
            <a:normAutofit lnSpcReduction="10000"/>
          </a:bodyPr>
          <a:lstStyle/>
          <a:p>
            <a:pPr marL="0" indent="0" algn="ctr">
              <a:lnSpc>
                <a:spcPct val="90000"/>
              </a:lnSpc>
              <a:spcBef>
                <a:spcPct val="0"/>
              </a:spcBef>
              <a:spcAft>
                <a:spcPts val="600"/>
              </a:spcAft>
            </a:pPr>
            <a:r>
              <a:rPr lang="en-US" sz="3700" b="1" kern="1200" dirty="0">
                <a:effectLst/>
                <a:latin typeface="Arial" pitchFamily="34" charset="0"/>
                <a:ea typeface="+mj-ea"/>
                <a:cs typeface="Arial" pitchFamily="34" charset="0"/>
              </a:rPr>
              <a:t>Top 16 Essential Soft Skills</a:t>
            </a:r>
          </a:p>
          <a:p>
            <a:pPr marL="0" indent="0" algn="ctr">
              <a:lnSpc>
                <a:spcPct val="90000"/>
              </a:lnSpc>
              <a:spcBef>
                <a:spcPct val="0"/>
              </a:spcBef>
              <a:spcAft>
                <a:spcPts val="600"/>
              </a:spcAft>
            </a:pPr>
            <a:r>
              <a:rPr lang="en-US" sz="3700" b="1" kern="1200" dirty="0">
                <a:effectLst/>
                <a:latin typeface="Arial" pitchFamily="34" charset="0"/>
                <a:ea typeface="+mj-ea"/>
                <a:cs typeface="Arial" pitchFamily="34" charset="0"/>
              </a:rPr>
              <a:t> For The Future Of Work</a:t>
            </a:r>
          </a:p>
        </p:txBody>
      </p:sp>
      <p:sp>
        <p:nvSpPr>
          <p:cNvPr id="13" name="TextBox 12">
            <a:extLst>
              <a:ext uri="{FF2B5EF4-FFF2-40B4-BE49-F238E27FC236}">
                <a16:creationId xmlns:a16="http://schemas.microsoft.com/office/drawing/2014/main" id="{377BAE06-CCEA-497A-BC15-83D0C4D3A26F}"/>
              </a:ext>
            </a:extLst>
          </p:cNvPr>
          <p:cNvSpPr txBox="1"/>
          <p:nvPr/>
        </p:nvSpPr>
        <p:spPr>
          <a:xfrm>
            <a:off x="0" y="5708604"/>
            <a:ext cx="12192000" cy="258532"/>
          </a:xfrm>
          <a:prstGeom prst="rect">
            <a:avLst/>
          </a:prstGeom>
          <a:noFill/>
        </p:spPr>
        <p:txBody>
          <a:bodyPr wrap="square">
            <a:spAutoFit/>
          </a:bodyPr>
          <a:lstStyle/>
          <a:p>
            <a:pPr marL="0" indent="0" algn="ctr">
              <a:lnSpc>
                <a:spcPct val="90000"/>
              </a:lnSpc>
              <a:spcBef>
                <a:spcPct val="0"/>
              </a:spcBef>
              <a:spcAft>
                <a:spcPts val="600"/>
              </a:spcAft>
              <a:buNone/>
            </a:pPr>
            <a:r>
              <a:rPr lang="en-US" sz="1200" i="1" kern="1200" dirty="0">
                <a:effectLst/>
                <a:latin typeface="Arial" pitchFamily="34" charset="0"/>
                <a:ea typeface="+mj-ea"/>
                <a:cs typeface="Arial" pitchFamily="34" charset="0"/>
              </a:rPr>
              <a:t>Source: https://www.forbes.com/sites/bernardmarr/2022/09/12/top-16-essential-soft-skills-for-the-future-of-work/?sh=493304d66151</a:t>
            </a:r>
          </a:p>
        </p:txBody>
      </p:sp>
      <p:graphicFrame>
        <p:nvGraphicFramePr>
          <p:cNvPr id="15" name="Content Placeholder 2">
            <a:extLst>
              <a:ext uri="{FF2B5EF4-FFF2-40B4-BE49-F238E27FC236}">
                <a16:creationId xmlns:a16="http://schemas.microsoft.com/office/drawing/2014/main" id="{AA9A1AA8-ADA4-CF0E-0969-FC1B4E9E8EF9}"/>
              </a:ext>
            </a:extLst>
          </p:cNvPr>
          <p:cNvGraphicFramePr/>
          <p:nvPr>
            <p:extLst>
              <p:ext uri="{D42A27DB-BD31-4B8C-83A1-F6EECF244321}">
                <p14:modId xmlns:p14="http://schemas.microsoft.com/office/powerpoint/2010/main" val="35812684"/>
              </p:ext>
            </p:extLst>
          </p:nvPr>
        </p:nvGraphicFramePr>
        <p:xfrm>
          <a:off x="609600" y="1828800"/>
          <a:ext cx="10972800" cy="396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2123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80EC25C-A7C7-4A54-8A25-7AC9C2424A25}"/>
              </a:ext>
            </a:extLst>
          </p:cNvPr>
          <p:cNvSpPr>
            <a:spLocks noGrp="1"/>
          </p:cNvSpPr>
          <p:nvPr>
            <p:ph type="sldNum" sz="quarter" idx="11"/>
          </p:nvPr>
        </p:nvSpPr>
        <p:spPr/>
        <p:txBody>
          <a:bodyPr/>
          <a:lstStyle/>
          <a:p>
            <a:fld id="{FEC9E414-06B5-46EB-9ED1-1602F4A4BA10}" type="slidenum">
              <a:rPr lang="en-US" smtClean="0"/>
              <a:pPr/>
              <a:t>9</a:t>
            </a:fld>
            <a:endParaRPr lang="en-US" dirty="0"/>
          </a:p>
        </p:txBody>
      </p:sp>
      <p:sp>
        <p:nvSpPr>
          <p:cNvPr id="14" name="Title 1">
            <a:extLst>
              <a:ext uri="{FF2B5EF4-FFF2-40B4-BE49-F238E27FC236}">
                <a16:creationId xmlns:a16="http://schemas.microsoft.com/office/drawing/2014/main" id="{5CB8DA3D-06D6-4C37-889F-D8FEF8C9CB30}"/>
              </a:ext>
            </a:extLst>
          </p:cNvPr>
          <p:cNvSpPr txBox="1">
            <a:spLocks/>
          </p:cNvSpPr>
          <p:nvPr/>
        </p:nvSpPr>
        <p:spPr>
          <a:xfrm>
            <a:off x="1981200" y="1981200"/>
            <a:ext cx="8229600" cy="868363"/>
          </a:xfrm>
          <a:prstGeom prst="rect">
            <a:avLst/>
          </a:prstGeom>
        </p:spPr>
        <p:txBody>
          <a:bodyPr/>
          <a:lstStyle>
            <a:lvl1pPr algn="ctr" defTabSz="914400" rtl="0" eaLnBrk="1" latinLnBrk="0" hangingPunct="1">
              <a:spcBef>
                <a:spcPct val="0"/>
              </a:spcBef>
              <a:buNone/>
              <a:defRPr sz="4400" b="1" kern="1200">
                <a:solidFill>
                  <a:schemeClr val="bg1"/>
                </a:solidFill>
                <a:effectLst>
                  <a:outerShdw blurRad="50800" dist="38100" dir="2700000" algn="tl" rotWithShape="0">
                    <a:prstClr val="black"/>
                  </a:outerShdw>
                </a:effectLst>
                <a:latin typeface="Arial" pitchFamily="34" charset="0"/>
                <a:ea typeface="+mj-ea"/>
                <a:cs typeface="Arial" pitchFamily="34" charset="0"/>
              </a:defRPr>
            </a:lvl1pPr>
          </a:lstStyle>
          <a:p>
            <a:r>
              <a:rPr lang="en-US" sz="5400" dirty="0">
                <a:solidFill>
                  <a:schemeClr val="tx1"/>
                </a:solidFill>
                <a:effectLst/>
              </a:rPr>
              <a:t>10 ways to teach</a:t>
            </a:r>
          </a:p>
          <a:p>
            <a:r>
              <a:rPr lang="en-US" sz="5400" dirty="0">
                <a:solidFill>
                  <a:schemeClr val="tx1"/>
                </a:solidFill>
                <a:effectLst/>
              </a:rPr>
              <a:t>soft skills in any classroom</a:t>
            </a:r>
          </a:p>
        </p:txBody>
      </p:sp>
    </p:spTree>
    <p:extLst>
      <p:ext uri="{BB962C8B-B14F-4D97-AF65-F5344CB8AC3E}">
        <p14:creationId xmlns:p14="http://schemas.microsoft.com/office/powerpoint/2010/main" val="3552628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9072</TotalTime>
  <Words>4353</Words>
  <Application>Microsoft Office PowerPoint</Application>
  <PresentationFormat>Widescreen</PresentationFormat>
  <Paragraphs>334</Paragraphs>
  <Slides>26</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Open Sans</vt:lpstr>
      <vt:lpstr>Office Theme</vt:lpstr>
      <vt:lpstr>PowerPoint Presentation</vt:lpstr>
      <vt:lpstr>PowerPoint Presentation</vt:lpstr>
      <vt:lpstr>PowerPoint Presentation</vt:lpstr>
      <vt:lpstr>Who we are</vt:lpstr>
      <vt:lpstr>PowerPoint Presentation</vt:lpstr>
      <vt:lpstr>PowerPoint Presentation</vt:lpstr>
      <vt:lpstr>PowerPoint Presentation</vt:lpstr>
      <vt:lpstr>PowerPoint Presentation</vt:lpstr>
      <vt:lpstr>PowerPoint Presentation</vt:lpstr>
      <vt:lpstr>TIP: Assign group work  to foster teamwork</vt:lpstr>
      <vt:lpstr>TIP: Begin each class with an elbow bump</vt:lpstr>
      <vt:lpstr>PowerPoint Presentation</vt:lpstr>
      <vt:lpstr>TIP: Add relevancy with  real-world examples</vt:lpstr>
      <vt:lpstr>TIP: Incorporate scenario-based learning</vt:lpstr>
      <vt:lpstr>TIP: Practice professionalism daily</vt:lpstr>
      <vt:lpstr>TIP: Implement networking activities</vt:lpstr>
      <vt:lpstr>TIP: Make intentional assignment tweaks</vt:lpstr>
      <vt:lpstr>TIP: Make time for reflection</vt:lpstr>
      <vt:lpstr>TIP: Practice giving and receiving feedback</vt:lpstr>
      <vt:lpstr>PowerPoint Presentation</vt:lpstr>
      <vt:lpstr>Employability, leadership skills programs</vt:lpstr>
      <vt:lpstr>Online Employability  and Leadership soft skills programs</vt:lpstr>
      <vt:lpstr>NEW: Contemporary Entrepreneurship Program</vt:lpstr>
      <vt:lpstr>Soft skills activity cards</vt:lpstr>
      <vt:lpstr>Now what?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Allen Jacobson</dc:creator>
  <cp:lastModifiedBy>Emily Kurth</cp:lastModifiedBy>
  <cp:revision>360</cp:revision>
  <cp:lastPrinted>2012-07-13T16:15:32Z</cp:lastPrinted>
  <dcterms:created xsi:type="dcterms:W3CDTF">2012-07-10T20:21:20Z</dcterms:created>
  <dcterms:modified xsi:type="dcterms:W3CDTF">2022-12-07T16:21:54Z</dcterms:modified>
</cp:coreProperties>
</file>