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7" r:id="rId5"/>
    <p:sldId id="277" r:id="rId6"/>
    <p:sldId id="261" r:id="rId7"/>
    <p:sldId id="262" r:id="rId8"/>
    <p:sldId id="264" r:id="rId9"/>
    <p:sldId id="273" r:id="rId10"/>
    <p:sldId id="274" r:id="rId11"/>
    <p:sldId id="276" r:id="rId12"/>
    <p:sldId id="265" r:id="rId13"/>
    <p:sldId id="266" r:id="rId14"/>
    <p:sldId id="259" r:id="rId15"/>
  </p:sldIdLst>
  <p:sldSz cx="9144000" cy="6858000" type="overhead"/>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igail Rowe" initials="AR" lastIdx="1" clrIdx="0">
    <p:extLst>
      <p:ext uri="{19B8F6BF-5375-455C-9EA6-DF929625EA0E}">
        <p15:presenceInfo xmlns:p15="http://schemas.microsoft.com/office/powerpoint/2012/main" userId="S::abigail.rowe@realityworks.com::bdbd050e-c4b2-4e56-9379-6ee574d801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9205"/>
    <a:srgbClr val="EB880E"/>
    <a:srgbClr val="EFA00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51502" autoAdjust="0"/>
  </p:normalViewPr>
  <p:slideViewPr>
    <p:cSldViewPr>
      <p:cViewPr varScale="1">
        <p:scale>
          <a:sx n="54" d="100"/>
          <a:sy n="54" d="100"/>
        </p:scale>
        <p:origin x="1608" y="4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5DF67B2-9BED-46F7-8DD8-D52B62C45EAB}" type="datetimeFigureOut">
              <a:rPr lang="en-US" smtClean="0"/>
              <a:t>3/4/2024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14A1BC8-8BE5-48D8-98D3-F2992EB8D215}" type="slidenum">
              <a:rPr lang="en-US" smtClean="0"/>
              <a:t>‹#›</a:t>
            </a:fld>
            <a:endParaRPr lang="en-US" dirty="0"/>
          </a:p>
        </p:txBody>
      </p:sp>
    </p:spTree>
    <p:extLst>
      <p:ext uri="{BB962C8B-B14F-4D97-AF65-F5344CB8AC3E}">
        <p14:creationId xmlns:p14="http://schemas.microsoft.com/office/powerpoint/2010/main" val="466543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A1BC8-8BE5-48D8-98D3-F2992EB8D215}" type="slidenum">
              <a:rPr lang="en-US" smtClean="0"/>
              <a:t>1</a:t>
            </a:fld>
            <a:endParaRPr lang="en-US" dirty="0"/>
          </a:p>
        </p:txBody>
      </p:sp>
    </p:spTree>
    <p:extLst>
      <p:ext uri="{BB962C8B-B14F-4D97-AF65-F5344CB8AC3E}">
        <p14:creationId xmlns:p14="http://schemas.microsoft.com/office/powerpoint/2010/main" val="1536408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panose="02020603050405020304" pitchFamily="18" charset="0"/>
                <a:ea typeface="Calibri" panose="020F0502020204030204" pitchFamily="34" charset="0"/>
                <a:cs typeface="Times New Roman" panose="02020603050405020304" pitchFamily="18" charset="0"/>
              </a:rPr>
              <a:t>After the business has launched, the company begins to generate revenue and moves towards a sustainable future. The company will evaluate its sales and manage the business and staff accordingly. Control systems consist of processes and procedures</a:t>
            </a:r>
            <a:r>
              <a:rPr lang="en-US" sz="1800">
                <a:effectLst/>
                <a:latin typeface="Times" panose="02020603050405020304" pitchFamily="18" charset="0"/>
                <a:ea typeface="Calibri" panose="020F0502020204030204" pitchFamily="34" charset="0"/>
                <a:cs typeface="Times New Roman" panose="02020603050405020304" pitchFamily="18" charset="0"/>
              </a:rPr>
              <a:t>, that </a:t>
            </a:r>
            <a:r>
              <a:rPr lang="en-US" sz="1800" dirty="0">
                <a:effectLst/>
                <a:latin typeface="Times" panose="02020603050405020304" pitchFamily="18" charset="0"/>
                <a:ea typeface="Calibri" panose="020F0502020204030204" pitchFamily="34" charset="0"/>
                <a:cs typeface="Times New Roman" panose="02020603050405020304" pitchFamily="18" charset="0"/>
              </a:rPr>
              <a:t>help the company achieve its objectives and mission. </a:t>
            </a:r>
            <a:r>
              <a:rPr lang="en-US" sz="1800" b="1" dirty="0">
                <a:effectLst/>
                <a:latin typeface="Times" panose="02020603050405020304" pitchFamily="18" charset="0"/>
                <a:ea typeface="Calibri" panose="020F0502020204030204" pitchFamily="34" charset="0"/>
                <a:cs typeface="Times New Roman" panose="02020603050405020304" pitchFamily="18" charset="0"/>
              </a:rPr>
              <a:t>Control systems </a:t>
            </a:r>
            <a:r>
              <a:rPr lang="en-US" sz="1800" dirty="0">
                <a:effectLst/>
                <a:latin typeface="Times" panose="02020603050405020304" pitchFamily="18" charset="0"/>
                <a:ea typeface="Calibri" panose="020F0502020204030204" pitchFamily="34" charset="0"/>
                <a:cs typeface="Times New Roman" panose="02020603050405020304" pitchFamily="18" charset="0"/>
              </a:rPr>
              <a:t>define how employees perform job duties and conduct themselves. After standards are put in place, business owners and managers will use these systems to track and monitor performance. Control systems require ongoing adjustments and modifications to achieve the company’s targets and goals. Control systems include document controls such as work instructions, work guides, and policy and procedure manuals. Another control involves marketing, where controls measure, monitor, and regulate marketing objectives. Financial controls use income statements, cash flow statements, and balance sheets to form the financial control systems. Human resources focus on systems for recruiting, hiring, and training staff. Quality control measures review and evaluate the quality of materials, services, or products.</a:t>
            </a: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10</a:t>
            </a:fld>
            <a:endParaRPr lang="en-US" dirty="0"/>
          </a:p>
        </p:txBody>
      </p:sp>
    </p:spTree>
    <p:extLst>
      <p:ext uri="{BB962C8B-B14F-4D97-AF65-F5344CB8AC3E}">
        <p14:creationId xmlns:p14="http://schemas.microsoft.com/office/powerpoint/2010/main" val="2349836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2</a:t>
            </a:fld>
            <a:endParaRPr lang="en-US" dirty="0"/>
          </a:p>
        </p:txBody>
      </p:sp>
    </p:spTree>
    <p:extLst>
      <p:ext uri="{BB962C8B-B14F-4D97-AF65-F5344CB8AC3E}">
        <p14:creationId xmlns:p14="http://schemas.microsoft.com/office/powerpoint/2010/main" val="3014567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300" dirty="0"/>
              <a:t>Goals and Objectives </a:t>
            </a:r>
          </a:p>
          <a:p>
            <a:pPr marL="285750" indent="-285750">
              <a:lnSpc>
                <a:spcPct val="90000"/>
              </a:lnSpc>
              <a:buFont typeface="Arial" panose="020B0604020202020204" pitchFamily="34" charset="0"/>
              <a:buChar char="•"/>
            </a:pPr>
            <a:r>
              <a:rPr lang="en-US" sz="1400" dirty="0"/>
              <a:t>Define entrepreneur</a:t>
            </a:r>
          </a:p>
          <a:p>
            <a:pPr marL="285750" indent="-285750">
              <a:lnSpc>
                <a:spcPct val="90000"/>
              </a:lnSpc>
              <a:buFont typeface="Arial" panose="020B0604020202020204" pitchFamily="34" charset="0"/>
              <a:buChar char="•"/>
            </a:pPr>
            <a:r>
              <a:rPr lang="en-US" sz="1400" dirty="0"/>
              <a:t>Describe contemporary entrepreneurship</a:t>
            </a:r>
          </a:p>
          <a:p>
            <a:pPr marL="285750" indent="-285750">
              <a:lnSpc>
                <a:spcPct val="90000"/>
              </a:lnSpc>
              <a:buFont typeface="Arial" panose="020B0604020202020204" pitchFamily="34" charset="0"/>
              <a:buChar char="•"/>
            </a:pPr>
            <a:r>
              <a:rPr lang="en-US" sz="1400" dirty="0"/>
              <a:t>Learn about the four steps in the entrepreneurial process:</a:t>
            </a:r>
          </a:p>
          <a:p>
            <a:pPr>
              <a:lnSpc>
                <a:spcPct val="90000"/>
              </a:lnSpc>
              <a:buFont typeface="+mj-lt"/>
              <a:buAutoNum type="arabicPeriod"/>
            </a:pPr>
            <a:r>
              <a:rPr lang="en-US" sz="1400" dirty="0"/>
              <a:t> Step 1: Idea generation</a:t>
            </a:r>
          </a:p>
          <a:p>
            <a:pPr>
              <a:lnSpc>
                <a:spcPct val="90000"/>
              </a:lnSpc>
              <a:buFont typeface="+mj-lt"/>
              <a:buAutoNum type="arabicPeriod"/>
            </a:pPr>
            <a:r>
              <a:rPr lang="en-US" sz="1400" dirty="0"/>
              <a:t> Step 2: Business planning and decision making</a:t>
            </a:r>
          </a:p>
          <a:p>
            <a:pPr>
              <a:lnSpc>
                <a:spcPct val="90000"/>
              </a:lnSpc>
              <a:buFont typeface="+mj-lt"/>
              <a:buAutoNum type="arabicPeriod"/>
            </a:pPr>
            <a:r>
              <a:rPr lang="en-US" sz="1400" dirty="0"/>
              <a:t> Step 3: Company formation</a:t>
            </a:r>
          </a:p>
          <a:p>
            <a:pPr>
              <a:lnSpc>
                <a:spcPct val="90000"/>
              </a:lnSpc>
              <a:buFont typeface="+mj-lt"/>
              <a:buAutoNum type="arabicPeriod"/>
            </a:pPr>
            <a:r>
              <a:rPr lang="en-US" sz="1400" dirty="0"/>
              <a:t> Step 4: Management and control</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3</a:t>
            </a:fld>
            <a:endParaRPr lang="en-US" dirty="0"/>
          </a:p>
        </p:txBody>
      </p:sp>
    </p:spTree>
    <p:extLst>
      <p:ext uri="{BB962C8B-B14F-4D97-AF65-F5344CB8AC3E}">
        <p14:creationId xmlns:p14="http://schemas.microsoft.com/office/powerpoint/2010/main" val="3559122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An </a:t>
            </a:r>
            <a:r>
              <a:rPr lang="en-US" sz="1200" b="1" dirty="0"/>
              <a:t>entrepreneur</a:t>
            </a:r>
            <a:r>
              <a:rPr lang="en-US" sz="1200" dirty="0"/>
              <a:t> is defined as “</a:t>
            </a:r>
            <a:r>
              <a:rPr lang="en-US" sz="1200" b="0" i="0" dirty="0">
                <a:solidFill>
                  <a:srgbClr val="202124"/>
                </a:solidFill>
                <a:effectLst/>
                <a:latin typeface="arial" panose="020B0604020202020204" pitchFamily="34" charset="0"/>
              </a:rPr>
              <a:t>a person who organizes and operates a business or businesses, taking on greater than normal financial risks in order to do so.” The </a:t>
            </a:r>
            <a:r>
              <a:rPr lang="en-US" sz="1200" b="1" i="0" dirty="0">
                <a:solidFill>
                  <a:srgbClr val="202124"/>
                </a:solidFill>
                <a:effectLst/>
                <a:latin typeface="arial" panose="020B0604020202020204" pitchFamily="34" charset="0"/>
              </a:rPr>
              <a:t>entrepreneur</a:t>
            </a:r>
            <a:r>
              <a:rPr lang="en-US" sz="1200" b="0" i="0" dirty="0">
                <a:solidFill>
                  <a:srgbClr val="202124"/>
                </a:solidFill>
                <a:effectLst/>
                <a:latin typeface="arial" panose="020B0604020202020204" pitchFamily="34" charset="0"/>
              </a:rPr>
              <a:t> creates a business, the act of which is known as </a:t>
            </a:r>
            <a:r>
              <a:rPr lang="en-US" sz="1200" b="1" i="0" dirty="0">
                <a:solidFill>
                  <a:srgbClr val="202124"/>
                </a:solidFill>
                <a:effectLst/>
                <a:latin typeface="arial" panose="020B0604020202020204" pitchFamily="34" charset="0"/>
              </a:rPr>
              <a:t>entrepreneurship. </a:t>
            </a:r>
            <a:r>
              <a:rPr lang="en-US" sz="1200" b="0" i="0" dirty="0">
                <a:solidFill>
                  <a:srgbClr val="202124"/>
                </a:solidFill>
                <a:effectLst/>
                <a:latin typeface="arial" panose="020B0604020202020204" pitchFamily="34" charset="0"/>
              </a:rPr>
              <a:t>The </a:t>
            </a:r>
            <a:r>
              <a:rPr lang="en-US" sz="1200" b="1" i="0" dirty="0">
                <a:solidFill>
                  <a:srgbClr val="202124"/>
                </a:solidFill>
                <a:effectLst/>
                <a:latin typeface="arial" panose="020B0604020202020204" pitchFamily="34" charset="0"/>
              </a:rPr>
              <a:t>entrepreneur</a:t>
            </a:r>
            <a:r>
              <a:rPr lang="en-US" sz="1200" b="0" i="0" dirty="0">
                <a:solidFill>
                  <a:srgbClr val="202124"/>
                </a:solidFill>
                <a:effectLst/>
                <a:latin typeface="arial" panose="020B0604020202020204" pitchFamily="34" charset="0"/>
              </a:rPr>
              <a:t> secures the capital and labor to produce their goods or services for a profit. </a:t>
            </a:r>
            <a:r>
              <a:rPr lang="en-US" sz="1200" b="1" dirty="0">
                <a:solidFill>
                  <a:srgbClr val="202124"/>
                </a:solidFill>
                <a:latin typeface="arial" panose="020B0604020202020204" pitchFamily="34" charset="0"/>
              </a:rPr>
              <a:t>Entrepreneurs</a:t>
            </a:r>
            <a:r>
              <a:rPr lang="en-US" sz="1200" dirty="0">
                <a:solidFill>
                  <a:srgbClr val="202124"/>
                </a:solidFill>
                <a:latin typeface="arial" panose="020B0604020202020204" pitchFamily="34" charset="0"/>
              </a:rPr>
              <a:t> play a major role in the economy, using skills and initiative that are necessary to anticipate consumers’ needs and bringing goods and new ideas to market. </a:t>
            </a:r>
            <a:r>
              <a:rPr lang="en-US" sz="1200" b="1" dirty="0">
                <a:solidFill>
                  <a:srgbClr val="202124"/>
                </a:solidFill>
                <a:latin typeface="arial" panose="020B0604020202020204" pitchFamily="34" charset="0"/>
              </a:rPr>
              <a:t>Entrepreneurship</a:t>
            </a:r>
            <a:r>
              <a:rPr lang="en-US" sz="1200" dirty="0">
                <a:solidFill>
                  <a:srgbClr val="202124"/>
                </a:solidFill>
                <a:latin typeface="arial" panose="020B0604020202020204" pitchFamily="34" charset="0"/>
              </a:rPr>
              <a:t> is highly risky but can be highly rewarding, as it serves to generate great economic innovation, growth, and wealth.</a:t>
            </a:r>
            <a:endParaRPr lang="en-US" sz="1200" dirty="0"/>
          </a:p>
          <a:p>
            <a:pPr marL="0" indent="0">
              <a:buNone/>
            </a:pP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4</a:t>
            </a:fld>
            <a:endParaRPr lang="en-US" dirty="0"/>
          </a:p>
        </p:txBody>
      </p:sp>
    </p:spTree>
    <p:extLst>
      <p:ext uri="{BB962C8B-B14F-4D97-AF65-F5344CB8AC3E}">
        <p14:creationId xmlns:p14="http://schemas.microsoft.com/office/powerpoint/2010/main" val="379671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800" b="1" dirty="0">
                <a:effectLst/>
                <a:latin typeface="Times" panose="02020603050405020304" pitchFamily="18" charset="0"/>
                <a:ea typeface="Calibri" panose="020F0502020204030204" pitchFamily="34" charset="0"/>
                <a:cs typeface="Times New Roman" panose="02020603050405020304" pitchFamily="18" charset="0"/>
              </a:rPr>
              <a:t>Contemporary entrepreneurship </a:t>
            </a:r>
            <a:r>
              <a:rPr lang="en-US" sz="1800" dirty="0">
                <a:effectLst/>
                <a:latin typeface="Times" panose="02020603050405020304" pitchFamily="18" charset="0"/>
                <a:ea typeface="Calibri" panose="020F0502020204030204" pitchFamily="34" charset="0"/>
                <a:cs typeface="Times New Roman" panose="02020603050405020304" pitchFamily="18" charset="0"/>
              </a:rPr>
              <a:t>recognizes current trends in entrepreneurship and the impact social media has on marketing. Contemporary entrepreneurs are aware of current market trends to stay ahead of their competitors. Some call contemporary entrepreneurs </a:t>
            </a:r>
            <a:r>
              <a:rPr lang="en-US" sz="1800" b="1" dirty="0">
                <a:effectLst/>
                <a:latin typeface="Times" panose="02020603050405020304" pitchFamily="18" charset="0"/>
                <a:ea typeface="Calibri" panose="020F0502020204030204" pitchFamily="34" charset="0"/>
                <a:cs typeface="Times New Roman" panose="02020603050405020304" pitchFamily="18" charset="0"/>
              </a:rPr>
              <a:t>“futurists,” </a:t>
            </a:r>
            <a:r>
              <a:rPr lang="en-US" sz="1800" dirty="0">
                <a:effectLst/>
                <a:latin typeface="Times" panose="02020603050405020304" pitchFamily="18" charset="0"/>
                <a:ea typeface="Calibri" panose="020F0502020204030204" pitchFamily="34" charset="0"/>
                <a:cs typeface="Times New Roman" panose="02020603050405020304" pitchFamily="18" charset="0"/>
              </a:rPr>
              <a:t>since they are always looking for countless possibilities in the future, forecasting trends, and calculating risks along the way. Contemporary entrepreneurs use various internet communities to market their goods or services and ensure funding for their business through non-traditional means such as crowdfunding and fundraising platforms.</a:t>
            </a: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5</a:t>
            </a:fld>
            <a:endParaRPr lang="en-US" dirty="0"/>
          </a:p>
        </p:txBody>
      </p:sp>
    </p:spTree>
    <p:extLst>
      <p:ext uri="{BB962C8B-B14F-4D97-AF65-F5344CB8AC3E}">
        <p14:creationId xmlns:p14="http://schemas.microsoft.com/office/powerpoint/2010/main" val="1793767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000"/>
              </a:spcAft>
            </a:pPr>
            <a:r>
              <a:rPr lang="en-US" sz="1800" dirty="0">
                <a:effectLst/>
                <a:latin typeface="Times" panose="02020603050405020304" pitchFamily="18" charset="0"/>
                <a:ea typeface="Calibri" panose="020F0502020204030204" pitchFamily="34" charset="0"/>
                <a:cs typeface="Times New Roman" panose="02020603050405020304" pitchFamily="18" charset="0"/>
              </a:rPr>
              <a:t>Many different models cover the </a:t>
            </a:r>
            <a:r>
              <a:rPr lang="en-US" sz="1800" b="1" dirty="0">
                <a:effectLst/>
                <a:latin typeface="Times" panose="02020603050405020304" pitchFamily="18" charset="0"/>
                <a:ea typeface="Calibri" panose="020F0502020204030204" pitchFamily="34" charset="0"/>
                <a:cs typeface="Times New Roman" panose="02020603050405020304" pitchFamily="18" charset="0"/>
              </a:rPr>
              <a:t>entrepreneurial process</a:t>
            </a:r>
            <a:r>
              <a:rPr lang="en-US" sz="1800" dirty="0">
                <a:effectLst/>
                <a:latin typeface="Times" panose="02020603050405020304" pitchFamily="18" charset="0"/>
                <a:ea typeface="Calibri" panose="020F0502020204030204" pitchFamily="34" charset="0"/>
                <a:cs typeface="Times New Roman" panose="02020603050405020304" pitchFamily="18" charset="0"/>
              </a:rPr>
              <a:t>, which are the steps to establish a business. Some models are simple, while others are much more intensive. In this lesson, we will be using a simple 4-step process that covers the following:</a:t>
            </a:r>
          </a:p>
          <a:p>
            <a:pPr marL="342900" marR="0" lvl="0" indent="-342900">
              <a:spcBef>
                <a:spcPts val="0"/>
              </a:spcBef>
              <a:spcAft>
                <a:spcPts val="1000"/>
              </a:spcAft>
              <a:buFont typeface="+mj-lt"/>
              <a:buAutoNum type="arabicPeriod"/>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 Idea generation</a:t>
            </a:r>
          </a:p>
          <a:p>
            <a:pPr marL="342900" marR="0" lvl="0" indent="-342900">
              <a:spcBef>
                <a:spcPts val="0"/>
              </a:spcBef>
              <a:spcAft>
                <a:spcPts val="1000"/>
              </a:spcAft>
              <a:buFont typeface="+mj-lt"/>
              <a:buAutoNum type="arabicPeriod"/>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 Business planning and decision-making</a:t>
            </a:r>
          </a:p>
          <a:p>
            <a:pPr marL="342900" marR="0" lvl="0" indent="-342900">
              <a:spcBef>
                <a:spcPts val="0"/>
              </a:spcBef>
              <a:spcAft>
                <a:spcPts val="1000"/>
              </a:spcAft>
              <a:buFont typeface="+mj-lt"/>
              <a:buAutoNum type="arabicPeriod"/>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 Company formation</a:t>
            </a:r>
          </a:p>
          <a:p>
            <a:pPr marL="342900" marR="0" lvl="0" indent="-342900">
              <a:spcBef>
                <a:spcPts val="0"/>
              </a:spcBef>
              <a:spcAft>
                <a:spcPts val="1000"/>
              </a:spcAft>
              <a:buFont typeface="+mj-lt"/>
              <a:buAutoNum type="arabicPeriod"/>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 Management and control</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6</a:t>
            </a:fld>
            <a:endParaRPr lang="en-US" dirty="0"/>
          </a:p>
        </p:txBody>
      </p:sp>
    </p:spTree>
    <p:extLst>
      <p:ext uri="{BB962C8B-B14F-4D97-AF65-F5344CB8AC3E}">
        <p14:creationId xmlns:p14="http://schemas.microsoft.com/office/powerpoint/2010/main" val="3103344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800" dirty="0">
                <a:effectLst/>
                <a:latin typeface="Times" panose="02020603050405020304" pitchFamily="18" charset="0"/>
                <a:ea typeface="Calibri" panose="020F0502020204030204" pitchFamily="34" charset="0"/>
                <a:cs typeface="Times New Roman" panose="02020603050405020304" pitchFamily="18" charset="0"/>
              </a:rPr>
              <a:t>Every business is started with an idea. This step in the entrepreneurial process has the entrepreneur generate an idea of a product or service that consumers want or need. </a:t>
            </a:r>
            <a:r>
              <a:rPr lang="en-US" sz="1800" b="1" dirty="0">
                <a:effectLst/>
                <a:latin typeface="Times" panose="02020603050405020304" pitchFamily="18" charset="0"/>
                <a:ea typeface="Calibri" panose="020F0502020204030204" pitchFamily="34" charset="0"/>
                <a:cs typeface="Times New Roman" panose="02020603050405020304" pitchFamily="18" charset="0"/>
              </a:rPr>
              <a:t>An idea </a:t>
            </a:r>
            <a:r>
              <a:rPr lang="en-US" sz="1800" dirty="0">
                <a:effectLst/>
                <a:latin typeface="Times" panose="02020603050405020304" pitchFamily="18" charset="0"/>
                <a:ea typeface="Calibri" panose="020F0502020204030204" pitchFamily="34" charset="0"/>
                <a:cs typeface="Times New Roman" panose="02020603050405020304" pitchFamily="18" charset="0"/>
              </a:rPr>
              <a:t>can bring to market a product or service that is not available or improve upon a service or product. Many entrepreneurs identify a </a:t>
            </a:r>
            <a:r>
              <a:rPr lang="en-US" sz="1800" b="1" dirty="0">
                <a:effectLst/>
                <a:latin typeface="Times" panose="02020603050405020304" pitchFamily="18" charset="0"/>
                <a:ea typeface="Calibri" panose="020F0502020204030204" pitchFamily="34" charset="0"/>
                <a:cs typeface="Times New Roman" panose="02020603050405020304" pitchFamily="18" charset="0"/>
              </a:rPr>
              <a:t>“problem” </a:t>
            </a:r>
            <a:r>
              <a:rPr lang="en-US" sz="1800" dirty="0">
                <a:effectLst/>
                <a:latin typeface="Times" panose="02020603050405020304" pitchFamily="18" charset="0"/>
                <a:ea typeface="Calibri" panose="020F0502020204030204" pitchFamily="34" charset="0"/>
                <a:cs typeface="Times New Roman" panose="02020603050405020304" pitchFamily="18" charset="0"/>
              </a:rPr>
              <a:t>that consumers have and find the </a:t>
            </a:r>
            <a:r>
              <a:rPr lang="en-US" sz="1800" b="1" dirty="0">
                <a:effectLst/>
                <a:latin typeface="Times" panose="02020603050405020304" pitchFamily="18" charset="0"/>
                <a:ea typeface="Calibri" panose="020F0502020204030204" pitchFamily="34" charset="0"/>
                <a:cs typeface="Times New Roman" panose="02020603050405020304" pitchFamily="18" charset="0"/>
              </a:rPr>
              <a:t>“solution” </a:t>
            </a:r>
            <a:r>
              <a:rPr lang="en-US" sz="1800" dirty="0">
                <a:effectLst/>
                <a:latin typeface="Times" panose="02020603050405020304" pitchFamily="18" charset="0"/>
                <a:ea typeface="Calibri" panose="020F0502020204030204" pitchFamily="34" charset="0"/>
                <a:cs typeface="Times New Roman" panose="02020603050405020304" pitchFamily="18" charset="0"/>
              </a:rPr>
              <a:t>to that problem. </a:t>
            </a:r>
            <a:br>
              <a:rPr lang="en-US" sz="1800" dirty="0">
                <a:effectLst/>
                <a:latin typeface="Times" panose="02020603050405020304" pitchFamily="18" charset="0"/>
                <a:ea typeface="Calibri" panose="020F0502020204030204" pitchFamily="34" charset="0"/>
                <a:cs typeface="Times New Roman" panose="02020603050405020304" pitchFamily="18" charset="0"/>
              </a:rPr>
            </a:br>
            <a:br>
              <a:rPr lang="en-US" sz="1800" dirty="0">
                <a:effectLst/>
                <a:latin typeface="Times" panose="02020603050405020304" pitchFamily="18" charset="0"/>
                <a:ea typeface="Calibri" panose="020F0502020204030204" pitchFamily="34" charset="0"/>
                <a:cs typeface="Times New Roman" panose="02020603050405020304" pitchFamily="18" charset="0"/>
              </a:rPr>
            </a:br>
            <a:r>
              <a:rPr lang="en-US" sz="1800" dirty="0">
                <a:effectLst/>
                <a:latin typeface="Times" panose="02020603050405020304" pitchFamily="18" charset="0"/>
                <a:ea typeface="Calibri" panose="020F0502020204030204" pitchFamily="34" charset="0"/>
                <a:cs typeface="Times New Roman" panose="02020603050405020304" pitchFamily="18" charset="0"/>
              </a:rPr>
              <a:t>For example, the founders of Airbnb were cash-strapped roommates in San Francisco who loaned out rooms in their apartment to make rent. Their idea came when there was an international design conference in the city and hotels were booked. They bought a few airbeds and quickly put up a website called “Air Bed and Breakfast.” Their idea was to offer conference attendees a place to sleep and breakfast in the morning. The idea was a success after they booked their first guests, and now Airbnb is worth billions of dollars. In addition to generating an idea, you will conduct </a:t>
            </a:r>
            <a:r>
              <a:rPr lang="en-US" sz="1800" b="1" dirty="0">
                <a:effectLst/>
                <a:latin typeface="Times" panose="02020603050405020304" pitchFamily="18" charset="0"/>
                <a:ea typeface="Calibri" panose="020F0502020204030204" pitchFamily="34" charset="0"/>
                <a:cs typeface="Times New Roman" panose="02020603050405020304" pitchFamily="18" charset="0"/>
              </a:rPr>
              <a:t>market research </a:t>
            </a:r>
            <a:r>
              <a:rPr lang="en-US" sz="1800" dirty="0">
                <a:effectLst/>
                <a:latin typeface="Times" panose="02020603050405020304" pitchFamily="18" charset="0"/>
                <a:ea typeface="Calibri" panose="020F0502020204030204" pitchFamily="34" charset="0"/>
                <a:cs typeface="Times New Roman" panose="02020603050405020304" pitchFamily="18" charset="0"/>
              </a:rPr>
              <a:t>to determine if there is an opportunity to turn your idea into a successful business. When conducting research, you will gather information about potential customers and your competition.</a:t>
            </a: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7</a:t>
            </a:fld>
            <a:endParaRPr lang="en-US" dirty="0"/>
          </a:p>
        </p:txBody>
      </p:sp>
    </p:spTree>
    <p:extLst>
      <p:ext uri="{BB962C8B-B14F-4D97-AF65-F5344CB8AC3E}">
        <p14:creationId xmlns:p14="http://schemas.microsoft.com/office/powerpoint/2010/main" val="1740895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None/>
            </a:pPr>
            <a:r>
              <a:rPr lang="en-US" sz="1800" dirty="0">
                <a:effectLst/>
                <a:latin typeface="Times" panose="02020603050405020304" pitchFamily="18" charset="0"/>
                <a:ea typeface="Calibri" panose="020F0502020204030204" pitchFamily="34" charset="0"/>
                <a:cs typeface="Times New Roman" panose="02020603050405020304" pitchFamily="18" charset="0"/>
              </a:rPr>
              <a:t>This is the critical point in the entrepreneurial process where the entrepreneur decides if they will start the project and what resources are needed. </a:t>
            </a:r>
            <a:r>
              <a:rPr lang="en-US" sz="1800" b="1" dirty="0">
                <a:effectLst/>
                <a:latin typeface="Times" panose="02020603050405020304" pitchFamily="18" charset="0"/>
                <a:ea typeface="Calibri" panose="020F0502020204030204" pitchFamily="34" charset="0"/>
                <a:cs typeface="Times New Roman" panose="02020603050405020304" pitchFamily="18" charset="0"/>
              </a:rPr>
              <a:t>Resources</a:t>
            </a:r>
            <a:r>
              <a:rPr lang="en-US" sz="1800" dirty="0">
                <a:effectLst/>
                <a:latin typeface="Times" panose="02020603050405020304" pitchFamily="18" charset="0"/>
                <a:ea typeface="Calibri" panose="020F0502020204030204" pitchFamily="34" charset="0"/>
                <a:cs typeface="Times New Roman" panose="02020603050405020304" pitchFamily="18" charset="0"/>
              </a:rPr>
              <a:t> include financing, physical property, and personnel. The entrepreneur needs to ask themselves if this is an opportunity worth investing in and how the business will be funded. To seek funding for the project, a business plan needs to be developed. Banks, crowdfunding platforms, or other investors need to see that you have an effective strategy for growth and want to determine your future financial needs. The business plan is the foundation of your business and a roadmap to how you will structure, grow, and run your company. The </a:t>
            </a:r>
            <a:r>
              <a:rPr lang="en-US" sz="1800" b="1" dirty="0">
                <a:effectLst/>
                <a:latin typeface="Times" panose="02020603050405020304" pitchFamily="18" charset="0"/>
                <a:ea typeface="Calibri" panose="020F0502020204030204" pitchFamily="34" charset="0"/>
                <a:cs typeface="Times New Roman" panose="02020603050405020304" pitchFamily="18" charset="0"/>
              </a:rPr>
              <a:t>business plan </a:t>
            </a:r>
            <a:r>
              <a:rPr lang="en-US" sz="1800" dirty="0">
                <a:effectLst/>
                <a:latin typeface="Times" panose="02020603050405020304" pitchFamily="18" charset="0"/>
                <a:ea typeface="Calibri" panose="020F0502020204030204" pitchFamily="34" charset="0"/>
                <a:cs typeface="Times New Roman" panose="02020603050405020304" pitchFamily="18" charset="0"/>
              </a:rPr>
              <a:t>will be used to convince people that investing in your company and working with you is an intelligent choice. In later lessons, we will go over writing the business plan step by step.</a:t>
            </a: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8</a:t>
            </a:fld>
            <a:endParaRPr lang="en-US" dirty="0"/>
          </a:p>
        </p:txBody>
      </p:sp>
    </p:spTree>
    <p:extLst>
      <p:ext uri="{BB962C8B-B14F-4D97-AF65-F5344CB8AC3E}">
        <p14:creationId xmlns:p14="http://schemas.microsoft.com/office/powerpoint/2010/main" val="251932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000"/>
              </a:spcAft>
            </a:pPr>
            <a:r>
              <a:rPr lang="en-US" sz="1800" dirty="0">
                <a:effectLst/>
                <a:latin typeface="Times" panose="02020603050405020304" pitchFamily="18" charset="0"/>
                <a:ea typeface="Calibri" panose="020F0502020204030204" pitchFamily="34" charset="0"/>
                <a:cs typeface="Times New Roman" panose="02020603050405020304" pitchFamily="18" charset="0"/>
              </a:rPr>
              <a:t>Company formation includes:</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Deciding on a business structure is done because you need to determine your business structure before registering your business with the state. Your </a:t>
            </a:r>
            <a:r>
              <a:rPr lang="en-US" sz="1800" b="1" dirty="0">
                <a:effectLst/>
                <a:latin typeface="Times" panose="02020603050405020304" pitchFamily="18" charset="0"/>
                <a:ea typeface="Calibri" panose="020F0502020204030204" pitchFamily="34" charset="0"/>
                <a:cs typeface="Times New Roman" panose="02020603050405020304" pitchFamily="18" charset="0"/>
              </a:rPr>
              <a:t>business structure </a:t>
            </a:r>
            <a:r>
              <a:rPr lang="en-US" sz="1800" dirty="0">
                <a:effectLst/>
                <a:latin typeface="Times" panose="02020603050405020304" pitchFamily="18" charset="0"/>
                <a:ea typeface="Calibri" panose="020F0502020204030204" pitchFamily="34" charset="0"/>
                <a:cs typeface="Times New Roman" panose="02020603050405020304" pitchFamily="18" charset="0"/>
              </a:rPr>
              <a:t>affects your ability to raise money, how much you pay in taxes, the paperwork you need to file, and your personal liability. A </a:t>
            </a:r>
            <a:r>
              <a:rPr lang="en-US" sz="1800" b="1" dirty="0">
                <a:effectLst/>
                <a:latin typeface="Times" panose="02020603050405020304" pitchFamily="18" charset="0"/>
                <a:ea typeface="Calibri" panose="020F0502020204030204" pitchFamily="34" charset="0"/>
                <a:cs typeface="Times New Roman" panose="02020603050405020304" pitchFamily="18" charset="0"/>
              </a:rPr>
              <a:t>sole proprietorship </a:t>
            </a:r>
            <a:r>
              <a:rPr lang="en-US" sz="1800" dirty="0">
                <a:effectLst/>
                <a:latin typeface="Times" panose="02020603050405020304" pitchFamily="18" charset="0"/>
                <a:ea typeface="Calibri" panose="020F0502020204030204" pitchFamily="34" charset="0"/>
                <a:cs typeface="Times New Roman" panose="02020603050405020304" pitchFamily="18" charset="0"/>
              </a:rPr>
              <a:t>is the most common business structure when an entrepreneur starts a business, but it does not separate your personal assets and liabilities from your company. So, you could be personally responsible for any debts and obligations of your business. It is recommended to review common business structures to find the best structure for your business. It is also highly suggested to consult with an accountant or an attorney for their advice on the best way to structure your business.</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Choosing a business name can be done with creativity and market research. You want to pick a name that reflects your brand and is easy for consumers to identify. You must choose a name that is not already in use, or you could violate trademark laws. An online search can determine if a particular business name is already in use.</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Registering the business name is done to ensure that your business name is legal while protecting your brand. Who you register with depends on the structure of your business.</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Deciding on the business location is one of the most important business decisions you will make. You must decide if you will set up an online store or brick-and-mortar business. The choice you make can affect your financing, taxes, legal requirements, and profit.</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Funding a business requires capital. Some entrepreneurs have saved money, refinanced a mortgage, or borrowed money from family and friends to run their business. If those are not options for you, you will need to find a bank or investor to finance your project or use crowdfunding to raise the capital. After writing your business plan, you will see how much money you need to start your business.</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Obtaining federal and state tax IDs are important steps to start and grow your business. You will use your employer identification number (EIN) to open a business banking account and pay taxes. The EIN is like a social security number for your business. Some states require a tax ID as well.</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Opening a business bank account will allow you to pay taxes and handle the day-to-day issues of operating a business. Keeping your business account separate from your personal account will make it easier to do taxes and account for your business expenses. You will need to have the proper paperwork and required registrations before opening a business checking account.</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Obtaining permits and licenses depends on the type of business you start, what state you are in, and the business location. By obtaining the proper licenses and permits, you will remain legally compliant and avoid fines and penalties. In later lessons, we will go over the legal aspects of starting a business in greater detail.</a:t>
            </a:r>
          </a:p>
          <a:p>
            <a:pPr marL="342900" marR="0" lvl="0" indent="-342900">
              <a:spcBef>
                <a:spcPts val="0"/>
              </a:spcBef>
              <a:spcAft>
                <a:spcPts val="1000"/>
              </a:spcAft>
              <a:buFont typeface="Arial" panose="020B0604020202020204" pitchFamily="34" charset="0"/>
              <a:buChar char="•"/>
              <a:tabLst>
                <a:tab pos="457200" algn="l"/>
              </a:tabLst>
            </a:pPr>
            <a:r>
              <a:rPr lang="en-US" sz="1800" dirty="0">
                <a:effectLst/>
                <a:latin typeface="Times" panose="02020603050405020304" pitchFamily="18" charset="0"/>
                <a:ea typeface="Calibri" panose="020F0502020204030204" pitchFamily="34" charset="0"/>
                <a:cs typeface="Times New Roman" panose="02020603050405020304" pitchFamily="18" charset="0"/>
              </a:rPr>
              <a:t>Launching your business is the reward you will receive after going through the steps to form your company.</a:t>
            </a:r>
          </a:p>
          <a:p>
            <a:pPr marL="0" marR="0">
              <a:spcBef>
                <a:spcPts val="0"/>
              </a:spcBef>
              <a:spcAft>
                <a:spcPts val="1000"/>
              </a:spcAft>
            </a:pPr>
            <a:endParaRPr lang="en-US" sz="1800" dirty="0">
              <a:effectLst/>
              <a:latin typeface="Times"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14A1BC8-8BE5-48D8-98D3-F2992EB8D215}" type="slidenum">
              <a:rPr lang="en-US" smtClean="0"/>
              <a:t>9</a:t>
            </a:fld>
            <a:endParaRPr lang="en-US" dirty="0"/>
          </a:p>
        </p:txBody>
      </p:sp>
    </p:spTree>
    <p:extLst>
      <p:ext uri="{BB962C8B-B14F-4D97-AF65-F5344CB8AC3E}">
        <p14:creationId xmlns:p14="http://schemas.microsoft.com/office/powerpoint/2010/main" val="40588123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www.realityworks.com/"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www.realityworks.com/"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Footer Placeholder 8"/>
          <p:cNvSpPr>
            <a:spLocks noGrp="1"/>
          </p:cNvSpPr>
          <p:nvPr>
            <p:ph type="ftr" sz="quarter" idx="10"/>
          </p:nvPr>
        </p:nvSpPr>
        <p:spPr/>
        <p:txBody>
          <a:bodyPr/>
          <a:lstStyle>
            <a:lvl1pPr>
              <a:defRPr/>
            </a:lvl1pPr>
          </a:lstStyle>
          <a:p>
            <a:r>
              <a:rPr lang="en-US" dirty="0"/>
              <a:t>Curriculum Name</a:t>
            </a:r>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pic>
        <p:nvPicPr>
          <p:cNvPr id="4099"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685800"/>
            <a:ext cx="2581276" cy="100652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userDrawn="1"/>
        </p:nvSpPr>
        <p:spPr>
          <a:xfrm>
            <a:off x="0" y="0"/>
            <a:ext cx="9144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57829" y="2257014"/>
            <a:ext cx="5428342" cy="1581972"/>
          </a:xfrm>
          <a:prstGeom prst="rect">
            <a:avLst/>
          </a:prstGeom>
        </p:spPr>
      </p:pic>
      <p:sp>
        <p:nvSpPr>
          <p:cNvPr id="7" name="Rectangle 1"/>
          <p:cNvSpPr/>
          <p:nvPr userDrawn="1"/>
        </p:nvSpPr>
        <p:spPr>
          <a:xfrm>
            <a:off x="6881564" y="5791200"/>
            <a:ext cx="2262436"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4">
            <a:hlinkClick r:id="rId4"/>
          </p:cNvPr>
          <p:cNvSpPr txBox="1">
            <a:spLocks/>
          </p:cNvSpPr>
          <p:nvPr userDrawn="1"/>
        </p:nvSpPr>
        <p:spPr>
          <a:xfrm>
            <a:off x="7239000" y="5791200"/>
            <a:ext cx="17526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Tree>
    <p:extLst>
      <p:ext uri="{BB962C8B-B14F-4D97-AF65-F5344CB8AC3E}">
        <p14:creationId xmlns:p14="http://schemas.microsoft.com/office/powerpoint/2010/main" val="1563900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solidFill>
                  <a:schemeClr val="tx1"/>
                </a:solidFill>
                <a:effectLst/>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41"/>
            <a:ext cx="5486400" cy="500061"/>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lvl1pPr>
          </a:lstStyle>
          <a:p>
            <a:r>
              <a:rPr lang="en-US" dirty="0"/>
              <a:t>Curriculum Name</a:t>
            </a:r>
          </a:p>
        </p:txBody>
      </p:sp>
      <p:sp>
        <p:nvSpPr>
          <p:cNvPr id="7" name="Slide Number Placeholder 6"/>
          <p:cNvSpPr>
            <a:spLocks noGrp="1"/>
          </p:cNvSpPr>
          <p:nvPr>
            <p:ph type="sldNum" sz="quarter" idx="12"/>
          </p:nvPr>
        </p:nvSpPr>
        <p:spPr/>
        <p:txBody>
          <a:bodyPr/>
          <a:lstStyle/>
          <a:p>
            <a:fld id="{FEC9E414-06B5-46EB-9ED1-1602F4A4BA10}" type="slidenum">
              <a:rPr lang="en-US" smtClean="0"/>
              <a:t>‹#›</a:t>
            </a:fld>
            <a:endParaRPr lang="en-US" dirty="0"/>
          </a:p>
        </p:txBody>
      </p:sp>
    </p:spTree>
    <p:extLst>
      <p:ext uri="{BB962C8B-B14F-4D97-AF65-F5344CB8AC3E}">
        <p14:creationId xmlns:p14="http://schemas.microsoft.com/office/powerpoint/2010/main" val="1411454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0"/>
            <a:ext cx="9144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oter Placeholder 2"/>
          <p:cNvSpPr>
            <a:spLocks noGrp="1"/>
          </p:cNvSpPr>
          <p:nvPr>
            <p:ph type="ftr" sz="quarter" idx="11"/>
          </p:nvPr>
        </p:nvSpPr>
        <p:spPr/>
        <p:txBody>
          <a:bodyPr/>
          <a:lstStyle>
            <a:lvl1pPr>
              <a:defRPr/>
            </a:lvl1pPr>
          </a:lstStyle>
          <a:p>
            <a:r>
              <a:rPr lang="en-US" dirty="0"/>
              <a:t>Curriculum Name</a:t>
            </a:r>
          </a:p>
        </p:txBody>
      </p:sp>
      <p:sp>
        <p:nvSpPr>
          <p:cNvPr id="5" name="Slide Number Placeholder 6"/>
          <p:cNvSpPr>
            <a:spLocks noGrp="1"/>
          </p:cNvSpPr>
          <p:nvPr>
            <p:ph type="sldNum" sz="quarter" idx="12"/>
          </p:nvPr>
        </p:nvSpPr>
        <p:spPr>
          <a:xfrm>
            <a:off x="4152900" y="6324602"/>
            <a:ext cx="838200" cy="365125"/>
          </a:xfrm>
        </p:spPr>
        <p:txBody>
          <a:bodyPr/>
          <a:lstStyle/>
          <a:p>
            <a:fld id="{FEC9E414-06B5-46EB-9ED1-1602F4A4BA10}" type="slidenum">
              <a:rPr lang="en-US" smtClean="0"/>
              <a:t>‹#›</a:t>
            </a:fld>
            <a:endParaRPr lang="en-US" dirty="0"/>
          </a:p>
        </p:txBody>
      </p:sp>
      <p:pic>
        <p:nvPicPr>
          <p:cNvPr id="3080" name="Picture 8"/>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37216"/>
          <a:stretch/>
        </p:blipFill>
        <p:spPr bwMode="auto">
          <a:xfrm>
            <a:off x="1304138" y="2514599"/>
            <a:ext cx="6620662" cy="1871145"/>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1"/>
          <p:cNvSpPr/>
          <p:nvPr userDrawn="1"/>
        </p:nvSpPr>
        <p:spPr>
          <a:xfrm>
            <a:off x="6881564" y="5791200"/>
            <a:ext cx="2262436"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ooter Placeholder 4">
            <a:hlinkClick r:id="rId3"/>
          </p:cNvPr>
          <p:cNvSpPr txBox="1">
            <a:spLocks/>
          </p:cNvSpPr>
          <p:nvPr userDrawn="1"/>
        </p:nvSpPr>
        <p:spPr>
          <a:xfrm>
            <a:off x="7239000" y="5791200"/>
            <a:ext cx="17526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
        <p:nvSpPr>
          <p:cNvPr id="8" name="Text Placeholder 3"/>
          <p:cNvSpPr txBox="1">
            <a:spLocks/>
          </p:cNvSpPr>
          <p:nvPr userDrawn="1"/>
        </p:nvSpPr>
        <p:spPr>
          <a:xfrm>
            <a:off x="381000" y="1371600"/>
            <a:ext cx="8382000" cy="1143000"/>
          </a:xfrm>
          <a:prstGeom prst="rect">
            <a:avLst/>
          </a:prstGeom>
        </p:spPr>
        <p:txBody>
          <a:bodyPr/>
          <a:lstStyle>
            <a:lvl1pPr marL="0" indent="0" algn="ctr" defTabSz="914400" rtl="0" eaLnBrk="1" latinLnBrk="0" hangingPunct="1">
              <a:spcBef>
                <a:spcPct val="20000"/>
              </a:spcBef>
              <a:buFont typeface="Arial" pitchFamily="34" charset="0"/>
              <a:buNone/>
              <a:defRPr sz="2000" kern="1200">
                <a:solidFill>
                  <a:schemeClr val="bg1"/>
                </a:solidFill>
                <a:effectLst/>
                <a:latin typeface="Arial" pitchFamily="34" charset="0"/>
                <a:ea typeface="+mn-ea"/>
                <a:cs typeface="Arial" pitchFamily="34" charset="0"/>
              </a:defRPr>
            </a:lvl1pPr>
            <a:lvl2pPr marL="457200" indent="0" algn="l" defTabSz="914400" rtl="0" eaLnBrk="1" latinLnBrk="0" hangingPunct="1">
              <a:spcBef>
                <a:spcPct val="20000"/>
              </a:spcBef>
              <a:buFont typeface="Arial" pitchFamily="34" charset="0"/>
              <a:buNone/>
              <a:defRPr sz="1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914400" indent="0" algn="l" defTabSz="914400" rtl="0" eaLnBrk="1" latinLnBrk="0" hangingPunct="1">
              <a:spcBef>
                <a:spcPct val="20000"/>
              </a:spcBef>
              <a:buFont typeface="Arial" pitchFamily="34" charset="0"/>
              <a:buNone/>
              <a:defRPr sz="1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371600" indent="0" algn="l" defTabSz="914400" rtl="0" eaLnBrk="1" latinLnBrk="0" hangingPunct="1">
              <a:spcBef>
                <a:spcPct val="20000"/>
              </a:spcBef>
              <a:buFont typeface="Arial" pitchFamily="34" charset="0"/>
              <a:buNone/>
              <a:defRPr sz="9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1828800" indent="0" algn="l" defTabSz="914400" rtl="0" eaLnBrk="1" latinLnBrk="0" hangingPunct="1">
              <a:spcBef>
                <a:spcPct val="20000"/>
              </a:spcBef>
              <a:buFont typeface="Arial" pitchFamily="34" charset="0"/>
              <a:buNone/>
              <a:defRPr sz="9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r>
              <a:rPr lang="en-US" dirty="0"/>
              <a:t>For more information please contact Realityworks, Inc. </a:t>
            </a:r>
            <a:br>
              <a:rPr lang="en-US" dirty="0"/>
            </a:br>
            <a:r>
              <a:rPr lang="en-US" dirty="0"/>
              <a:t>through email at information@realityworks.com </a:t>
            </a:r>
            <a:br>
              <a:rPr lang="en-US" dirty="0"/>
            </a:br>
            <a:r>
              <a:rPr lang="en-US" dirty="0"/>
              <a:t>or call toll free at 800.830.1416</a:t>
            </a:r>
          </a:p>
        </p:txBody>
      </p:sp>
      <p:sp>
        <p:nvSpPr>
          <p:cNvPr id="11" name="TextBox 10"/>
          <p:cNvSpPr txBox="1"/>
          <p:nvPr userDrawn="1"/>
        </p:nvSpPr>
        <p:spPr>
          <a:xfrm>
            <a:off x="378823" y="5791200"/>
            <a:ext cx="2438401" cy="230832"/>
          </a:xfrm>
          <a:prstGeom prst="rect">
            <a:avLst/>
          </a:prstGeom>
          <a:noFill/>
        </p:spPr>
        <p:txBody>
          <a:bodyPr wrap="square" rtlCol="0">
            <a:spAutoFit/>
          </a:bodyPr>
          <a:lstStyle/>
          <a:p>
            <a:r>
              <a:rPr lang="en-US" sz="900" dirty="0">
                <a:solidFill>
                  <a:schemeClr val="bg1"/>
                </a:solidFill>
                <a:latin typeface="Arial" panose="020B0604020202020204" pitchFamily="34" charset="0"/>
                <a:cs typeface="Arial" panose="020B0604020202020204" pitchFamily="34" charset="0"/>
              </a:rPr>
              <a:t>1062714-01	</a:t>
            </a:r>
            <a:r>
              <a:rPr lang="en-US" sz="900" dirty="0"/>
              <a:t> </a:t>
            </a:r>
          </a:p>
        </p:txBody>
      </p:sp>
    </p:spTree>
    <p:extLst>
      <p:ext uri="{BB962C8B-B14F-4D97-AF65-F5344CB8AC3E}">
        <p14:creationId xmlns:p14="http://schemas.microsoft.com/office/powerpoint/2010/main" val="256097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Footer Placeholder 8"/>
          <p:cNvSpPr>
            <a:spLocks noGrp="1"/>
          </p:cNvSpPr>
          <p:nvPr>
            <p:ph type="ftr" sz="quarter" idx="10"/>
          </p:nvPr>
        </p:nvSpPr>
        <p:spPr/>
        <p:txBody>
          <a:bodyPr/>
          <a:lstStyle>
            <a:lvl1pPr>
              <a:defRPr/>
            </a:lvl1pPr>
          </a:lstStyle>
          <a:p>
            <a:r>
              <a:rPr lang="en-US" dirty="0"/>
              <a:t>Curriculum Name</a:t>
            </a:r>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pic>
        <p:nvPicPr>
          <p:cNvPr id="4099"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685800"/>
            <a:ext cx="2581276" cy="100652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userDrawn="1"/>
        </p:nvSpPr>
        <p:spPr>
          <a:xfrm>
            <a:off x="0" y="0"/>
            <a:ext cx="9144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p:cNvSpPr>
            <a:spLocks noGrp="1"/>
          </p:cNvSpPr>
          <p:nvPr>
            <p:ph type="title"/>
          </p:nvPr>
        </p:nvSpPr>
        <p:spPr>
          <a:xfrm>
            <a:off x="457200" y="1692322"/>
            <a:ext cx="8229600" cy="2727277"/>
          </a:xfrm>
          <a:prstGeom prst="rect">
            <a:avLst/>
          </a:prstGeom>
        </p:spPr>
        <p:txBody>
          <a:bodyPr/>
          <a:lstStyle>
            <a:lvl1pPr>
              <a:defRPr>
                <a:solidFill>
                  <a:schemeClr val="bg1"/>
                </a:solidFill>
                <a:effectLst/>
              </a:defRPr>
            </a:lvl1pPr>
          </a:lstStyle>
          <a:p>
            <a:r>
              <a:rPr lang="en-US" dirty="0"/>
              <a:t>Click to edit Master title style</a:t>
            </a:r>
          </a:p>
        </p:txBody>
      </p:sp>
      <p:sp>
        <p:nvSpPr>
          <p:cNvPr id="14" name="Rectangle 1"/>
          <p:cNvSpPr/>
          <p:nvPr userDrawn="1"/>
        </p:nvSpPr>
        <p:spPr>
          <a:xfrm>
            <a:off x="6881564" y="5791200"/>
            <a:ext cx="2262436"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a:hlinkClick r:id="rId3"/>
          </p:cNvPr>
          <p:cNvSpPr txBox="1">
            <a:spLocks/>
          </p:cNvSpPr>
          <p:nvPr userDrawn="1"/>
        </p:nvSpPr>
        <p:spPr>
          <a:xfrm>
            <a:off x="7239000" y="5791200"/>
            <a:ext cx="17526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Tree>
    <p:extLst>
      <p:ext uri="{BB962C8B-B14F-4D97-AF65-F5344CB8AC3E}">
        <p14:creationId xmlns:p14="http://schemas.microsoft.com/office/powerpoint/2010/main" val="3161696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Footer Placeholder 8"/>
          <p:cNvSpPr>
            <a:spLocks noGrp="1"/>
          </p:cNvSpPr>
          <p:nvPr>
            <p:ph type="ftr" sz="quarter" idx="10"/>
          </p:nvPr>
        </p:nvSpPr>
        <p:spPr/>
        <p:txBody>
          <a:bodyPr/>
          <a:lstStyle>
            <a:lvl1pPr>
              <a:defRPr/>
            </a:lvl1pPr>
          </a:lstStyle>
          <a:p>
            <a:r>
              <a:rPr lang="en-US" dirty="0"/>
              <a:t>Curriculum Name</a:t>
            </a:r>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pic>
        <p:nvPicPr>
          <p:cNvPr id="4099"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685800"/>
            <a:ext cx="2581276" cy="100652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userDrawn="1"/>
        </p:nvSpPr>
        <p:spPr>
          <a:xfrm>
            <a:off x="0" y="0"/>
            <a:ext cx="9144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userDrawn="1"/>
        </p:nvPicPr>
        <p:blipFill>
          <a:blip r:embed="rId3" cstate="print">
            <a:grayscl/>
            <a:extLst>
              <a:ext uri="{28A0092B-C50C-407E-A947-70E740481C1C}">
                <a14:useLocalDpi xmlns:a14="http://schemas.microsoft.com/office/drawing/2010/main" val="0"/>
              </a:ext>
            </a:extLst>
          </a:blip>
          <a:stretch>
            <a:fillRect/>
          </a:stretch>
        </p:blipFill>
        <p:spPr>
          <a:xfrm>
            <a:off x="2590800" y="1617894"/>
            <a:ext cx="3962400" cy="3352192"/>
          </a:xfrm>
          <a:prstGeom prst="rect">
            <a:avLst/>
          </a:prstGeom>
        </p:spPr>
      </p:pic>
      <p:sp>
        <p:nvSpPr>
          <p:cNvPr id="11" name="Rectangle 1"/>
          <p:cNvSpPr/>
          <p:nvPr userDrawn="1"/>
        </p:nvSpPr>
        <p:spPr>
          <a:xfrm>
            <a:off x="6881564" y="5791200"/>
            <a:ext cx="2262436"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a:hlinkClick r:id="rId4"/>
          </p:cNvPr>
          <p:cNvSpPr txBox="1">
            <a:spLocks/>
          </p:cNvSpPr>
          <p:nvPr userDrawn="1"/>
        </p:nvSpPr>
        <p:spPr>
          <a:xfrm>
            <a:off x="7239000" y="5791200"/>
            <a:ext cx="17526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Tree>
    <p:extLst>
      <p:ext uri="{BB962C8B-B14F-4D97-AF65-F5344CB8AC3E}">
        <p14:creationId xmlns:p14="http://schemas.microsoft.com/office/powerpoint/2010/main" val="2877115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9" name="Footer Placeholder 8"/>
          <p:cNvSpPr>
            <a:spLocks noGrp="1"/>
          </p:cNvSpPr>
          <p:nvPr>
            <p:ph type="ftr" sz="quarter" idx="10"/>
          </p:nvPr>
        </p:nvSpPr>
        <p:spPr/>
        <p:txBody>
          <a:bodyPr/>
          <a:lstStyle>
            <a:lvl1pPr>
              <a:defRPr/>
            </a:lvl1pPr>
          </a:lstStyle>
          <a:p>
            <a:r>
              <a:rPr lang="en-US" dirty="0"/>
              <a:t>Curriculum Name</a:t>
            </a:r>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pic>
        <p:nvPicPr>
          <p:cNvPr id="4099"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685800"/>
            <a:ext cx="2581276" cy="100652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userDrawn="1"/>
        </p:nvSpPr>
        <p:spPr>
          <a:xfrm>
            <a:off x="0" y="0"/>
            <a:ext cx="9144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
          <p:cNvSpPr/>
          <p:nvPr userDrawn="1"/>
        </p:nvSpPr>
        <p:spPr>
          <a:xfrm>
            <a:off x="6881564" y="5791200"/>
            <a:ext cx="2262436"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ooter Placeholder 4">
            <a:hlinkClick r:id="rId3"/>
          </p:cNvPr>
          <p:cNvSpPr txBox="1">
            <a:spLocks/>
          </p:cNvSpPr>
          <p:nvPr userDrawn="1"/>
        </p:nvSpPr>
        <p:spPr>
          <a:xfrm>
            <a:off x="7239000" y="5791200"/>
            <a:ext cx="17526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
        <p:nvSpPr>
          <p:cNvPr id="12" name="Title 4"/>
          <p:cNvSpPr>
            <a:spLocks noGrp="1"/>
          </p:cNvSpPr>
          <p:nvPr>
            <p:ph type="title"/>
          </p:nvPr>
        </p:nvSpPr>
        <p:spPr>
          <a:xfrm>
            <a:off x="3429000" y="2057400"/>
            <a:ext cx="4800600" cy="2367724"/>
          </a:xfrm>
          <a:prstGeom prst="rect">
            <a:avLst/>
          </a:prstGeom>
        </p:spPr>
        <p:txBody>
          <a:bodyPr/>
          <a:lstStyle>
            <a:lvl1pPr>
              <a:defRPr strike="noStrike">
                <a:effectLst/>
              </a:defRPr>
            </a:lvl1pPr>
          </a:lstStyle>
          <a:p>
            <a:pPr algn="l"/>
            <a:r>
              <a:rPr lang="en-US" sz="4800" dirty="0"/>
              <a:t>Product Family</a:t>
            </a:r>
            <a:br>
              <a:rPr lang="en-US" sz="4800" dirty="0"/>
            </a:br>
            <a:r>
              <a:rPr lang="en-US" sz="4800" dirty="0"/>
              <a:t>Product Name</a:t>
            </a:r>
          </a:p>
        </p:txBody>
      </p:sp>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19200" y="1823276"/>
            <a:ext cx="1981200" cy="1981200"/>
          </a:xfrm>
          <a:prstGeom prst="rect">
            <a:avLst/>
          </a:prstGeom>
          <a:ln w="76200">
            <a:noFill/>
          </a:ln>
        </p:spPr>
      </p:pic>
    </p:spTree>
    <p:extLst>
      <p:ext uri="{BB962C8B-B14F-4D97-AF65-F5344CB8AC3E}">
        <p14:creationId xmlns:p14="http://schemas.microsoft.com/office/powerpoint/2010/main" val="54080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Footer Placeholder 8"/>
          <p:cNvSpPr>
            <a:spLocks noGrp="1"/>
          </p:cNvSpPr>
          <p:nvPr>
            <p:ph type="ftr" sz="quarter" idx="10"/>
          </p:nvPr>
        </p:nvSpPr>
        <p:spPr/>
        <p:txBody>
          <a:bodyPr/>
          <a:lstStyle>
            <a:lvl1pPr>
              <a:defRPr/>
            </a:lvl1pPr>
          </a:lstStyle>
          <a:p>
            <a:r>
              <a:rPr lang="en-US" dirty="0"/>
              <a:t>Curriculum Name</a:t>
            </a:r>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Tree>
    <p:extLst>
      <p:ext uri="{BB962C8B-B14F-4D97-AF65-F5344CB8AC3E}">
        <p14:creationId xmlns:p14="http://schemas.microsoft.com/office/powerpoint/2010/main" val="1113699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7"/>
            <a:ext cx="8229600" cy="1121834"/>
          </a:xfrm>
          <a:prstGeom prst="rect">
            <a:avLst/>
          </a:prstGeom>
        </p:spPr>
        <p:txBody>
          <a:bodyPr/>
          <a:lstStyle>
            <a:lvl1pPr>
              <a:defRPr>
                <a:solidFill>
                  <a:schemeClr val="tx1"/>
                </a:solidFill>
                <a:effectLst/>
              </a:defRPr>
            </a:lvl1pPr>
          </a:lstStyle>
          <a:p>
            <a:r>
              <a:rPr lang="en-US" dirty="0"/>
              <a:t>Click to edit Master title style</a:t>
            </a:r>
          </a:p>
        </p:txBody>
      </p:sp>
      <p:sp>
        <p:nvSpPr>
          <p:cNvPr id="3" name="Content Placeholder 2"/>
          <p:cNvSpPr>
            <a:spLocks noGrp="1"/>
          </p:cNvSpPr>
          <p:nvPr>
            <p:ph idx="1"/>
          </p:nvPr>
        </p:nvSpPr>
        <p:spPr>
          <a:xfrm>
            <a:off x="457200" y="1828800"/>
            <a:ext cx="8229600" cy="3962400"/>
          </a:xfrm>
          <a:prstGeom prst="rect">
            <a:avLst/>
          </a:prstGeom>
        </p:spPr>
        <p:txBody>
          <a:bodyPr/>
          <a:lstStyle>
            <a:lvl1pPr>
              <a:defRPr>
                <a:solidFill>
                  <a:schemeClr val="tx1"/>
                </a:solidFill>
                <a:effectLst/>
              </a:defRPr>
            </a:lvl1pPr>
            <a:lvl2pPr>
              <a:defRPr>
                <a:solidFill>
                  <a:schemeClr val="tx1"/>
                </a:solidFill>
                <a:effectLst/>
              </a:defRPr>
            </a:lvl2pPr>
            <a:lvl3pPr>
              <a:defRPr>
                <a:solidFill>
                  <a:schemeClr val="tx1"/>
                </a:solidFill>
                <a:effectLst/>
              </a:defRPr>
            </a:lvl3pPr>
            <a:lvl4pPr>
              <a:defRPr>
                <a:solidFill>
                  <a:schemeClr val="tx1"/>
                </a:solidFill>
                <a:effectLst/>
              </a:defRPr>
            </a:lvl4pPr>
            <a:lvl5pPr>
              <a:defRPr>
                <a:solidFill>
                  <a:schemeClr val="tx1"/>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lvl1pPr>
          </a:lstStyle>
          <a:p>
            <a:r>
              <a:rPr lang="en-US" dirty="0"/>
              <a:t>Curriculum Name</a:t>
            </a:r>
          </a:p>
        </p:txBody>
      </p:sp>
      <p:sp>
        <p:nvSpPr>
          <p:cNvPr id="6" name="Slide Number Placeholder 5"/>
          <p:cNvSpPr>
            <a:spLocks noGrp="1"/>
          </p:cNvSpPr>
          <p:nvPr>
            <p:ph type="sldNum" sz="quarter" idx="12"/>
          </p:nvPr>
        </p:nvSpPr>
        <p:spPr/>
        <p:txBody>
          <a:bodyPr/>
          <a:lstStyle/>
          <a:p>
            <a:fld id="{FEC9E414-06B5-46EB-9ED1-1602F4A4BA10}" type="slidenum">
              <a:rPr lang="en-US" smtClean="0"/>
              <a:t>‹#›</a:t>
            </a:fld>
            <a:endParaRPr lang="en-US" dirty="0"/>
          </a:p>
        </p:txBody>
      </p:sp>
    </p:spTree>
    <p:extLst>
      <p:ext uri="{BB962C8B-B14F-4D97-AF65-F5344CB8AC3E}">
        <p14:creationId xmlns:p14="http://schemas.microsoft.com/office/powerpoint/2010/main" val="3322155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7"/>
            <a:ext cx="8229600" cy="1121834"/>
          </a:xfrm>
          <a:prstGeom prst="rect">
            <a:avLst/>
          </a:prstGeom>
        </p:spPr>
        <p:txBody>
          <a:bodyPr/>
          <a:lstStyle>
            <a:lvl1pPr>
              <a:defRPr>
                <a:solidFill>
                  <a:schemeClr val="tx1"/>
                </a:solidFill>
                <a:effectLst/>
              </a:defRPr>
            </a:lvl1pPr>
          </a:lstStyle>
          <a:p>
            <a:r>
              <a:rPr lang="en-US"/>
              <a:t>Click to edit Master title style</a:t>
            </a:r>
          </a:p>
        </p:txBody>
      </p:sp>
      <p:sp>
        <p:nvSpPr>
          <p:cNvPr id="4" name="Content Placeholder 3"/>
          <p:cNvSpPr>
            <a:spLocks noGrp="1"/>
          </p:cNvSpPr>
          <p:nvPr>
            <p:ph sz="half" idx="2"/>
          </p:nvPr>
        </p:nvSpPr>
        <p:spPr>
          <a:xfrm>
            <a:off x="457200" y="1752603"/>
            <a:ext cx="4040188" cy="4038599"/>
          </a:xfrm>
          <a:prstGeom prst="rect">
            <a:avLst/>
          </a:prstGeom>
        </p:spPr>
        <p:txBody>
          <a:bodyPr/>
          <a:lstStyle>
            <a:lvl1pPr>
              <a:defRPr sz="2400">
                <a:solidFill>
                  <a:schemeClr val="tx1"/>
                </a:solidFill>
                <a:effectLst/>
              </a:defRPr>
            </a:lvl1pPr>
            <a:lvl2pPr>
              <a:defRPr sz="2000">
                <a:solidFill>
                  <a:schemeClr val="tx1"/>
                </a:solidFill>
                <a:effectLst/>
              </a:defRPr>
            </a:lvl2pPr>
            <a:lvl3pPr>
              <a:defRPr sz="1800">
                <a:solidFill>
                  <a:schemeClr val="tx1"/>
                </a:solidFill>
                <a:effectLst/>
              </a:defRPr>
            </a:lvl3pPr>
            <a:lvl4pPr>
              <a:defRPr sz="1600">
                <a:solidFill>
                  <a:schemeClr val="tx1"/>
                </a:solidFill>
                <a:effectLst/>
              </a:defRPr>
            </a:lvl4pPr>
            <a:lvl5pPr>
              <a:defRPr sz="1600">
                <a:solidFill>
                  <a:schemeClr val="tx1"/>
                </a:solidFill>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9" y="1752603"/>
            <a:ext cx="4041775" cy="4038599"/>
          </a:xfrm>
          <a:prstGeom prst="rect">
            <a:avLst/>
          </a:prstGeom>
        </p:spPr>
        <p:txBody>
          <a:bodyPr/>
          <a:lstStyle>
            <a:lvl1pPr>
              <a:defRPr sz="2400">
                <a:solidFill>
                  <a:schemeClr val="tx1"/>
                </a:solidFill>
                <a:effectLst/>
              </a:defRPr>
            </a:lvl1pPr>
            <a:lvl2pPr>
              <a:defRPr sz="2000">
                <a:solidFill>
                  <a:schemeClr val="tx1"/>
                </a:solidFill>
                <a:effectLst/>
              </a:defRPr>
            </a:lvl2pPr>
            <a:lvl3pPr>
              <a:defRPr sz="1800">
                <a:solidFill>
                  <a:schemeClr val="tx1"/>
                </a:solidFill>
                <a:effectLst/>
              </a:defRPr>
            </a:lvl3pPr>
            <a:lvl4pPr>
              <a:defRPr sz="1600">
                <a:solidFill>
                  <a:schemeClr val="tx1"/>
                </a:solidFill>
                <a:effectLst/>
              </a:defRPr>
            </a:lvl4pPr>
            <a:lvl5pPr>
              <a:defRPr sz="1600">
                <a:solidFill>
                  <a:schemeClr val="tx1"/>
                </a:solidFill>
                <a:effectLs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lvl1pPr>
              <a:defRPr/>
            </a:lvl1pPr>
          </a:lstStyle>
          <a:p>
            <a:r>
              <a:rPr lang="en-US" dirty="0"/>
              <a:t>Curriculum Name</a:t>
            </a:r>
          </a:p>
        </p:txBody>
      </p:sp>
      <p:sp>
        <p:nvSpPr>
          <p:cNvPr id="9" name="Slide Number Placeholder 8"/>
          <p:cNvSpPr>
            <a:spLocks noGrp="1"/>
          </p:cNvSpPr>
          <p:nvPr>
            <p:ph type="sldNum" sz="quarter" idx="12"/>
          </p:nvPr>
        </p:nvSpPr>
        <p:spPr/>
        <p:txBody>
          <a:bodyPr/>
          <a:lstStyle/>
          <a:p>
            <a:fld id="{FEC9E414-06B5-46EB-9ED1-1602F4A4BA10}" type="slidenum">
              <a:rPr lang="en-US" smtClean="0"/>
              <a:t>‹#›</a:t>
            </a:fld>
            <a:endParaRPr lang="en-US" dirty="0"/>
          </a:p>
        </p:txBody>
      </p:sp>
    </p:spTree>
    <p:extLst>
      <p:ext uri="{BB962C8B-B14F-4D97-AF65-F5344CB8AC3E}">
        <p14:creationId xmlns:p14="http://schemas.microsoft.com/office/powerpoint/2010/main" val="668127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7"/>
            <a:ext cx="8229600" cy="1121834"/>
          </a:xfrm>
          <a:prstGeom prst="rect">
            <a:avLst/>
          </a:prstGeom>
        </p:spPr>
        <p:txBody>
          <a:bodyPr/>
          <a:lstStyle>
            <a:lvl1pPr>
              <a:defRPr>
                <a:solidFill>
                  <a:schemeClr val="tx1"/>
                </a:solidFill>
                <a:effectLst/>
              </a:defRPr>
            </a:lvl1pPr>
          </a:lstStyle>
          <a:p>
            <a:r>
              <a:rPr lang="en-US"/>
              <a:t>Click to edit Master title style</a:t>
            </a:r>
          </a:p>
        </p:txBody>
      </p:sp>
      <p:sp>
        <p:nvSpPr>
          <p:cNvPr id="4" name="Footer Placeholder 3"/>
          <p:cNvSpPr>
            <a:spLocks noGrp="1"/>
          </p:cNvSpPr>
          <p:nvPr>
            <p:ph type="ftr" sz="quarter" idx="11"/>
          </p:nvPr>
        </p:nvSpPr>
        <p:spPr/>
        <p:txBody>
          <a:bodyPr/>
          <a:lstStyle>
            <a:lvl1pPr>
              <a:defRPr/>
            </a:lvl1pPr>
          </a:lstStyle>
          <a:p>
            <a:r>
              <a:rPr lang="en-US" dirty="0"/>
              <a:t>Curriculum Name</a:t>
            </a:r>
          </a:p>
        </p:txBody>
      </p:sp>
      <p:sp>
        <p:nvSpPr>
          <p:cNvPr id="5" name="Slide Number Placeholder 4"/>
          <p:cNvSpPr>
            <a:spLocks noGrp="1"/>
          </p:cNvSpPr>
          <p:nvPr>
            <p:ph type="sldNum" sz="quarter" idx="12"/>
          </p:nvPr>
        </p:nvSpPr>
        <p:spPr/>
        <p:txBody>
          <a:bodyPr/>
          <a:lstStyle/>
          <a:p>
            <a:fld id="{FEC9E414-06B5-46EB-9ED1-1602F4A4BA10}" type="slidenum">
              <a:rPr lang="en-US" smtClean="0"/>
              <a:t>‹#›</a:t>
            </a:fld>
            <a:endParaRPr lang="en-US" dirty="0"/>
          </a:p>
        </p:txBody>
      </p:sp>
    </p:spTree>
    <p:extLst>
      <p:ext uri="{BB962C8B-B14F-4D97-AF65-F5344CB8AC3E}">
        <p14:creationId xmlns:p14="http://schemas.microsoft.com/office/powerpoint/2010/main" val="2742187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609600"/>
            <a:ext cx="3008313" cy="825500"/>
          </a:xfrm>
          <a:prstGeom prst="rect">
            <a:avLst/>
          </a:prstGeom>
        </p:spPr>
        <p:txBody>
          <a:bodyPr anchor="b"/>
          <a:lstStyle>
            <a:lvl1pPr algn="l">
              <a:defRPr sz="2000" b="1">
                <a:solidFill>
                  <a:schemeClr val="tx1"/>
                </a:solidFill>
                <a:effectLst/>
              </a:defRPr>
            </a:lvl1pPr>
          </a:lstStyle>
          <a:p>
            <a:r>
              <a:rPr lang="en-US" dirty="0"/>
              <a:t>Click to edit Master title style</a:t>
            </a:r>
          </a:p>
        </p:txBody>
      </p:sp>
      <p:sp>
        <p:nvSpPr>
          <p:cNvPr id="3" name="Content Placeholder 2"/>
          <p:cNvSpPr>
            <a:spLocks noGrp="1"/>
          </p:cNvSpPr>
          <p:nvPr>
            <p:ph idx="1"/>
          </p:nvPr>
        </p:nvSpPr>
        <p:spPr>
          <a:xfrm>
            <a:off x="3575050" y="609601"/>
            <a:ext cx="5111750" cy="5167409"/>
          </a:xfrm>
          <a:prstGeom prst="rect">
            <a:avLst/>
          </a:prstGeom>
        </p:spPr>
        <p:txBody>
          <a:bodyPr/>
          <a:lstStyle>
            <a:lvl1pPr>
              <a:defRPr sz="3200">
                <a:solidFill>
                  <a:schemeClr val="tx1"/>
                </a:solidFill>
                <a:effectLst/>
              </a:defRPr>
            </a:lvl1pPr>
            <a:lvl2pPr>
              <a:defRPr sz="2800">
                <a:effectLst/>
              </a:defRPr>
            </a:lvl2pPr>
            <a:lvl3pPr>
              <a:defRPr sz="2400">
                <a:effectLst/>
              </a:defRPr>
            </a:lvl3pPr>
            <a:lvl4pPr>
              <a:defRPr sz="2000">
                <a:effectLst/>
              </a:defRPr>
            </a:lvl4pPr>
            <a:lvl5pPr>
              <a:defRPr sz="2000">
                <a:effectLst/>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4" y="1435105"/>
            <a:ext cx="3008313" cy="4356097"/>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lvl1pPr>
          </a:lstStyle>
          <a:p>
            <a:r>
              <a:rPr lang="en-US" dirty="0"/>
              <a:t>Curriculum Name</a:t>
            </a:r>
          </a:p>
        </p:txBody>
      </p:sp>
      <p:sp>
        <p:nvSpPr>
          <p:cNvPr id="7" name="Slide Number Placeholder 6"/>
          <p:cNvSpPr>
            <a:spLocks noGrp="1"/>
          </p:cNvSpPr>
          <p:nvPr>
            <p:ph type="sldNum" sz="quarter" idx="12"/>
          </p:nvPr>
        </p:nvSpPr>
        <p:spPr>
          <a:xfrm>
            <a:off x="4152900" y="6324602"/>
            <a:ext cx="838200" cy="365125"/>
          </a:xfrm>
        </p:spPr>
        <p:txBody>
          <a:bodyPr/>
          <a:lstStyle/>
          <a:p>
            <a:fld id="{FEC9E414-06B5-46EB-9ED1-1602F4A4BA10}" type="slidenum">
              <a:rPr lang="en-US" smtClean="0"/>
              <a:t>‹#›</a:t>
            </a:fld>
            <a:endParaRPr lang="en-US" dirty="0"/>
          </a:p>
        </p:txBody>
      </p:sp>
    </p:spTree>
    <p:extLst>
      <p:ext uri="{BB962C8B-B14F-4D97-AF65-F5344CB8AC3E}">
        <p14:creationId xmlns:p14="http://schemas.microsoft.com/office/powerpoint/2010/main" val="3180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realitywork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096000"/>
            <a:ext cx="9144000" cy="762000"/>
          </a:xfrm>
          <a:prstGeom prst="rect">
            <a:avLst/>
          </a:prstGeom>
          <a:solidFill>
            <a:srgbClr val="ED9205"/>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304799" y="6324602"/>
            <a:ext cx="3539039" cy="365125"/>
          </a:xfrm>
          <a:prstGeom prst="rect">
            <a:avLst/>
          </a:prstGeom>
        </p:spPr>
        <p:txBody>
          <a:bodyPr vert="horz" lIns="91440" tIns="45720" rIns="91440" bIns="45720" rtlCol="0" anchor="ctr"/>
          <a:lstStyle>
            <a:lvl1pPr algn="l">
              <a:defRPr sz="1400" b="1" i="1">
                <a:solidFill>
                  <a:schemeClr val="bg1"/>
                </a:solidFill>
                <a:latin typeface="Arial" pitchFamily="34" charset="0"/>
                <a:cs typeface="Arial" pitchFamily="34" charset="0"/>
              </a:defRPr>
            </a:lvl1pPr>
          </a:lstStyle>
          <a:p>
            <a:r>
              <a:rPr lang="en-US" dirty="0"/>
              <a:t>Curriculum Name</a:t>
            </a:r>
          </a:p>
        </p:txBody>
      </p:sp>
      <p:sp>
        <p:nvSpPr>
          <p:cNvPr id="6" name="Slide Number Placeholder 5"/>
          <p:cNvSpPr>
            <a:spLocks noGrp="1"/>
          </p:cNvSpPr>
          <p:nvPr>
            <p:ph type="sldNum" sz="quarter" idx="4"/>
          </p:nvPr>
        </p:nvSpPr>
        <p:spPr>
          <a:xfrm>
            <a:off x="4148637" y="6324602"/>
            <a:ext cx="838200" cy="365125"/>
          </a:xfrm>
          <a:prstGeom prst="rect">
            <a:avLst/>
          </a:prstGeom>
        </p:spPr>
        <p:txBody>
          <a:bodyPr vert="horz" lIns="91440" tIns="45720" rIns="91440" bIns="45720" rtlCol="0" anchor="ctr"/>
          <a:lstStyle>
            <a:lvl1pPr algn="ctr">
              <a:defRPr sz="1000" b="0">
                <a:solidFill>
                  <a:schemeClr val="bg1"/>
                </a:solidFill>
                <a:latin typeface="Arial" pitchFamily="34" charset="0"/>
                <a:cs typeface="Arial" pitchFamily="34" charset="0"/>
              </a:defRPr>
            </a:lvl1pPr>
          </a:lstStyle>
          <a:p>
            <a:fld id="{FEC9E414-06B5-46EB-9ED1-1602F4A4BA10}" type="slidenum">
              <a:rPr lang="en-US" smtClean="0"/>
              <a:pPr/>
              <a:t>‹#›</a:t>
            </a:fld>
            <a:endParaRPr lang="en-US" dirty="0"/>
          </a:p>
        </p:txBody>
      </p:sp>
      <p:sp>
        <p:nvSpPr>
          <p:cNvPr id="4" name="Rectangle 3">
            <a:hlinkClick r:id="rId13"/>
          </p:cNvPr>
          <p:cNvSpPr/>
          <p:nvPr userDrawn="1"/>
        </p:nvSpPr>
        <p:spPr>
          <a:xfrm>
            <a:off x="6705600" y="533400"/>
            <a:ext cx="1828800" cy="3238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4" name="Picture 1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382810" y="6270741"/>
            <a:ext cx="1464980" cy="426937"/>
          </a:xfrm>
          <a:prstGeom prst="rect">
            <a:avLst/>
          </a:prstGeom>
        </p:spPr>
      </p:pic>
      <p:sp>
        <p:nvSpPr>
          <p:cNvPr id="2" name="Rectangle 1"/>
          <p:cNvSpPr/>
          <p:nvPr userDrawn="1"/>
        </p:nvSpPr>
        <p:spPr>
          <a:xfrm>
            <a:off x="6881564" y="5791200"/>
            <a:ext cx="2262436"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a:hlinkClick r:id="rId13"/>
          </p:cNvPr>
          <p:cNvSpPr txBox="1">
            <a:spLocks/>
          </p:cNvSpPr>
          <p:nvPr userDrawn="1"/>
        </p:nvSpPr>
        <p:spPr>
          <a:xfrm>
            <a:off x="7239000" y="5791200"/>
            <a:ext cx="17526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Tree>
    <p:extLst>
      <p:ext uri="{BB962C8B-B14F-4D97-AF65-F5344CB8AC3E}">
        <p14:creationId xmlns:p14="http://schemas.microsoft.com/office/powerpoint/2010/main" val="484441009"/>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67" r:id="rId3"/>
    <p:sldLayoutId id="2147483669" r:id="rId4"/>
    <p:sldLayoutId id="2147483668" r:id="rId5"/>
    <p:sldLayoutId id="2147483663" r:id="rId6"/>
    <p:sldLayoutId id="2147483653" r:id="rId7"/>
    <p:sldLayoutId id="2147483662" r:id="rId8"/>
    <p:sldLayoutId id="2147483660" r:id="rId9"/>
    <p:sldLayoutId id="2147483661" r:id="rId10"/>
    <p:sldLayoutId id="2147483655" r:id="rId11"/>
  </p:sldLayoutIdLst>
  <p:hf hdr="0" dt="0"/>
  <p:txStyles>
    <p:title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owl.excelsior.edu/online-writing-and-presentations/presentation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commons.wikimedia.org/wiki/File:Career_Change_Cartoon_With_Four_Icon_Options.sv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62800" y="6172200"/>
            <a:ext cx="1752600" cy="609600"/>
          </a:xfrm>
          <a:prstGeom prst="rect">
            <a:avLst/>
          </a:prstGeom>
          <a:solidFill>
            <a:srgbClr val="ED92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oter Placeholder 2"/>
          <p:cNvSpPr>
            <a:spLocks noGrp="1"/>
          </p:cNvSpPr>
          <p:nvPr>
            <p:ph type="ftr" sz="quarter" idx="10"/>
          </p:nvPr>
        </p:nvSpPr>
        <p:spPr>
          <a:xfrm>
            <a:off x="304799" y="6172200"/>
            <a:ext cx="3843838" cy="685800"/>
          </a:xfrm>
        </p:spPr>
        <p:txBody>
          <a:bodyPr/>
          <a:lstStyle/>
          <a:p>
            <a:r>
              <a:rPr lang="en-US" sz="1200" dirty="0"/>
              <a:t>Contemporary Entrepreneurship:</a:t>
            </a:r>
          </a:p>
          <a:p>
            <a:r>
              <a:rPr lang="en-US" sz="1200" dirty="0"/>
              <a:t>Lesson 1—The Entrepreneurial Process</a:t>
            </a:r>
          </a:p>
        </p:txBody>
      </p:sp>
      <p:sp>
        <p:nvSpPr>
          <p:cNvPr id="4" name="Slide Number Placeholder 3"/>
          <p:cNvSpPr>
            <a:spLocks noGrp="1"/>
          </p:cNvSpPr>
          <p:nvPr>
            <p:ph type="sldNum" sz="quarter" idx="11"/>
          </p:nvPr>
        </p:nvSpPr>
        <p:spPr/>
        <p:txBody>
          <a:bodyPr/>
          <a:lstStyle/>
          <a:p>
            <a:fld id="{FEC9E414-06B5-46EB-9ED1-1602F4A4BA10}" type="slidenum">
              <a:rPr lang="en-US" smtClean="0"/>
              <a:pPr/>
              <a:t>1</a:t>
            </a:fld>
            <a:endParaRPr lang="en-US" dirty="0"/>
          </a:p>
        </p:txBody>
      </p:sp>
    </p:spTree>
    <p:extLst>
      <p:ext uri="{BB962C8B-B14F-4D97-AF65-F5344CB8AC3E}">
        <p14:creationId xmlns:p14="http://schemas.microsoft.com/office/powerpoint/2010/main" val="1027192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2CCA4A-18CE-46CF-8C95-26777124A011}"/>
              </a:ext>
            </a:extLst>
          </p:cNvPr>
          <p:cNvSpPr txBox="1"/>
          <p:nvPr/>
        </p:nvSpPr>
        <p:spPr>
          <a:xfrm>
            <a:off x="304799" y="1371605"/>
            <a:ext cx="8766492" cy="517064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After the business has launched, the company works toward generating revenue and moving towards a sustainable future. The company will evaluate its sales and manage the business and staff accordingly.</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Control systems consist of processes and procedures, which help the company achieve its objectives and mission. Control systems define how employees perform job duties and conduct themselves.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Control systems include:</a:t>
            </a:r>
          </a:p>
          <a:p>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Document control</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Marketing</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Financial controls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Human resources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Quality control</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AA674B50-C73F-4D98-9A7B-12B5204AF264}"/>
              </a:ext>
            </a:extLst>
          </p:cNvPr>
          <p:cNvSpPr>
            <a:spLocks noGrp="1"/>
          </p:cNvSpPr>
          <p:nvPr>
            <p:ph type="title"/>
          </p:nvPr>
        </p:nvSpPr>
        <p:spPr>
          <a:xfrm>
            <a:off x="72709" y="168273"/>
            <a:ext cx="8918891" cy="1203332"/>
          </a:xfrm>
        </p:spPr>
        <p:txBody>
          <a:bodyPr>
            <a:noAutofit/>
          </a:bodyPr>
          <a:lstStyle/>
          <a:p>
            <a:pPr>
              <a:lnSpc>
                <a:spcPct val="90000"/>
              </a:lnSpc>
            </a:pPr>
            <a:r>
              <a:rPr lang="en-US" dirty="0"/>
              <a:t>Step 4: Management and Control</a:t>
            </a:r>
          </a:p>
        </p:txBody>
      </p:sp>
      <p:sp>
        <p:nvSpPr>
          <p:cNvPr id="12" name="Content Placeholder 3">
            <a:extLst>
              <a:ext uri="{FF2B5EF4-FFF2-40B4-BE49-F238E27FC236}">
                <a16:creationId xmlns:a16="http://schemas.microsoft.com/office/drawing/2014/main" id="{72AA1066-2E7F-40BA-A0F0-006B3D7473CF}"/>
              </a:ext>
            </a:extLst>
          </p:cNvPr>
          <p:cNvSpPr>
            <a:spLocks noGrp="1"/>
          </p:cNvSpPr>
          <p:nvPr>
            <p:ph sz="half" idx="2"/>
          </p:nvPr>
        </p:nvSpPr>
        <p:spPr>
          <a:xfrm>
            <a:off x="457200" y="1752603"/>
            <a:ext cx="4040188" cy="4038599"/>
          </a:xfrm>
        </p:spPr>
        <p:txBody>
          <a:bodyPr>
            <a:normAutofit/>
          </a:bodyPr>
          <a:lstStyle/>
          <a:p>
            <a:pPr marL="0" indent="0">
              <a:buNone/>
            </a:pPr>
            <a:endParaRPr lang="en-US" dirty="0"/>
          </a:p>
          <a:p>
            <a:pPr marL="0" indent="0">
              <a:buNone/>
            </a:pPr>
            <a:endParaRPr lang="en-US" dirty="0"/>
          </a:p>
        </p:txBody>
      </p:sp>
      <p:sp>
        <p:nvSpPr>
          <p:cNvPr id="4" name="Footer Placeholder 3">
            <a:extLst>
              <a:ext uri="{FF2B5EF4-FFF2-40B4-BE49-F238E27FC236}">
                <a16:creationId xmlns:a16="http://schemas.microsoft.com/office/drawing/2014/main" id="{0AEA1593-7D1E-4AE3-BC78-CE8E93F33997}"/>
              </a:ext>
            </a:extLst>
          </p:cNvPr>
          <p:cNvSpPr>
            <a:spLocks noGrp="1"/>
          </p:cNvSpPr>
          <p:nvPr>
            <p:ph type="ftr" sz="quarter" idx="11"/>
          </p:nvPr>
        </p:nvSpPr>
        <p:spPr>
          <a:xfrm>
            <a:off x="304799" y="6172200"/>
            <a:ext cx="3539039" cy="685800"/>
          </a:xfrm>
        </p:spPr>
        <p:txBody>
          <a:bodyPr anchor="ctr">
            <a:normAutofit/>
          </a:bodyPr>
          <a:lstStyle/>
          <a:p>
            <a:pPr>
              <a:lnSpc>
                <a:spcPct val="90000"/>
              </a:lnSpc>
              <a:spcAft>
                <a:spcPts val="600"/>
              </a:spcAft>
            </a:pPr>
            <a:r>
              <a:rPr lang="en-US" sz="1200" dirty="0"/>
              <a:t>Contemporary Entrepreneurship:</a:t>
            </a:r>
          </a:p>
          <a:p>
            <a:pPr>
              <a:lnSpc>
                <a:spcPct val="90000"/>
              </a:lnSpc>
              <a:spcAft>
                <a:spcPts val="600"/>
              </a:spcAft>
            </a:pPr>
            <a:r>
              <a:rPr lang="en-US" sz="1200" dirty="0"/>
              <a:t>Lesson 1—The Entrepreneurial Process</a:t>
            </a:r>
          </a:p>
          <a:p>
            <a:pPr>
              <a:lnSpc>
                <a:spcPct val="90000"/>
              </a:lnSpc>
              <a:spcAft>
                <a:spcPts val="600"/>
              </a:spcAft>
            </a:pPr>
            <a:endParaRPr lang="en-US" sz="400" dirty="0"/>
          </a:p>
        </p:txBody>
      </p:sp>
      <p:sp>
        <p:nvSpPr>
          <p:cNvPr id="5" name="Slide Number Placeholder 4">
            <a:extLst>
              <a:ext uri="{FF2B5EF4-FFF2-40B4-BE49-F238E27FC236}">
                <a16:creationId xmlns:a16="http://schemas.microsoft.com/office/drawing/2014/main" id="{42BEAB61-5984-4A2C-8B2E-456A5FB79737}"/>
              </a:ext>
            </a:extLst>
          </p:cNvPr>
          <p:cNvSpPr>
            <a:spLocks noGrp="1"/>
          </p:cNvSpPr>
          <p:nvPr>
            <p:ph type="sldNum" sz="quarter" idx="12"/>
          </p:nvPr>
        </p:nvSpPr>
        <p:spPr>
          <a:xfrm>
            <a:off x="4148637" y="6324602"/>
            <a:ext cx="838200" cy="365125"/>
          </a:xfrm>
        </p:spPr>
        <p:txBody>
          <a:bodyPr anchor="ctr">
            <a:normAutofit/>
          </a:bodyPr>
          <a:lstStyle/>
          <a:p>
            <a:pPr>
              <a:spcAft>
                <a:spcPts val="600"/>
              </a:spcAft>
            </a:pPr>
            <a:fld id="{FEC9E414-06B5-46EB-9ED1-1602F4A4BA10}" type="slidenum">
              <a:rPr lang="en-US" smtClean="0"/>
              <a:pPr>
                <a:spcAft>
                  <a:spcPts val="600"/>
                </a:spcAft>
              </a:pPr>
              <a:t>10</a:t>
            </a:fld>
            <a:endParaRPr lang="en-US" dirty="0"/>
          </a:p>
        </p:txBody>
      </p:sp>
      <p:pic>
        <p:nvPicPr>
          <p:cNvPr id="8" name="Picture 7" descr="A group of people sitting around a table looking at a screen&#10;&#10;Description automatically generated with medium confidence">
            <a:extLst>
              <a:ext uri="{FF2B5EF4-FFF2-40B4-BE49-F238E27FC236}">
                <a16:creationId xmlns:a16="http://schemas.microsoft.com/office/drawing/2014/main" id="{28331740-45B3-444E-AF16-9AAD5CA6B2C5}"/>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07479" y="3615576"/>
            <a:ext cx="3069582" cy="2049109"/>
          </a:xfrm>
          <a:prstGeom prst="rect">
            <a:avLst/>
          </a:prstGeom>
        </p:spPr>
      </p:pic>
    </p:spTree>
    <p:extLst>
      <p:ext uri="{BB962C8B-B14F-4D97-AF65-F5344CB8AC3E}">
        <p14:creationId xmlns:p14="http://schemas.microsoft.com/office/powerpoint/2010/main" val="3794215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04799" y="6324602"/>
            <a:ext cx="3539039" cy="533398"/>
          </a:xfrm>
        </p:spPr>
        <p:txBody>
          <a:bodyPr/>
          <a:lstStyle/>
          <a:p>
            <a:pPr>
              <a:lnSpc>
                <a:spcPct val="90000"/>
              </a:lnSpc>
              <a:spcAft>
                <a:spcPts val="600"/>
              </a:spcAft>
            </a:pPr>
            <a:r>
              <a:rPr lang="en-US" sz="1200" dirty="0"/>
              <a:t>Contemporary Entrepreneurship:</a:t>
            </a:r>
          </a:p>
          <a:p>
            <a:pPr>
              <a:lnSpc>
                <a:spcPct val="90000"/>
              </a:lnSpc>
              <a:spcAft>
                <a:spcPts val="600"/>
              </a:spcAft>
            </a:pPr>
            <a:r>
              <a:rPr lang="en-US" sz="1200" dirty="0"/>
              <a:t>Lesson 1—The Entrepreneurial Process</a:t>
            </a:r>
          </a:p>
          <a:p>
            <a:endParaRPr lang="en-US" dirty="0"/>
          </a:p>
        </p:txBody>
      </p:sp>
      <p:sp>
        <p:nvSpPr>
          <p:cNvPr id="3" name="Slide Number Placeholder 2"/>
          <p:cNvSpPr>
            <a:spLocks noGrp="1"/>
          </p:cNvSpPr>
          <p:nvPr>
            <p:ph type="sldNum" sz="quarter" idx="12"/>
          </p:nvPr>
        </p:nvSpPr>
        <p:spPr/>
        <p:txBody>
          <a:bodyPr/>
          <a:lstStyle/>
          <a:p>
            <a:fld id="{FEC9E414-06B5-46EB-9ED1-1602F4A4BA10}" type="slidenum">
              <a:rPr lang="en-US" smtClean="0"/>
              <a:t>11</a:t>
            </a:fld>
            <a:endParaRPr lang="en-US" dirty="0"/>
          </a:p>
        </p:txBody>
      </p:sp>
    </p:spTree>
    <p:extLst>
      <p:ext uri="{BB962C8B-B14F-4D97-AF65-F5344CB8AC3E}">
        <p14:creationId xmlns:p14="http://schemas.microsoft.com/office/powerpoint/2010/main" val="1733784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18561" y="6292895"/>
            <a:ext cx="3539039" cy="365125"/>
          </a:xfrm>
        </p:spPr>
        <p:txBody>
          <a:bodyPr/>
          <a:lstStyle/>
          <a:p>
            <a:r>
              <a:rPr lang="en-US" sz="1200" dirty="0"/>
              <a:t>Contemporary Entrepreneurship:</a:t>
            </a:r>
          </a:p>
          <a:p>
            <a:r>
              <a:rPr lang="en-US" sz="1200" dirty="0"/>
              <a:t>Lesson 1—The Entrepreneurial Process</a:t>
            </a:r>
          </a:p>
        </p:txBody>
      </p:sp>
      <p:sp>
        <p:nvSpPr>
          <p:cNvPr id="3" name="Slide Number Placeholder 2"/>
          <p:cNvSpPr>
            <a:spLocks noGrp="1"/>
          </p:cNvSpPr>
          <p:nvPr>
            <p:ph type="sldNum" sz="quarter" idx="11"/>
          </p:nvPr>
        </p:nvSpPr>
        <p:spPr/>
        <p:txBody>
          <a:bodyPr/>
          <a:lstStyle/>
          <a:p>
            <a:fld id="{FEC9E414-06B5-46EB-9ED1-1602F4A4BA10}" type="slidenum">
              <a:rPr lang="en-US" smtClean="0"/>
              <a:pPr/>
              <a:t>2</a:t>
            </a:fld>
            <a:endParaRPr lang="en-US" dirty="0"/>
          </a:p>
        </p:txBody>
      </p:sp>
      <p:sp>
        <p:nvSpPr>
          <p:cNvPr id="5" name="Title 4"/>
          <p:cNvSpPr>
            <a:spLocks noGrp="1"/>
          </p:cNvSpPr>
          <p:nvPr>
            <p:ph type="title"/>
          </p:nvPr>
        </p:nvSpPr>
        <p:spPr>
          <a:xfrm>
            <a:off x="3657600" y="1635538"/>
            <a:ext cx="4800600" cy="2367724"/>
          </a:xfrm>
        </p:spPr>
        <p:txBody>
          <a:bodyPr/>
          <a:lstStyle/>
          <a:p>
            <a:pPr algn="l"/>
            <a:r>
              <a:rPr lang="en-US" sz="4800" dirty="0"/>
              <a:t>The Entrepreneurial Process</a:t>
            </a:r>
          </a:p>
        </p:txBody>
      </p:sp>
      <p:sp>
        <p:nvSpPr>
          <p:cNvPr id="4" name="Rectangle: Rounded Corners 3">
            <a:extLst>
              <a:ext uri="{FF2B5EF4-FFF2-40B4-BE49-F238E27FC236}">
                <a16:creationId xmlns:a16="http://schemas.microsoft.com/office/drawing/2014/main" id="{281D5FB5-0A0B-41DB-9733-2719A372D588}"/>
              </a:ext>
            </a:extLst>
          </p:cNvPr>
          <p:cNvSpPr/>
          <p:nvPr/>
        </p:nvSpPr>
        <p:spPr>
          <a:xfrm>
            <a:off x="1143000" y="1828800"/>
            <a:ext cx="2057400" cy="1981200"/>
          </a:xfrm>
          <a:prstGeom prst="roundRect">
            <a:avLst/>
          </a:prstGeom>
          <a:solidFill>
            <a:schemeClr val="tx1">
              <a:lumMod val="65000"/>
              <a:lumOff val="3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Icon&#10;&#10;Description automatically generated with medium confidence">
            <a:extLst>
              <a:ext uri="{FF2B5EF4-FFF2-40B4-BE49-F238E27FC236}">
                <a16:creationId xmlns:a16="http://schemas.microsoft.com/office/drawing/2014/main" id="{9A3B62A1-129E-474F-9428-D3EAB92AD0C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67740" y="1828800"/>
            <a:ext cx="2072401" cy="1981200"/>
          </a:xfrm>
          <a:prstGeom prst="rect">
            <a:avLst/>
          </a:prstGeom>
        </p:spPr>
      </p:pic>
    </p:spTree>
    <p:extLst>
      <p:ext uri="{BB962C8B-B14F-4D97-AF65-F5344CB8AC3E}">
        <p14:creationId xmlns:p14="http://schemas.microsoft.com/office/powerpoint/2010/main" val="605886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CAAD1-94DC-4D4B-A6F4-6348C91603FB}"/>
              </a:ext>
            </a:extLst>
          </p:cNvPr>
          <p:cNvSpPr>
            <a:spLocks noGrp="1"/>
          </p:cNvSpPr>
          <p:nvPr>
            <p:ph type="title"/>
          </p:nvPr>
        </p:nvSpPr>
        <p:spPr>
          <a:xfrm>
            <a:off x="457200" y="579437"/>
            <a:ext cx="8229600" cy="1121834"/>
          </a:xfrm>
        </p:spPr>
        <p:txBody>
          <a:bodyPr>
            <a:normAutofit/>
          </a:bodyPr>
          <a:lstStyle/>
          <a:p>
            <a:r>
              <a:rPr lang="en-US" dirty="0"/>
              <a:t>Goals and Objectives</a:t>
            </a:r>
          </a:p>
        </p:txBody>
      </p:sp>
      <p:sp>
        <p:nvSpPr>
          <p:cNvPr id="3" name="Content Placeholder 2">
            <a:extLst>
              <a:ext uri="{FF2B5EF4-FFF2-40B4-BE49-F238E27FC236}">
                <a16:creationId xmlns:a16="http://schemas.microsoft.com/office/drawing/2014/main" id="{C5587986-C149-455B-9A9D-5EB52360603B}"/>
              </a:ext>
            </a:extLst>
          </p:cNvPr>
          <p:cNvSpPr>
            <a:spLocks noGrp="1"/>
          </p:cNvSpPr>
          <p:nvPr>
            <p:ph sz="half" idx="2"/>
          </p:nvPr>
        </p:nvSpPr>
        <p:spPr>
          <a:xfrm>
            <a:off x="294903" y="1726937"/>
            <a:ext cx="6705600" cy="4343397"/>
          </a:xfrm>
        </p:spPr>
        <p:txBody>
          <a:bodyPr>
            <a:noAutofit/>
          </a:bodyPr>
          <a:lstStyle/>
          <a:p>
            <a:pPr>
              <a:lnSpc>
                <a:spcPct val="90000"/>
              </a:lnSpc>
            </a:pPr>
            <a:r>
              <a:rPr lang="en-US" sz="2600" dirty="0"/>
              <a:t>Define entrepreneur</a:t>
            </a:r>
          </a:p>
          <a:p>
            <a:pPr>
              <a:lnSpc>
                <a:spcPct val="90000"/>
              </a:lnSpc>
            </a:pPr>
            <a:r>
              <a:rPr lang="en-US" sz="2600" dirty="0"/>
              <a:t>Describe contemporary entrepreneurship</a:t>
            </a:r>
          </a:p>
          <a:p>
            <a:pPr>
              <a:lnSpc>
                <a:spcPct val="90000"/>
              </a:lnSpc>
            </a:pPr>
            <a:r>
              <a:rPr lang="en-US" sz="2600" dirty="0"/>
              <a:t>Learn about the four steps in the entrepreneurial process:</a:t>
            </a:r>
          </a:p>
          <a:p>
            <a:pPr marL="0" indent="0">
              <a:lnSpc>
                <a:spcPct val="90000"/>
              </a:lnSpc>
              <a:buNone/>
            </a:pPr>
            <a:r>
              <a:rPr lang="en-US" sz="2600" dirty="0"/>
              <a:t>	Step 1: Idea generation</a:t>
            </a:r>
          </a:p>
          <a:p>
            <a:pPr marL="0" indent="0">
              <a:lnSpc>
                <a:spcPct val="90000"/>
              </a:lnSpc>
              <a:buNone/>
            </a:pPr>
            <a:r>
              <a:rPr lang="en-US" sz="2600" dirty="0"/>
              <a:t>	Step 2: Business planning and   </a:t>
            </a:r>
          </a:p>
          <a:p>
            <a:pPr marL="0" indent="0">
              <a:lnSpc>
                <a:spcPct val="90000"/>
              </a:lnSpc>
              <a:buNone/>
            </a:pPr>
            <a:r>
              <a:rPr lang="en-US" sz="2600" dirty="0"/>
              <a:t>                        decision-making</a:t>
            </a:r>
          </a:p>
          <a:p>
            <a:pPr marL="0" indent="0">
              <a:lnSpc>
                <a:spcPct val="90000"/>
              </a:lnSpc>
              <a:buNone/>
            </a:pPr>
            <a:r>
              <a:rPr lang="en-US" sz="2600" dirty="0"/>
              <a:t>	Step 3: Company formation</a:t>
            </a:r>
          </a:p>
          <a:p>
            <a:pPr marL="0" indent="0">
              <a:lnSpc>
                <a:spcPct val="90000"/>
              </a:lnSpc>
              <a:buNone/>
            </a:pPr>
            <a:r>
              <a:rPr lang="en-US" sz="2600" dirty="0"/>
              <a:t>	Step 4: Management and control</a:t>
            </a:r>
          </a:p>
        </p:txBody>
      </p:sp>
      <p:pic>
        <p:nvPicPr>
          <p:cNvPr id="8" name="Content Placeholder 7">
            <a:extLst>
              <a:ext uri="{FF2B5EF4-FFF2-40B4-BE49-F238E27FC236}">
                <a16:creationId xmlns:a16="http://schemas.microsoft.com/office/drawing/2014/main" id="{CB2664A3-0565-4CAC-97AA-656DEDF97E48}"/>
              </a:ext>
            </a:extLst>
          </p:cNvPr>
          <p:cNvPicPr>
            <a:picLocks noGrp="1" noChangeAspect="1"/>
          </p:cNvPicPr>
          <p:nvPr>
            <p:ph sz="quarter" idx="4"/>
          </p:nvPr>
        </p:nvPicPr>
        <p:blipFill rotWithShape="1">
          <a:blip r:embed="rId3" cstate="print">
            <a:extLst>
              <a:ext uri="{28A0092B-C50C-407E-A947-70E740481C1C}">
                <a14:useLocalDpi xmlns:a14="http://schemas.microsoft.com/office/drawing/2010/main" val="0"/>
              </a:ext>
            </a:extLst>
          </a:blip>
          <a:srcRect l="30218" r="10987" b="3"/>
          <a:stretch/>
        </p:blipFill>
        <p:spPr>
          <a:xfrm>
            <a:off x="6400800" y="2628900"/>
            <a:ext cx="2592839" cy="2590802"/>
          </a:xfrm>
          <a:noFill/>
        </p:spPr>
      </p:pic>
      <p:sp>
        <p:nvSpPr>
          <p:cNvPr id="4" name="Footer Placeholder 3">
            <a:extLst>
              <a:ext uri="{FF2B5EF4-FFF2-40B4-BE49-F238E27FC236}">
                <a16:creationId xmlns:a16="http://schemas.microsoft.com/office/drawing/2014/main" id="{227D67BD-7958-46EF-891F-C3256A705312}"/>
              </a:ext>
            </a:extLst>
          </p:cNvPr>
          <p:cNvSpPr>
            <a:spLocks noGrp="1"/>
          </p:cNvSpPr>
          <p:nvPr>
            <p:ph type="ftr" sz="quarter" idx="11"/>
          </p:nvPr>
        </p:nvSpPr>
        <p:spPr>
          <a:xfrm>
            <a:off x="304799" y="6096000"/>
            <a:ext cx="3539039" cy="762000"/>
          </a:xfrm>
        </p:spPr>
        <p:txBody>
          <a:bodyPr anchor="ctr">
            <a:normAutofit/>
          </a:bodyPr>
          <a:lstStyle/>
          <a:p>
            <a:pPr>
              <a:lnSpc>
                <a:spcPct val="90000"/>
              </a:lnSpc>
              <a:spcAft>
                <a:spcPts val="600"/>
              </a:spcAft>
            </a:pPr>
            <a:r>
              <a:rPr lang="en-US" sz="1200" dirty="0"/>
              <a:t>Contemporary Entrepreneurship:</a:t>
            </a:r>
          </a:p>
          <a:p>
            <a:pPr>
              <a:lnSpc>
                <a:spcPct val="90000"/>
              </a:lnSpc>
              <a:spcAft>
                <a:spcPts val="600"/>
              </a:spcAft>
            </a:pPr>
            <a:r>
              <a:rPr lang="en-US" sz="1200" dirty="0"/>
              <a:t>Lesson 1—The Entrepreneurial Process</a:t>
            </a:r>
          </a:p>
        </p:txBody>
      </p:sp>
      <p:sp>
        <p:nvSpPr>
          <p:cNvPr id="5" name="Slide Number Placeholder 4">
            <a:extLst>
              <a:ext uri="{FF2B5EF4-FFF2-40B4-BE49-F238E27FC236}">
                <a16:creationId xmlns:a16="http://schemas.microsoft.com/office/drawing/2014/main" id="{673AD45E-2111-4D20-A779-16EA046EA5ED}"/>
              </a:ext>
            </a:extLst>
          </p:cNvPr>
          <p:cNvSpPr>
            <a:spLocks noGrp="1"/>
          </p:cNvSpPr>
          <p:nvPr>
            <p:ph type="sldNum" sz="quarter" idx="12"/>
          </p:nvPr>
        </p:nvSpPr>
        <p:spPr>
          <a:xfrm>
            <a:off x="4148637" y="6324602"/>
            <a:ext cx="838200" cy="365125"/>
          </a:xfrm>
        </p:spPr>
        <p:txBody>
          <a:bodyPr anchor="ctr">
            <a:normAutofit/>
          </a:bodyPr>
          <a:lstStyle/>
          <a:p>
            <a:pPr>
              <a:spcAft>
                <a:spcPts val="600"/>
              </a:spcAft>
            </a:pPr>
            <a:fld id="{FEC9E414-06B5-46EB-9ED1-1602F4A4BA10}" type="slidenum">
              <a:rPr lang="en-US" smtClean="0"/>
              <a:pPr>
                <a:spcAft>
                  <a:spcPts val="600"/>
                </a:spcAft>
              </a:pPr>
              <a:t>3</a:t>
            </a:fld>
            <a:endParaRPr lang="en-US" dirty="0"/>
          </a:p>
        </p:txBody>
      </p:sp>
    </p:spTree>
    <p:extLst>
      <p:ext uri="{BB962C8B-B14F-4D97-AF65-F5344CB8AC3E}">
        <p14:creationId xmlns:p14="http://schemas.microsoft.com/office/powerpoint/2010/main" val="1852098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C819-6F24-470A-BCC8-FB9B8A644BDC}"/>
              </a:ext>
            </a:extLst>
          </p:cNvPr>
          <p:cNvSpPr>
            <a:spLocks noGrp="1"/>
          </p:cNvSpPr>
          <p:nvPr>
            <p:ph type="title"/>
          </p:nvPr>
        </p:nvSpPr>
        <p:spPr>
          <a:xfrm>
            <a:off x="457200" y="168273"/>
            <a:ext cx="8229600" cy="948266"/>
          </a:xfrm>
        </p:spPr>
        <p:txBody>
          <a:bodyPr>
            <a:normAutofit/>
          </a:bodyPr>
          <a:lstStyle/>
          <a:p>
            <a:r>
              <a:rPr lang="en-US" dirty="0"/>
              <a:t>What is an Entrepreneur?</a:t>
            </a:r>
          </a:p>
        </p:txBody>
      </p:sp>
      <p:pic>
        <p:nvPicPr>
          <p:cNvPr id="8" name="Content Placeholder 7">
            <a:extLst>
              <a:ext uri="{FF2B5EF4-FFF2-40B4-BE49-F238E27FC236}">
                <a16:creationId xmlns:a16="http://schemas.microsoft.com/office/drawing/2014/main" id="{060EF0AC-EC91-4832-A61A-78C9673E43B9}"/>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3210" r="15" b="1"/>
          <a:stretch/>
        </p:blipFill>
        <p:spPr>
          <a:xfrm>
            <a:off x="108449" y="1639053"/>
            <a:ext cx="3696401" cy="3694947"/>
          </a:xfrm>
          <a:noFill/>
        </p:spPr>
      </p:pic>
      <p:sp>
        <p:nvSpPr>
          <p:cNvPr id="3" name="Content Placeholder 2">
            <a:extLst>
              <a:ext uri="{FF2B5EF4-FFF2-40B4-BE49-F238E27FC236}">
                <a16:creationId xmlns:a16="http://schemas.microsoft.com/office/drawing/2014/main" id="{9045BB88-92CF-48EE-93CC-F1565788EE1F}"/>
              </a:ext>
            </a:extLst>
          </p:cNvPr>
          <p:cNvSpPr>
            <a:spLocks noGrp="1"/>
          </p:cNvSpPr>
          <p:nvPr>
            <p:ph sz="quarter" idx="4"/>
          </p:nvPr>
        </p:nvSpPr>
        <p:spPr>
          <a:xfrm>
            <a:off x="3977826" y="1260033"/>
            <a:ext cx="4937573" cy="4912167"/>
          </a:xfrm>
        </p:spPr>
        <p:txBody>
          <a:bodyPr>
            <a:noAutofit/>
          </a:bodyPr>
          <a:lstStyle/>
          <a:p>
            <a:pPr marL="0" indent="0">
              <a:lnSpc>
                <a:spcPct val="90000"/>
              </a:lnSpc>
              <a:buNone/>
            </a:pPr>
            <a:r>
              <a:rPr lang="en-US" dirty="0"/>
              <a:t>An entrepreneur is defined as “</a:t>
            </a:r>
            <a:r>
              <a:rPr lang="en-US" b="0" i="0" dirty="0">
                <a:effectLst/>
              </a:rPr>
              <a:t>a person who organizes and operates a business or businesses, taking on greater than normal financial risks in order to do so.”</a:t>
            </a:r>
          </a:p>
          <a:p>
            <a:pPr marL="0" indent="0">
              <a:lnSpc>
                <a:spcPct val="90000"/>
              </a:lnSpc>
              <a:buNone/>
            </a:pPr>
            <a:endParaRPr lang="en-US" dirty="0"/>
          </a:p>
          <a:p>
            <a:pPr marL="0" indent="0">
              <a:lnSpc>
                <a:spcPct val="90000"/>
              </a:lnSpc>
              <a:buNone/>
            </a:pPr>
            <a:r>
              <a:rPr lang="en-US" dirty="0"/>
              <a:t>Entrepreneurs play a major role in the economy, using skills and initiative that are necessary to anticipate consumer’s needs and bringing goods and new ideas to market.</a:t>
            </a:r>
          </a:p>
        </p:txBody>
      </p:sp>
      <p:sp>
        <p:nvSpPr>
          <p:cNvPr id="4" name="Footer Placeholder 3">
            <a:extLst>
              <a:ext uri="{FF2B5EF4-FFF2-40B4-BE49-F238E27FC236}">
                <a16:creationId xmlns:a16="http://schemas.microsoft.com/office/drawing/2014/main" id="{EC7019D1-13D3-4E9C-B31C-D1714FEB84A9}"/>
              </a:ext>
            </a:extLst>
          </p:cNvPr>
          <p:cNvSpPr>
            <a:spLocks noGrp="1"/>
          </p:cNvSpPr>
          <p:nvPr>
            <p:ph type="ftr" sz="quarter" idx="11"/>
          </p:nvPr>
        </p:nvSpPr>
        <p:spPr>
          <a:xfrm>
            <a:off x="304799" y="6324602"/>
            <a:ext cx="3539039" cy="365125"/>
          </a:xfrm>
        </p:spPr>
        <p:txBody>
          <a:bodyPr anchor="ctr">
            <a:normAutofit fontScale="25000" lnSpcReduction="20000"/>
          </a:bodyPr>
          <a:lstStyle/>
          <a:p>
            <a:pPr>
              <a:lnSpc>
                <a:spcPct val="90000"/>
              </a:lnSpc>
              <a:spcAft>
                <a:spcPts val="600"/>
              </a:spcAft>
            </a:pPr>
            <a:r>
              <a:rPr lang="en-US" sz="4800" dirty="0"/>
              <a:t>Contemporary Entrepreneurship:</a:t>
            </a:r>
          </a:p>
          <a:p>
            <a:pPr>
              <a:lnSpc>
                <a:spcPct val="90000"/>
              </a:lnSpc>
              <a:spcAft>
                <a:spcPts val="600"/>
              </a:spcAft>
            </a:pPr>
            <a:r>
              <a:rPr lang="en-US" sz="4800" dirty="0"/>
              <a:t>Lesson 1—The Entrepreneurial Process</a:t>
            </a:r>
          </a:p>
          <a:p>
            <a:pPr>
              <a:lnSpc>
                <a:spcPct val="90000"/>
              </a:lnSpc>
            </a:pPr>
            <a:endParaRPr lang="en-US" sz="400" dirty="0"/>
          </a:p>
        </p:txBody>
      </p:sp>
      <p:sp>
        <p:nvSpPr>
          <p:cNvPr id="5" name="Slide Number Placeholder 4">
            <a:extLst>
              <a:ext uri="{FF2B5EF4-FFF2-40B4-BE49-F238E27FC236}">
                <a16:creationId xmlns:a16="http://schemas.microsoft.com/office/drawing/2014/main" id="{4470EFAB-903A-4293-AA78-8F76A0EDDC98}"/>
              </a:ext>
            </a:extLst>
          </p:cNvPr>
          <p:cNvSpPr>
            <a:spLocks noGrp="1"/>
          </p:cNvSpPr>
          <p:nvPr>
            <p:ph type="sldNum" sz="quarter" idx="12"/>
          </p:nvPr>
        </p:nvSpPr>
        <p:spPr>
          <a:xfrm>
            <a:off x="4148637" y="6324602"/>
            <a:ext cx="838200" cy="365125"/>
          </a:xfrm>
        </p:spPr>
        <p:txBody>
          <a:bodyPr anchor="ctr">
            <a:normAutofit/>
          </a:bodyPr>
          <a:lstStyle/>
          <a:p>
            <a:pPr>
              <a:spcAft>
                <a:spcPts val="600"/>
              </a:spcAft>
            </a:pPr>
            <a:fld id="{FEC9E414-06B5-46EB-9ED1-1602F4A4BA10}" type="slidenum">
              <a:rPr lang="en-US" smtClean="0"/>
              <a:pPr>
                <a:spcAft>
                  <a:spcPts val="600"/>
                </a:spcAft>
              </a:pPr>
              <a:t>4</a:t>
            </a:fld>
            <a:endParaRPr lang="en-US" dirty="0"/>
          </a:p>
        </p:txBody>
      </p:sp>
    </p:spTree>
    <p:extLst>
      <p:ext uri="{BB962C8B-B14F-4D97-AF65-F5344CB8AC3E}">
        <p14:creationId xmlns:p14="http://schemas.microsoft.com/office/powerpoint/2010/main" val="2185514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F314F-B70E-4ED0-BA18-07486398A2B1}"/>
              </a:ext>
            </a:extLst>
          </p:cNvPr>
          <p:cNvSpPr>
            <a:spLocks noGrp="1"/>
          </p:cNvSpPr>
          <p:nvPr>
            <p:ph type="title"/>
          </p:nvPr>
        </p:nvSpPr>
        <p:spPr>
          <a:xfrm>
            <a:off x="152400" y="168273"/>
            <a:ext cx="8839200" cy="746127"/>
          </a:xfrm>
        </p:spPr>
        <p:txBody>
          <a:bodyPr>
            <a:noAutofit/>
          </a:bodyPr>
          <a:lstStyle/>
          <a:p>
            <a:r>
              <a:rPr lang="en-US" dirty="0"/>
              <a:t>Contemporary Entrepreneurship</a:t>
            </a:r>
          </a:p>
        </p:txBody>
      </p:sp>
      <p:sp>
        <p:nvSpPr>
          <p:cNvPr id="4" name="Content Placeholder 3">
            <a:extLst>
              <a:ext uri="{FF2B5EF4-FFF2-40B4-BE49-F238E27FC236}">
                <a16:creationId xmlns:a16="http://schemas.microsoft.com/office/drawing/2014/main" id="{7A359B32-F67B-4007-9C69-793291043E9A}"/>
              </a:ext>
            </a:extLst>
          </p:cNvPr>
          <p:cNvSpPr>
            <a:spLocks noGrp="1"/>
          </p:cNvSpPr>
          <p:nvPr>
            <p:ph sz="half" idx="2"/>
          </p:nvPr>
        </p:nvSpPr>
        <p:spPr>
          <a:xfrm>
            <a:off x="152400" y="1295400"/>
            <a:ext cx="5638800" cy="4800600"/>
          </a:xfrm>
        </p:spPr>
        <p:txBody>
          <a:bodyPr>
            <a:noAutofit/>
          </a:bodyPr>
          <a:lstStyle/>
          <a:p>
            <a:pPr marL="0" indent="0">
              <a:lnSpc>
                <a:spcPct val="90000"/>
              </a:lnSpc>
              <a:buNone/>
            </a:pPr>
            <a:r>
              <a:rPr lang="en-US" dirty="0"/>
              <a:t>Contemporary entrepreneurship recognizes current trends in entrepreneurship and the impact social media has on marketing. Contemporary entrepreneurs are aware of current market trends to stay ahead of their competitors.</a:t>
            </a:r>
          </a:p>
          <a:p>
            <a:pPr marL="0" indent="0">
              <a:lnSpc>
                <a:spcPct val="90000"/>
              </a:lnSpc>
              <a:buNone/>
            </a:pPr>
            <a:endParaRPr lang="en-US" dirty="0"/>
          </a:p>
          <a:p>
            <a:pPr marL="0" indent="0">
              <a:lnSpc>
                <a:spcPct val="90000"/>
              </a:lnSpc>
              <a:buNone/>
            </a:pPr>
            <a:r>
              <a:rPr lang="en-US" dirty="0"/>
              <a:t>Some call contemporary entrepreneurs “futurists”, since they are always looking for countless possibilities in the future, forecasting trends, and calculating risks along the way.</a:t>
            </a:r>
          </a:p>
        </p:txBody>
      </p:sp>
      <p:pic>
        <p:nvPicPr>
          <p:cNvPr id="8" name="Content Placeholder 7">
            <a:extLst>
              <a:ext uri="{FF2B5EF4-FFF2-40B4-BE49-F238E27FC236}">
                <a16:creationId xmlns:a16="http://schemas.microsoft.com/office/drawing/2014/main" id="{91BA9BF0-0FD5-486B-A1B8-20762BF752E5}"/>
              </a:ext>
            </a:extLst>
          </p:cNvPr>
          <p:cNvPicPr>
            <a:picLocks noGrp="1" noChangeAspect="1"/>
          </p:cNvPicPr>
          <p:nvPr>
            <p:ph sz="quarter" idx="4"/>
          </p:nvPr>
        </p:nvPicPr>
        <p:blipFill rotWithShape="1">
          <a:blip r:embed="rId3" cstate="print">
            <a:extLst>
              <a:ext uri="{28A0092B-C50C-407E-A947-70E740481C1C}">
                <a14:useLocalDpi xmlns:a14="http://schemas.microsoft.com/office/drawing/2010/main" val="0"/>
              </a:ext>
            </a:extLst>
          </a:blip>
          <a:srcRect r="28444"/>
          <a:stretch/>
        </p:blipFill>
        <p:spPr>
          <a:xfrm>
            <a:off x="5941204" y="1905000"/>
            <a:ext cx="3050396" cy="3047999"/>
          </a:xfrm>
          <a:noFill/>
        </p:spPr>
      </p:pic>
      <p:sp>
        <p:nvSpPr>
          <p:cNvPr id="5" name="Footer Placeholder 4">
            <a:extLst>
              <a:ext uri="{FF2B5EF4-FFF2-40B4-BE49-F238E27FC236}">
                <a16:creationId xmlns:a16="http://schemas.microsoft.com/office/drawing/2014/main" id="{0247E8D2-409E-4A0D-A49A-01571FEE84AD}"/>
              </a:ext>
            </a:extLst>
          </p:cNvPr>
          <p:cNvSpPr>
            <a:spLocks noGrp="1"/>
          </p:cNvSpPr>
          <p:nvPr>
            <p:ph type="ftr" sz="quarter" idx="11"/>
          </p:nvPr>
        </p:nvSpPr>
        <p:spPr>
          <a:xfrm>
            <a:off x="304799" y="6324602"/>
            <a:ext cx="3539039" cy="365125"/>
          </a:xfrm>
        </p:spPr>
        <p:txBody>
          <a:bodyPr anchor="ctr">
            <a:normAutofit fontScale="25000" lnSpcReduction="20000"/>
          </a:bodyPr>
          <a:lstStyle/>
          <a:p>
            <a:pPr>
              <a:lnSpc>
                <a:spcPct val="90000"/>
              </a:lnSpc>
              <a:spcAft>
                <a:spcPts val="600"/>
              </a:spcAft>
            </a:pPr>
            <a:r>
              <a:rPr lang="en-US" sz="3000" dirty="0"/>
              <a:t>Contemporary Entrepreneurship:</a:t>
            </a:r>
          </a:p>
          <a:p>
            <a:pPr>
              <a:lnSpc>
                <a:spcPct val="90000"/>
              </a:lnSpc>
              <a:spcAft>
                <a:spcPts val="600"/>
              </a:spcAft>
            </a:pPr>
            <a:r>
              <a:rPr lang="en-US" sz="3000" dirty="0"/>
              <a:t>Lesson 1—The Entrepreneurial Process</a:t>
            </a:r>
          </a:p>
          <a:p>
            <a:pPr>
              <a:lnSpc>
                <a:spcPct val="90000"/>
              </a:lnSpc>
              <a:spcAft>
                <a:spcPts val="600"/>
              </a:spcAft>
            </a:pPr>
            <a:endParaRPr lang="en-US" sz="400" dirty="0"/>
          </a:p>
        </p:txBody>
      </p:sp>
      <p:sp>
        <p:nvSpPr>
          <p:cNvPr id="6" name="Slide Number Placeholder 5">
            <a:extLst>
              <a:ext uri="{FF2B5EF4-FFF2-40B4-BE49-F238E27FC236}">
                <a16:creationId xmlns:a16="http://schemas.microsoft.com/office/drawing/2014/main" id="{C24ECCD0-F93C-421C-861C-22C1EA812AF4}"/>
              </a:ext>
            </a:extLst>
          </p:cNvPr>
          <p:cNvSpPr>
            <a:spLocks noGrp="1"/>
          </p:cNvSpPr>
          <p:nvPr>
            <p:ph type="sldNum" sz="quarter" idx="12"/>
          </p:nvPr>
        </p:nvSpPr>
        <p:spPr>
          <a:xfrm>
            <a:off x="4148637" y="6324602"/>
            <a:ext cx="838200" cy="365125"/>
          </a:xfrm>
        </p:spPr>
        <p:txBody>
          <a:bodyPr anchor="ctr">
            <a:normAutofit/>
          </a:bodyPr>
          <a:lstStyle/>
          <a:p>
            <a:pPr>
              <a:spcAft>
                <a:spcPts val="600"/>
              </a:spcAft>
            </a:pPr>
            <a:fld id="{FEC9E414-06B5-46EB-9ED1-1602F4A4BA10}" type="slidenum">
              <a:rPr lang="en-US" smtClean="0"/>
              <a:pPr>
                <a:spcAft>
                  <a:spcPts val="600"/>
                </a:spcAft>
              </a:pPr>
              <a:t>5</a:t>
            </a:fld>
            <a:endParaRPr lang="en-US" dirty="0"/>
          </a:p>
        </p:txBody>
      </p:sp>
    </p:spTree>
    <p:extLst>
      <p:ext uri="{BB962C8B-B14F-4D97-AF65-F5344CB8AC3E}">
        <p14:creationId xmlns:p14="http://schemas.microsoft.com/office/powerpoint/2010/main" val="214401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7CE861-3A82-4D48-B03C-C6376EE6AFD8}"/>
              </a:ext>
            </a:extLst>
          </p:cNvPr>
          <p:cNvPicPr>
            <a:picLocks noChangeAspect="1"/>
          </p:cNvPicPr>
          <p:nvPr/>
        </p:nvPicPr>
        <p:blipFill>
          <a:blip r:embed="rId3" cstate="print">
            <a:grayscl/>
            <a:extLst>
              <a:ext uri="{BEBA8EAE-BF5A-486C-A8C5-ECC9F3942E4B}">
                <a14:imgProps xmlns:a14="http://schemas.microsoft.com/office/drawing/2010/main">
                  <a14:imgLayer r:embed="rId4">
                    <a14:imgEffect>
                      <a14:sharpenSoften amount="2000"/>
                    </a14:imgEffect>
                    <a14:imgEffect>
                      <a14:saturation sat="0"/>
                    </a14:imgEffect>
                    <a14:imgEffect>
                      <a14:brightnessContrast bright="74000" contrast="53000"/>
                    </a14:imgEffect>
                  </a14:imgLayer>
                </a14:imgProps>
              </a:ext>
              <a:ext uri="{28A0092B-C50C-407E-A947-70E740481C1C}">
                <a14:useLocalDpi xmlns:a14="http://schemas.microsoft.com/office/drawing/2010/main" val="0"/>
              </a:ext>
            </a:extLst>
          </a:blip>
          <a:srcRect l="12485" r="12485"/>
          <a:stretch/>
        </p:blipFill>
        <p:spPr>
          <a:xfrm>
            <a:off x="22760" y="1167870"/>
            <a:ext cx="9121239" cy="4928129"/>
          </a:xfrm>
          <a:prstGeom prst="rect">
            <a:avLst/>
          </a:prstGeom>
          <a:noFill/>
          <a:effectLst>
            <a:glow>
              <a:schemeClr val="bg1">
                <a:lumMod val="50000"/>
              </a:schemeClr>
            </a:glow>
            <a:outerShdw blurRad="50800" dist="50800" dir="5400000" algn="ctr" rotWithShape="0">
              <a:srgbClr val="000000">
                <a:alpha val="0"/>
              </a:srgbClr>
            </a:outerShdw>
            <a:softEdge rad="0"/>
          </a:effectLst>
        </p:spPr>
      </p:pic>
      <p:sp>
        <p:nvSpPr>
          <p:cNvPr id="2" name="Title 1">
            <a:extLst>
              <a:ext uri="{FF2B5EF4-FFF2-40B4-BE49-F238E27FC236}">
                <a16:creationId xmlns:a16="http://schemas.microsoft.com/office/drawing/2014/main" id="{AC77D1FC-5862-4956-8620-AC1B556F507A}"/>
              </a:ext>
            </a:extLst>
          </p:cNvPr>
          <p:cNvSpPr>
            <a:spLocks noGrp="1"/>
          </p:cNvSpPr>
          <p:nvPr>
            <p:ph type="title"/>
          </p:nvPr>
        </p:nvSpPr>
        <p:spPr>
          <a:xfrm>
            <a:off x="457200" y="168273"/>
            <a:ext cx="8229600" cy="999598"/>
          </a:xfrm>
        </p:spPr>
        <p:txBody>
          <a:bodyPr>
            <a:normAutofit/>
          </a:bodyPr>
          <a:lstStyle/>
          <a:p>
            <a:r>
              <a:rPr lang="en-US" dirty="0"/>
              <a:t>The Entrepreneurial Process </a:t>
            </a:r>
          </a:p>
        </p:txBody>
      </p:sp>
      <p:sp>
        <p:nvSpPr>
          <p:cNvPr id="3" name="Content Placeholder 2">
            <a:extLst>
              <a:ext uri="{FF2B5EF4-FFF2-40B4-BE49-F238E27FC236}">
                <a16:creationId xmlns:a16="http://schemas.microsoft.com/office/drawing/2014/main" id="{9ABD33E7-593F-4659-8DE0-C7683799CCD1}"/>
              </a:ext>
            </a:extLst>
          </p:cNvPr>
          <p:cNvSpPr>
            <a:spLocks noGrp="1"/>
          </p:cNvSpPr>
          <p:nvPr>
            <p:ph sz="quarter" idx="4"/>
          </p:nvPr>
        </p:nvSpPr>
        <p:spPr>
          <a:xfrm>
            <a:off x="304799" y="1167872"/>
            <a:ext cx="8839200" cy="4928128"/>
          </a:xfrm>
        </p:spPr>
        <p:txBody>
          <a:bodyPr>
            <a:noAutofit/>
          </a:bodyPr>
          <a:lstStyle/>
          <a:p>
            <a:pPr marL="0" indent="0">
              <a:lnSpc>
                <a:spcPct val="90000"/>
              </a:lnSpc>
              <a:buNone/>
            </a:pPr>
            <a:r>
              <a:rPr lang="en-US" dirty="0"/>
              <a:t>There are many different models that cover the entrepreneurial process, which is the steps that are taken to establish a business.</a:t>
            </a:r>
          </a:p>
          <a:p>
            <a:pPr marL="0" indent="0">
              <a:lnSpc>
                <a:spcPct val="90000"/>
              </a:lnSpc>
              <a:buNone/>
            </a:pPr>
            <a:endParaRPr lang="en-US" sz="800" dirty="0"/>
          </a:p>
          <a:p>
            <a:pPr marL="0" indent="0">
              <a:lnSpc>
                <a:spcPct val="90000"/>
              </a:lnSpc>
              <a:buNone/>
            </a:pPr>
            <a:r>
              <a:rPr lang="en-US" dirty="0"/>
              <a:t>Some models are simple, while others are much more intensive.</a:t>
            </a:r>
          </a:p>
          <a:p>
            <a:pPr marL="0" indent="0">
              <a:lnSpc>
                <a:spcPct val="90000"/>
              </a:lnSpc>
              <a:buNone/>
            </a:pPr>
            <a:endParaRPr lang="en-US" sz="800" dirty="0"/>
          </a:p>
          <a:p>
            <a:pPr marL="0" indent="0">
              <a:lnSpc>
                <a:spcPct val="90000"/>
              </a:lnSpc>
              <a:buNone/>
            </a:pPr>
            <a:r>
              <a:rPr lang="en-US" dirty="0"/>
              <a:t>We will be using a simple four-step process that covers the following:</a:t>
            </a:r>
          </a:p>
          <a:p>
            <a:pPr marL="0" indent="0">
              <a:lnSpc>
                <a:spcPct val="90000"/>
              </a:lnSpc>
              <a:buNone/>
            </a:pPr>
            <a:endParaRPr lang="en-US" sz="800" dirty="0"/>
          </a:p>
          <a:p>
            <a:pPr>
              <a:lnSpc>
                <a:spcPct val="90000"/>
              </a:lnSpc>
              <a:buAutoNum type="arabicPeriod"/>
            </a:pPr>
            <a:r>
              <a:rPr lang="en-US" dirty="0"/>
              <a:t>Idea generation</a:t>
            </a:r>
          </a:p>
          <a:p>
            <a:pPr>
              <a:lnSpc>
                <a:spcPct val="90000"/>
              </a:lnSpc>
              <a:buAutoNum type="arabicPeriod"/>
            </a:pPr>
            <a:r>
              <a:rPr lang="en-US" dirty="0"/>
              <a:t>Business planning and decision-making</a:t>
            </a:r>
          </a:p>
          <a:p>
            <a:pPr>
              <a:lnSpc>
                <a:spcPct val="90000"/>
              </a:lnSpc>
              <a:buAutoNum type="arabicPeriod"/>
            </a:pPr>
            <a:r>
              <a:rPr lang="en-US" dirty="0"/>
              <a:t>Company formation</a:t>
            </a:r>
          </a:p>
          <a:p>
            <a:pPr>
              <a:lnSpc>
                <a:spcPct val="90000"/>
              </a:lnSpc>
              <a:buAutoNum type="arabicPeriod"/>
            </a:pPr>
            <a:r>
              <a:rPr lang="en-US" dirty="0"/>
              <a:t>Management and control</a:t>
            </a:r>
          </a:p>
        </p:txBody>
      </p:sp>
      <p:sp>
        <p:nvSpPr>
          <p:cNvPr id="4" name="Footer Placeholder 3">
            <a:extLst>
              <a:ext uri="{FF2B5EF4-FFF2-40B4-BE49-F238E27FC236}">
                <a16:creationId xmlns:a16="http://schemas.microsoft.com/office/drawing/2014/main" id="{CD13CAEF-FCB1-4090-9601-B07AD02B42FD}"/>
              </a:ext>
            </a:extLst>
          </p:cNvPr>
          <p:cNvSpPr>
            <a:spLocks noGrp="1"/>
          </p:cNvSpPr>
          <p:nvPr>
            <p:ph type="ftr" sz="quarter" idx="11"/>
          </p:nvPr>
        </p:nvSpPr>
        <p:spPr>
          <a:xfrm>
            <a:off x="304799" y="6324602"/>
            <a:ext cx="3539039" cy="365125"/>
          </a:xfrm>
        </p:spPr>
        <p:txBody>
          <a:bodyPr anchor="ctr">
            <a:normAutofit fontScale="25000" lnSpcReduction="20000"/>
          </a:bodyPr>
          <a:lstStyle/>
          <a:p>
            <a:pPr>
              <a:lnSpc>
                <a:spcPct val="90000"/>
              </a:lnSpc>
              <a:spcAft>
                <a:spcPts val="600"/>
              </a:spcAft>
            </a:pPr>
            <a:r>
              <a:rPr lang="en-US" sz="4800" dirty="0"/>
              <a:t>Contemporary Entrepreneurship:</a:t>
            </a:r>
          </a:p>
          <a:p>
            <a:pPr>
              <a:lnSpc>
                <a:spcPct val="90000"/>
              </a:lnSpc>
              <a:spcAft>
                <a:spcPts val="600"/>
              </a:spcAft>
            </a:pPr>
            <a:r>
              <a:rPr lang="en-US" sz="4800" dirty="0"/>
              <a:t>Lesson 1—The Entrepreneurial Process</a:t>
            </a:r>
          </a:p>
          <a:p>
            <a:pPr>
              <a:spcAft>
                <a:spcPts val="600"/>
              </a:spcAft>
            </a:pPr>
            <a:endParaRPr lang="en-US" dirty="0"/>
          </a:p>
        </p:txBody>
      </p:sp>
      <p:sp>
        <p:nvSpPr>
          <p:cNvPr id="5" name="Slide Number Placeholder 4">
            <a:extLst>
              <a:ext uri="{FF2B5EF4-FFF2-40B4-BE49-F238E27FC236}">
                <a16:creationId xmlns:a16="http://schemas.microsoft.com/office/drawing/2014/main" id="{EC17CD66-EDBB-4BBE-A1A7-1014D6AA5DB8}"/>
              </a:ext>
            </a:extLst>
          </p:cNvPr>
          <p:cNvSpPr>
            <a:spLocks noGrp="1"/>
          </p:cNvSpPr>
          <p:nvPr>
            <p:ph type="sldNum" sz="quarter" idx="12"/>
          </p:nvPr>
        </p:nvSpPr>
        <p:spPr>
          <a:xfrm>
            <a:off x="4148637" y="6324602"/>
            <a:ext cx="838200" cy="365125"/>
          </a:xfrm>
        </p:spPr>
        <p:txBody>
          <a:bodyPr anchor="ctr">
            <a:normAutofit/>
          </a:bodyPr>
          <a:lstStyle/>
          <a:p>
            <a:pPr>
              <a:spcAft>
                <a:spcPts val="600"/>
              </a:spcAft>
            </a:pPr>
            <a:fld id="{FEC9E414-06B5-46EB-9ED1-1602F4A4BA10}" type="slidenum">
              <a:rPr lang="en-US" smtClean="0"/>
              <a:pPr>
                <a:spcAft>
                  <a:spcPts val="600"/>
                </a:spcAft>
              </a:pPr>
              <a:t>6</a:t>
            </a:fld>
            <a:endParaRPr lang="en-US" dirty="0"/>
          </a:p>
        </p:txBody>
      </p:sp>
    </p:spTree>
    <p:extLst>
      <p:ext uri="{BB962C8B-B14F-4D97-AF65-F5344CB8AC3E}">
        <p14:creationId xmlns:p14="http://schemas.microsoft.com/office/powerpoint/2010/main" val="110087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6B92E-F196-4717-AE9B-E868FDCE3F43}"/>
              </a:ext>
            </a:extLst>
          </p:cNvPr>
          <p:cNvSpPr>
            <a:spLocks noGrp="1"/>
          </p:cNvSpPr>
          <p:nvPr>
            <p:ph type="title"/>
          </p:nvPr>
        </p:nvSpPr>
        <p:spPr>
          <a:xfrm>
            <a:off x="457200" y="228601"/>
            <a:ext cx="8229600" cy="838198"/>
          </a:xfrm>
        </p:spPr>
        <p:txBody>
          <a:bodyPr>
            <a:normAutofit/>
          </a:bodyPr>
          <a:lstStyle/>
          <a:p>
            <a:r>
              <a:rPr lang="en-US" dirty="0"/>
              <a:t>Step 1: Idea Generation</a:t>
            </a:r>
          </a:p>
        </p:txBody>
      </p:sp>
      <p:sp>
        <p:nvSpPr>
          <p:cNvPr id="3" name="Content Placeholder 2">
            <a:extLst>
              <a:ext uri="{FF2B5EF4-FFF2-40B4-BE49-F238E27FC236}">
                <a16:creationId xmlns:a16="http://schemas.microsoft.com/office/drawing/2014/main" id="{77D01B04-C207-4FA8-89B3-6800A7735603}"/>
              </a:ext>
            </a:extLst>
          </p:cNvPr>
          <p:cNvSpPr>
            <a:spLocks noGrp="1"/>
          </p:cNvSpPr>
          <p:nvPr>
            <p:ph sz="half" idx="2"/>
          </p:nvPr>
        </p:nvSpPr>
        <p:spPr>
          <a:xfrm>
            <a:off x="76200" y="1295400"/>
            <a:ext cx="5029200" cy="4800599"/>
          </a:xfrm>
        </p:spPr>
        <p:txBody>
          <a:bodyPr>
            <a:normAutofit/>
          </a:bodyPr>
          <a:lstStyle/>
          <a:p>
            <a:pPr marL="0" indent="0">
              <a:lnSpc>
                <a:spcPct val="90000"/>
              </a:lnSpc>
              <a:buNone/>
            </a:pPr>
            <a:r>
              <a:rPr lang="en-US" sz="2000" dirty="0"/>
              <a:t>Every business is started with an idea. This step in the entrepreneurial process has the entrepreneur generating an idea of a product or service that consumers will want or need.</a:t>
            </a:r>
          </a:p>
          <a:p>
            <a:pPr marL="0" indent="0">
              <a:lnSpc>
                <a:spcPct val="90000"/>
              </a:lnSpc>
              <a:buNone/>
            </a:pPr>
            <a:endParaRPr lang="en-US" sz="2000" dirty="0"/>
          </a:p>
          <a:p>
            <a:pPr marL="0" indent="0">
              <a:lnSpc>
                <a:spcPct val="90000"/>
              </a:lnSpc>
              <a:buNone/>
            </a:pPr>
            <a:r>
              <a:rPr lang="en-US" sz="2000" dirty="0"/>
              <a:t>An idea can bring to market a product or service that is not available or improve upon a service or product.</a:t>
            </a:r>
          </a:p>
          <a:p>
            <a:pPr marL="0" indent="0">
              <a:lnSpc>
                <a:spcPct val="90000"/>
              </a:lnSpc>
              <a:buNone/>
            </a:pPr>
            <a:endParaRPr lang="en-US" sz="2000" dirty="0"/>
          </a:p>
          <a:p>
            <a:pPr marL="0" indent="0">
              <a:lnSpc>
                <a:spcPct val="90000"/>
              </a:lnSpc>
              <a:buNone/>
            </a:pPr>
            <a:r>
              <a:rPr lang="en-US" sz="2000" dirty="0"/>
              <a:t>Conduct market research to determine if there is an opportunity to turn your idea into a successful business. When conducting research, you will gather information about potential customers and your competition.</a:t>
            </a:r>
          </a:p>
          <a:p>
            <a:pPr marL="0" indent="0">
              <a:lnSpc>
                <a:spcPct val="90000"/>
              </a:lnSpc>
              <a:buNone/>
            </a:pPr>
            <a:endParaRPr lang="en-US" sz="1700" dirty="0"/>
          </a:p>
          <a:p>
            <a:pPr marL="0" indent="0">
              <a:lnSpc>
                <a:spcPct val="90000"/>
              </a:lnSpc>
              <a:buNone/>
            </a:pPr>
            <a:endParaRPr lang="en-US" sz="1700" dirty="0"/>
          </a:p>
        </p:txBody>
      </p:sp>
      <p:pic>
        <p:nvPicPr>
          <p:cNvPr id="7" name="Picture 6" descr="Text&#10;&#10;Description automatically generated with medium confidence">
            <a:extLst>
              <a:ext uri="{FF2B5EF4-FFF2-40B4-BE49-F238E27FC236}">
                <a16:creationId xmlns:a16="http://schemas.microsoft.com/office/drawing/2014/main" id="{1518DA25-BA0D-47B0-9479-B2A8397E60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74" r="-4" b="-4"/>
          <a:stretch/>
        </p:blipFill>
        <p:spPr>
          <a:xfrm>
            <a:off x="5026025" y="1529939"/>
            <a:ext cx="4041775" cy="4038599"/>
          </a:xfrm>
          <a:prstGeom prst="rect">
            <a:avLst/>
          </a:prstGeom>
          <a:noFill/>
        </p:spPr>
      </p:pic>
      <p:sp>
        <p:nvSpPr>
          <p:cNvPr id="4" name="Footer Placeholder 3">
            <a:extLst>
              <a:ext uri="{FF2B5EF4-FFF2-40B4-BE49-F238E27FC236}">
                <a16:creationId xmlns:a16="http://schemas.microsoft.com/office/drawing/2014/main" id="{74A0301F-FCD2-457A-ABDB-57B9B8A41B56}"/>
              </a:ext>
            </a:extLst>
          </p:cNvPr>
          <p:cNvSpPr>
            <a:spLocks noGrp="1"/>
          </p:cNvSpPr>
          <p:nvPr>
            <p:ph type="ftr" sz="quarter" idx="11"/>
          </p:nvPr>
        </p:nvSpPr>
        <p:spPr>
          <a:xfrm>
            <a:off x="304799" y="6324602"/>
            <a:ext cx="3539039" cy="365125"/>
          </a:xfrm>
        </p:spPr>
        <p:txBody>
          <a:bodyPr anchor="ctr">
            <a:normAutofit fontScale="25000" lnSpcReduction="20000"/>
          </a:bodyPr>
          <a:lstStyle/>
          <a:p>
            <a:pPr>
              <a:lnSpc>
                <a:spcPct val="90000"/>
              </a:lnSpc>
              <a:spcAft>
                <a:spcPts val="600"/>
              </a:spcAft>
            </a:pPr>
            <a:r>
              <a:rPr lang="en-US" sz="4800" dirty="0"/>
              <a:t>Contemporary Entrepreneurship:</a:t>
            </a:r>
          </a:p>
          <a:p>
            <a:pPr>
              <a:lnSpc>
                <a:spcPct val="90000"/>
              </a:lnSpc>
              <a:spcAft>
                <a:spcPts val="600"/>
              </a:spcAft>
            </a:pPr>
            <a:r>
              <a:rPr lang="en-US" sz="4800" dirty="0"/>
              <a:t>Lesson 1—The Entrepreneurial Process</a:t>
            </a:r>
          </a:p>
          <a:p>
            <a:pPr>
              <a:lnSpc>
                <a:spcPct val="90000"/>
              </a:lnSpc>
              <a:spcAft>
                <a:spcPts val="600"/>
              </a:spcAft>
            </a:pPr>
            <a:endParaRPr lang="en-US" sz="400" dirty="0"/>
          </a:p>
        </p:txBody>
      </p:sp>
      <p:sp>
        <p:nvSpPr>
          <p:cNvPr id="5" name="Slide Number Placeholder 4">
            <a:extLst>
              <a:ext uri="{FF2B5EF4-FFF2-40B4-BE49-F238E27FC236}">
                <a16:creationId xmlns:a16="http://schemas.microsoft.com/office/drawing/2014/main" id="{E794BDF4-0FC1-4884-AD8B-C4B62540ADC5}"/>
              </a:ext>
            </a:extLst>
          </p:cNvPr>
          <p:cNvSpPr>
            <a:spLocks noGrp="1"/>
          </p:cNvSpPr>
          <p:nvPr>
            <p:ph type="sldNum" sz="quarter" idx="12"/>
          </p:nvPr>
        </p:nvSpPr>
        <p:spPr>
          <a:xfrm>
            <a:off x="4148637" y="6324602"/>
            <a:ext cx="838200" cy="365125"/>
          </a:xfrm>
        </p:spPr>
        <p:txBody>
          <a:bodyPr anchor="ctr">
            <a:normAutofit/>
          </a:bodyPr>
          <a:lstStyle/>
          <a:p>
            <a:pPr>
              <a:spcAft>
                <a:spcPts val="600"/>
              </a:spcAft>
            </a:pPr>
            <a:fld id="{FEC9E414-06B5-46EB-9ED1-1602F4A4BA10}" type="slidenum">
              <a:rPr lang="en-US" smtClean="0"/>
              <a:pPr>
                <a:spcAft>
                  <a:spcPts val="600"/>
                </a:spcAft>
              </a:pPr>
              <a:t>7</a:t>
            </a:fld>
            <a:endParaRPr lang="en-US" dirty="0"/>
          </a:p>
        </p:txBody>
      </p:sp>
    </p:spTree>
    <p:extLst>
      <p:ext uri="{BB962C8B-B14F-4D97-AF65-F5344CB8AC3E}">
        <p14:creationId xmlns:p14="http://schemas.microsoft.com/office/powerpoint/2010/main" val="354722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9A0DD-298D-4710-97DF-A3DAAECF81F3}"/>
              </a:ext>
            </a:extLst>
          </p:cNvPr>
          <p:cNvSpPr>
            <a:spLocks noGrp="1"/>
          </p:cNvSpPr>
          <p:nvPr>
            <p:ph type="title"/>
          </p:nvPr>
        </p:nvSpPr>
        <p:spPr>
          <a:xfrm>
            <a:off x="457200" y="168273"/>
            <a:ext cx="8229600" cy="1050930"/>
          </a:xfrm>
        </p:spPr>
        <p:txBody>
          <a:bodyPr>
            <a:noAutofit/>
          </a:bodyPr>
          <a:lstStyle/>
          <a:p>
            <a:pPr>
              <a:lnSpc>
                <a:spcPct val="90000"/>
              </a:lnSpc>
            </a:pPr>
            <a:r>
              <a:rPr lang="en-US" dirty="0"/>
              <a:t>Step 2: Business Planning and Decision-Making</a:t>
            </a:r>
          </a:p>
        </p:txBody>
      </p:sp>
      <p:pic>
        <p:nvPicPr>
          <p:cNvPr id="9" name="Content Placeholder 8">
            <a:extLst>
              <a:ext uri="{FF2B5EF4-FFF2-40B4-BE49-F238E27FC236}">
                <a16:creationId xmlns:a16="http://schemas.microsoft.com/office/drawing/2014/main" id="{730746BF-948B-4D19-9815-D5E5C9199ACF}"/>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8998" r="24729" b="-2"/>
          <a:stretch/>
        </p:blipFill>
        <p:spPr>
          <a:xfrm>
            <a:off x="272277" y="2117728"/>
            <a:ext cx="3354116" cy="3352797"/>
          </a:xfrm>
          <a:noFill/>
        </p:spPr>
      </p:pic>
      <p:sp>
        <p:nvSpPr>
          <p:cNvPr id="3" name="Content Placeholder 2">
            <a:extLst>
              <a:ext uri="{FF2B5EF4-FFF2-40B4-BE49-F238E27FC236}">
                <a16:creationId xmlns:a16="http://schemas.microsoft.com/office/drawing/2014/main" id="{4BB8EB95-7B77-4207-B26C-1248F1EEE940}"/>
              </a:ext>
            </a:extLst>
          </p:cNvPr>
          <p:cNvSpPr>
            <a:spLocks noGrp="1"/>
          </p:cNvSpPr>
          <p:nvPr>
            <p:ph sz="quarter" idx="4"/>
          </p:nvPr>
        </p:nvSpPr>
        <p:spPr>
          <a:xfrm>
            <a:off x="3843839" y="1524000"/>
            <a:ext cx="5147762" cy="4571999"/>
          </a:xfrm>
        </p:spPr>
        <p:txBody>
          <a:bodyPr>
            <a:noAutofit/>
          </a:bodyPr>
          <a:lstStyle/>
          <a:p>
            <a:pPr marL="0" indent="0">
              <a:lnSpc>
                <a:spcPct val="90000"/>
              </a:lnSpc>
              <a:buNone/>
            </a:pPr>
            <a:r>
              <a:rPr lang="en-US" sz="2000" dirty="0"/>
              <a:t>This is the critical point in the entrepreneurial process where the entrepreneur decides if they will start the project and what resources are needed. </a:t>
            </a:r>
          </a:p>
          <a:p>
            <a:pPr marL="0" indent="0">
              <a:lnSpc>
                <a:spcPct val="90000"/>
              </a:lnSpc>
              <a:buNone/>
            </a:pPr>
            <a:endParaRPr lang="en-US" sz="2000" dirty="0"/>
          </a:p>
          <a:p>
            <a:pPr marL="0" indent="0">
              <a:lnSpc>
                <a:spcPct val="90000"/>
              </a:lnSpc>
              <a:buNone/>
            </a:pPr>
            <a:r>
              <a:rPr lang="en-US" sz="2000" dirty="0"/>
              <a:t>The entrepreneur needs to ask themselves if this is an opportunity worth investing in, and how the business will be funded.</a:t>
            </a:r>
          </a:p>
          <a:p>
            <a:pPr marL="0" indent="0">
              <a:lnSpc>
                <a:spcPct val="90000"/>
              </a:lnSpc>
              <a:buNone/>
            </a:pPr>
            <a:endParaRPr lang="en-US" sz="2000" dirty="0"/>
          </a:p>
          <a:p>
            <a:pPr marL="0" indent="0">
              <a:lnSpc>
                <a:spcPct val="90000"/>
              </a:lnSpc>
              <a:buNone/>
            </a:pPr>
            <a:r>
              <a:rPr lang="en-US" sz="2000" dirty="0"/>
              <a:t>To seek funding for the project, a business plan needs to be developed. Banks, crowdfunding platforms, or other investors need to see that you have an effective strategy for growth and want to determine your future financial needs. </a:t>
            </a:r>
          </a:p>
        </p:txBody>
      </p:sp>
      <p:sp>
        <p:nvSpPr>
          <p:cNvPr id="4" name="Footer Placeholder 3">
            <a:extLst>
              <a:ext uri="{FF2B5EF4-FFF2-40B4-BE49-F238E27FC236}">
                <a16:creationId xmlns:a16="http://schemas.microsoft.com/office/drawing/2014/main" id="{98DA504F-8951-47F8-BA61-3D3BA1F6E518}"/>
              </a:ext>
            </a:extLst>
          </p:cNvPr>
          <p:cNvSpPr>
            <a:spLocks noGrp="1"/>
          </p:cNvSpPr>
          <p:nvPr>
            <p:ph type="ftr" sz="quarter" idx="11"/>
          </p:nvPr>
        </p:nvSpPr>
        <p:spPr>
          <a:xfrm>
            <a:off x="304799" y="6324602"/>
            <a:ext cx="3539039" cy="365125"/>
          </a:xfrm>
        </p:spPr>
        <p:txBody>
          <a:bodyPr anchor="ctr">
            <a:normAutofit fontScale="25000" lnSpcReduction="20000"/>
          </a:bodyPr>
          <a:lstStyle/>
          <a:p>
            <a:pPr>
              <a:lnSpc>
                <a:spcPct val="90000"/>
              </a:lnSpc>
              <a:spcAft>
                <a:spcPts val="600"/>
              </a:spcAft>
            </a:pPr>
            <a:r>
              <a:rPr lang="en-US" sz="4800" dirty="0"/>
              <a:t>Contemporary Entrepreneurship:</a:t>
            </a:r>
          </a:p>
          <a:p>
            <a:pPr>
              <a:lnSpc>
                <a:spcPct val="90000"/>
              </a:lnSpc>
              <a:spcAft>
                <a:spcPts val="600"/>
              </a:spcAft>
            </a:pPr>
            <a:r>
              <a:rPr lang="en-US" sz="4800" dirty="0"/>
              <a:t>Lesson 1—The Entrepreneurial Process</a:t>
            </a:r>
          </a:p>
          <a:p>
            <a:pPr>
              <a:lnSpc>
                <a:spcPct val="90000"/>
              </a:lnSpc>
              <a:spcAft>
                <a:spcPts val="600"/>
              </a:spcAft>
            </a:pPr>
            <a:endParaRPr lang="en-US" sz="400" dirty="0"/>
          </a:p>
        </p:txBody>
      </p:sp>
      <p:sp>
        <p:nvSpPr>
          <p:cNvPr id="5" name="Slide Number Placeholder 4">
            <a:extLst>
              <a:ext uri="{FF2B5EF4-FFF2-40B4-BE49-F238E27FC236}">
                <a16:creationId xmlns:a16="http://schemas.microsoft.com/office/drawing/2014/main" id="{A23CFE3A-7E8B-4D84-A2B3-6330FA551E4D}"/>
              </a:ext>
            </a:extLst>
          </p:cNvPr>
          <p:cNvSpPr>
            <a:spLocks noGrp="1"/>
          </p:cNvSpPr>
          <p:nvPr>
            <p:ph type="sldNum" sz="quarter" idx="12"/>
          </p:nvPr>
        </p:nvSpPr>
        <p:spPr>
          <a:xfrm>
            <a:off x="4148637" y="6324602"/>
            <a:ext cx="838200" cy="365125"/>
          </a:xfrm>
        </p:spPr>
        <p:txBody>
          <a:bodyPr anchor="ctr">
            <a:normAutofit/>
          </a:bodyPr>
          <a:lstStyle/>
          <a:p>
            <a:pPr>
              <a:spcAft>
                <a:spcPts val="600"/>
              </a:spcAft>
            </a:pPr>
            <a:fld id="{FEC9E414-06B5-46EB-9ED1-1602F4A4BA10}" type="slidenum">
              <a:rPr lang="en-US" smtClean="0"/>
              <a:pPr>
                <a:spcAft>
                  <a:spcPts val="600"/>
                </a:spcAft>
              </a:pPr>
              <a:t>8</a:t>
            </a:fld>
            <a:endParaRPr lang="en-US" dirty="0"/>
          </a:p>
        </p:txBody>
      </p:sp>
    </p:spTree>
    <p:extLst>
      <p:ext uri="{BB962C8B-B14F-4D97-AF65-F5344CB8AC3E}">
        <p14:creationId xmlns:p14="http://schemas.microsoft.com/office/powerpoint/2010/main" val="1790189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BC800-B0F2-4A8F-8A80-99A322940E3F}"/>
              </a:ext>
            </a:extLst>
          </p:cNvPr>
          <p:cNvSpPr>
            <a:spLocks noGrp="1"/>
          </p:cNvSpPr>
          <p:nvPr>
            <p:ph type="title"/>
          </p:nvPr>
        </p:nvSpPr>
        <p:spPr>
          <a:xfrm>
            <a:off x="105777" y="168273"/>
            <a:ext cx="8829221" cy="822327"/>
          </a:xfrm>
        </p:spPr>
        <p:txBody>
          <a:bodyPr>
            <a:normAutofit/>
          </a:bodyPr>
          <a:lstStyle/>
          <a:p>
            <a:r>
              <a:rPr lang="en-US" b="1" kern="1200" dirty="0">
                <a:effectLst/>
                <a:latin typeface="Arial" pitchFamily="34" charset="0"/>
                <a:ea typeface="+mj-ea"/>
                <a:cs typeface="Arial" pitchFamily="34" charset="0"/>
              </a:rPr>
              <a:t>Step 3: Company Formation</a:t>
            </a:r>
          </a:p>
        </p:txBody>
      </p:sp>
      <p:pic>
        <p:nvPicPr>
          <p:cNvPr id="7" name="Content Placeholder 6">
            <a:extLst>
              <a:ext uri="{FF2B5EF4-FFF2-40B4-BE49-F238E27FC236}">
                <a16:creationId xmlns:a16="http://schemas.microsoft.com/office/drawing/2014/main" id="{1AFF6892-85E3-44F0-8F23-3FD8ED7447B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p:blipFill>
        <p:spPr>
          <a:xfrm>
            <a:off x="4675191" y="2290222"/>
            <a:ext cx="4040188" cy="2277556"/>
          </a:xfrm>
          <a:prstGeom prst="rect">
            <a:avLst/>
          </a:prstGeom>
          <a:noFill/>
        </p:spPr>
      </p:pic>
      <p:sp>
        <p:nvSpPr>
          <p:cNvPr id="3" name="Content Placeholder 2">
            <a:extLst>
              <a:ext uri="{FF2B5EF4-FFF2-40B4-BE49-F238E27FC236}">
                <a16:creationId xmlns:a16="http://schemas.microsoft.com/office/drawing/2014/main" id="{2D342F83-BE97-4C40-B322-17E7C6E6D2A9}"/>
              </a:ext>
            </a:extLst>
          </p:cNvPr>
          <p:cNvSpPr>
            <a:spLocks noGrp="1"/>
          </p:cNvSpPr>
          <p:nvPr>
            <p:ph sz="quarter" idx="4"/>
          </p:nvPr>
        </p:nvSpPr>
        <p:spPr>
          <a:xfrm>
            <a:off x="106862" y="1333498"/>
            <a:ext cx="4538167" cy="4495802"/>
          </a:xfrm>
        </p:spPr>
        <p:txBody>
          <a:bodyPr/>
          <a:lstStyle/>
          <a:p>
            <a:pPr marL="0" indent="0">
              <a:buNone/>
            </a:pPr>
            <a:r>
              <a:rPr lang="en-US" sz="2000" dirty="0"/>
              <a:t>Company formation includes:</a:t>
            </a:r>
          </a:p>
          <a:p>
            <a:pPr marL="0" indent="0">
              <a:buNone/>
            </a:pPr>
            <a:endParaRPr lang="en-US" sz="2000" dirty="0"/>
          </a:p>
          <a:p>
            <a:r>
              <a:rPr lang="en-US" sz="2000" dirty="0"/>
              <a:t>Deciding on a business structure</a:t>
            </a:r>
          </a:p>
          <a:p>
            <a:r>
              <a:rPr lang="en-US" sz="2000" dirty="0"/>
              <a:t>Choosing a business name</a:t>
            </a:r>
          </a:p>
          <a:p>
            <a:r>
              <a:rPr lang="en-US" sz="2000" dirty="0"/>
              <a:t>Registering the business name</a:t>
            </a:r>
          </a:p>
          <a:p>
            <a:r>
              <a:rPr lang="en-US" sz="2000" dirty="0"/>
              <a:t>Deciding on the business location</a:t>
            </a:r>
          </a:p>
          <a:p>
            <a:r>
              <a:rPr lang="en-US" sz="2000" dirty="0"/>
              <a:t>Funding the business</a:t>
            </a:r>
          </a:p>
          <a:p>
            <a:r>
              <a:rPr lang="en-US" sz="2000" dirty="0"/>
              <a:t>Obtaining federal and state tax IDs</a:t>
            </a:r>
          </a:p>
          <a:p>
            <a:r>
              <a:rPr lang="en-US" sz="2000" dirty="0"/>
              <a:t>Opening a business bank account</a:t>
            </a:r>
          </a:p>
          <a:p>
            <a:r>
              <a:rPr lang="en-US" sz="2000" dirty="0"/>
              <a:t>Obtaining permits and licenses</a:t>
            </a:r>
          </a:p>
          <a:p>
            <a:r>
              <a:rPr lang="en-US" sz="2000" dirty="0"/>
              <a:t>Launching your business</a:t>
            </a:r>
          </a:p>
        </p:txBody>
      </p:sp>
      <p:sp>
        <p:nvSpPr>
          <p:cNvPr id="4" name="Footer Placeholder 3">
            <a:extLst>
              <a:ext uri="{FF2B5EF4-FFF2-40B4-BE49-F238E27FC236}">
                <a16:creationId xmlns:a16="http://schemas.microsoft.com/office/drawing/2014/main" id="{F334FE10-76C3-46F9-8389-2B006E59FEB5}"/>
              </a:ext>
            </a:extLst>
          </p:cNvPr>
          <p:cNvSpPr>
            <a:spLocks noGrp="1"/>
          </p:cNvSpPr>
          <p:nvPr>
            <p:ph type="ftr" sz="quarter" idx="11"/>
          </p:nvPr>
        </p:nvSpPr>
        <p:spPr>
          <a:xfrm>
            <a:off x="304799" y="6096000"/>
            <a:ext cx="3539039" cy="593727"/>
          </a:xfrm>
        </p:spPr>
        <p:txBody>
          <a:bodyPr vert="horz" lIns="91440" tIns="45720" rIns="91440" bIns="45720" rtlCol="0" anchor="ctr">
            <a:normAutofit/>
          </a:bodyPr>
          <a:lstStyle/>
          <a:p>
            <a:pPr>
              <a:lnSpc>
                <a:spcPct val="90000"/>
              </a:lnSpc>
              <a:spcAft>
                <a:spcPts val="600"/>
              </a:spcAft>
            </a:pPr>
            <a:r>
              <a:rPr lang="en-US" sz="1200" dirty="0"/>
              <a:t>Contemporary Entrepreneurship:</a:t>
            </a:r>
          </a:p>
          <a:p>
            <a:pPr>
              <a:lnSpc>
                <a:spcPct val="90000"/>
              </a:lnSpc>
              <a:spcAft>
                <a:spcPts val="600"/>
              </a:spcAft>
            </a:pPr>
            <a:r>
              <a:rPr lang="en-US" sz="1200" dirty="0"/>
              <a:t>Lesson 1—The Entrepreneurial Process</a:t>
            </a:r>
          </a:p>
        </p:txBody>
      </p:sp>
      <p:sp>
        <p:nvSpPr>
          <p:cNvPr id="5" name="Slide Number Placeholder 4">
            <a:extLst>
              <a:ext uri="{FF2B5EF4-FFF2-40B4-BE49-F238E27FC236}">
                <a16:creationId xmlns:a16="http://schemas.microsoft.com/office/drawing/2014/main" id="{8077C6E0-804F-4D0B-9840-FD6921BD48BA}"/>
              </a:ext>
            </a:extLst>
          </p:cNvPr>
          <p:cNvSpPr>
            <a:spLocks noGrp="1"/>
          </p:cNvSpPr>
          <p:nvPr>
            <p:ph type="sldNum" sz="quarter" idx="12"/>
          </p:nvPr>
        </p:nvSpPr>
        <p:spPr/>
        <p:txBody>
          <a:bodyPr vert="horz" lIns="91440" tIns="45720" rIns="91440" bIns="45720" rtlCol="0" anchor="ctr">
            <a:normAutofit/>
          </a:bodyPr>
          <a:lstStyle/>
          <a:p>
            <a:pPr>
              <a:spcAft>
                <a:spcPts val="600"/>
              </a:spcAft>
            </a:pPr>
            <a:fld id="{FEC9E414-06B5-46EB-9ED1-1602F4A4BA10}" type="slidenum">
              <a:rPr lang="en-US" smtClean="0"/>
              <a:pPr>
                <a:spcAft>
                  <a:spcPts val="600"/>
                </a:spcAft>
              </a:pPr>
              <a:t>9</a:t>
            </a:fld>
            <a:endParaRPr lang="en-US" dirty="0"/>
          </a:p>
        </p:txBody>
      </p:sp>
      <p:sp>
        <p:nvSpPr>
          <p:cNvPr id="9" name="TextBox 8">
            <a:extLst>
              <a:ext uri="{FF2B5EF4-FFF2-40B4-BE49-F238E27FC236}">
                <a16:creationId xmlns:a16="http://schemas.microsoft.com/office/drawing/2014/main" id="{44D592C2-7DEB-45B6-9CD2-9D474DE0CA2E}"/>
              </a:ext>
            </a:extLst>
          </p:cNvPr>
          <p:cNvSpPr txBox="1"/>
          <p:nvPr/>
        </p:nvSpPr>
        <p:spPr>
          <a:xfrm>
            <a:off x="4645029" y="1752603"/>
            <a:ext cx="4041775" cy="4038599"/>
          </a:xfrm>
          <a:prstGeom prst="rect">
            <a:avLst/>
          </a:prstGeom>
        </p:spPr>
        <p:txBody>
          <a:bodyPr rtlCol="0">
            <a:normAutofit/>
          </a:bodyPr>
          <a:lstStyle/>
          <a:p>
            <a:pPr>
              <a:lnSpc>
                <a:spcPct val="90000"/>
              </a:lnSpc>
              <a:spcBef>
                <a:spcPct val="20000"/>
              </a:spcBef>
              <a:buFont typeface="Arial" pitchFamily="34" charset="0"/>
            </a:pPr>
            <a:endParaRPr lang="en-US" sz="1700" dirty="0">
              <a:latin typeface="Arial" pitchFamily="34" charset="0"/>
              <a:cs typeface="Arial" pitchFamily="34" charset="0"/>
            </a:endParaRPr>
          </a:p>
          <a:p>
            <a:pPr marL="285750" indent="-285750">
              <a:lnSpc>
                <a:spcPct val="90000"/>
              </a:lnSpc>
              <a:spcBef>
                <a:spcPct val="20000"/>
              </a:spcBef>
              <a:buFont typeface="Arial" pitchFamily="34" charset="0"/>
              <a:buChar char="•"/>
            </a:pPr>
            <a:endParaRPr lang="en-US" sz="1700" dirty="0">
              <a:latin typeface="Arial" pitchFamily="34" charset="0"/>
              <a:cs typeface="Arial" pitchFamily="34" charset="0"/>
            </a:endParaRPr>
          </a:p>
        </p:txBody>
      </p:sp>
    </p:spTree>
    <p:extLst>
      <p:ext uri="{BB962C8B-B14F-4D97-AF65-F5344CB8AC3E}">
        <p14:creationId xmlns:p14="http://schemas.microsoft.com/office/powerpoint/2010/main" val="447212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56B3C8225F2D479C0D7183EFB59362" ma:contentTypeVersion="18" ma:contentTypeDescription="Create a new document." ma:contentTypeScope="" ma:versionID="8dfd778a1b995f2938c5a397cb4a957d">
  <xsd:schema xmlns:xsd="http://www.w3.org/2001/XMLSchema" xmlns:xs="http://www.w3.org/2001/XMLSchema" xmlns:p="http://schemas.microsoft.com/office/2006/metadata/properties" xmlns:ns2="62459663-953b-4be8-950c-f515997e3b1d" xmlns:ns3="a4d344ba-fb81-43fb-9db5-da850cb54cf2" targetNamespace="http://schemas.microsoft.com/office/2006/metadata/properties" ma:root="true" ma:fieldsID="aa7b146a5da77ec9b98196f9640bd9a6" ns2:_="" ns3:_="">
    <xsd:import namespace="62459663-953b-4be8-950c-f515997e3b1d"/>
    <xsd:import namespace="a4d344ba-fb81-43fb-9db5-da850cb54cf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459663-953b-4be8-950c-f515997e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fdf83ff-4477-4b7c-a8a8-0358ea899a4d"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d344ba-fb81-43fb-9db5-da850cb54cf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3f79108-1cfb-4f52-ade6-796f1379a3a3}" ma:internalName="TaxCatchAll" ma:showField="CatchAllData" ma:web="a4d344ba-fb81-43fb-9db5-da850cb54c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4d344ba-fb81-43fb-9db5-da850cb54cf2" xsi:nil="true"/>
    <lcf76f155ced4ddcb4097134ff3c332f xmlns="62459663-953b-4be8-950c-f515997e3b1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5E572E-C9A0-4D92-A6C5-6DAC630A3B10}">
  <ds:schemaRefs>
    <ds:schemaRef ds:uri="http://schemas.microsoft.com/sharepoint/v3/contenttype/forms"/>
  </ds:schemaRefs>
</ds:datastoreItem>
</file>

<file path=customXml/itemProps2.xml><?xml version="1.0" encoding="utf-8"?>
<ds:datastoreItem xmlns:ds="http://schemas.openxmlformats.org/officeDocument/2006/customXml" ds:itemID="{27FFAB02-9835-4368-AF0D-AC61D622AE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459663-953b-4be8-950c-f515997e3b1d"/>
    <ds:schemaRef ds:uri="a4d344ba-fb81-43fb-9db5-da850cb54c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149EE3-8E83-4F92-A5AF-CB7DDEEA7EE2}">
  <ds:schemaRefs>
    <ds:schemaRef ds:uri="http://schemas.microsoft.com/office/2006/metadata/properties"/>
    <ds:schemaRef ds:uri="http://schemas.microsoft.com/office/infopath/2007/PartnerControls"/>
    <ds:schemaRef ds:uri="a4d344ba-fb81-43fb-9db5-da850cb54cf2"/>
    <ds:schemaRef ds:uri="62459663-953b-4be8-950c-f515997e3b1d"/>
  </ds:schemaRefs>
</ds:datastoreItem>
</file>

<file path=docProps/app.xml><?xml version="1.0" encoding="utf-8"?>
<Properties xmlns="http://schemas.openxmlformats.org/officeDocument/2006/extended-properties" xmlns:vt="http://schemas.openxmlformats.org/officeDocument/2006/docPropsVTypes">
  <TotalTime>11645</TotalTime>
  <Words>2118</Words>
  <Application>Microsoft Office PowerPoint</Application>
  <PresentationFormat>Overhead</PresentationFormat>
  <Paragraphs>136</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vt:lpstr>
      <vt:lpstr>Calibri</vt:lpstr>
      <vt:lpstr>Times</vt:lpstr>
      <vt:lpstr>Office Theme</vt:lpstr>
      <vt:lpstr>PowerPoint Presentation</vt:lpstr>
      <vt:lpstr>The Entrepreneurial Process</vt:lpstr>
      <vt:lpstr>Goals and Objectives</vt:lpstr>
      <vt:lpstr>What is an Entrepreneur?</vt:lpstr>
      <vt:lpstr>Contemporary Entrepreneurship</vt:lpstr>
      <vt:lpstr>The Entrepreneurial Process </vt:lpstr>
      <vt:lpstr>Step 1: Idea Generation</vt:lpstr>
      <vt:lpstr>Step 2: Business Planning and Decision-Making</vt:lpstr>
      <vt:lpstr>Step 3: Company Formation</vt:lpstr>
      <vt:lpstr>Step 4: Management and Control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Allen Jacobson</dc:creator>
  <cp:lastModifiedBy>Denise DuBois</cp:lastModifiedBy>
  <cp:revision>173</cp:revision>
  <cp:lastPrinted>2012-07-13T16:15:32Z</cp:lastPrinted>
  <dcterms:created xsi:type="dcterms:W3CDTF">2012-07-10T20:21:20Z</dcterms:created>
  <dcterms:modified xsi:type="dcterms:W3CDTF">2024-03-04T14:37:49Z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0x010100C456B3C8225F2D479C0D7183EFB59362</vt:lpwstr>
  </property>
  <property fmtid="{D5CDD505-2E9C-101B-9397-08002B2CF9AE}" pid="3" name="Order">
    <vt:r8>1747200</vt:r8>
  </property>
  <property fmtid="{D5CDD505-2E9C-101B-9397-08002B2CF9AE}" pid="4" name="MediaServiceImageTags">
    <vt:lpwstr/>
  </property>
</Properties>
</file>